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4" r:id="rId2"/>
    <p:sldId id="287" r:id="rId3"/>
    <p:sldId id="278" r:id="rId4"/>
    <p:sldId id="288" r:id="rId5"/>
    <p:sldId id="265" r:id="rId6"/>
    <p:sldId id="289" r:id="rId7"/>
    <p:sldId id="257" r:id="rId8"/>
    <p:sldId id="290" r:id="rId9"/>
    <p:sldId id="272" r:id="rId10"/>
    <p:sldId id="291" r:id="rId11"/>
    <p:sldId id="262" r:id="rId12"/>
    <p:sldId id="292" r:id="rId13"/>
    <p:sldId id="258" r:id="rId14"/>
    <p:sldId id="293" r:id="rId15"/>
    <p:sldId id="259" r:id="rId16"/>
    <p:sldId id="294" r:id="rId17"/>
    <p:sldId id="260" r:id="rId18"/>
    <p:sldId id="295" r:id="rId19"/>
    <p:sldId id="267" r:id="rId20"/>
    <p:sldId id="296" r:id="rId21"/>
    <p:sldId id="261" r:id="rId22"/>
    <p:sldId id="297" r:id="rId23"/>
    <p:sldId id="268" r:id="rId24"/>
    <p:sldId id="298" r:id="rId25"/>
    <p:sldId id="269" r:id="rId26"/>
    <p:sldId id="299" r:id="rId27"/>
    <p:sldId id="270" r:id="rId28"/>
    <p:sldId id="300" r:id="rId29"/>
    <p:sldId id="271" r:id="rId30"/>
    <p:sldId id="301" r:id="rId31"/>
    <p:sldId id="273" r:id="rId32"/>
    <p:sldId id="302" r:id="rId33"/>
    <p:sldId id="275" r:id="rId34"/>
    <p:sldId id="303" r:id="rId35"/>
    <p:sldId id="276" r:id="rId36"/>
    <p:sldId id="304" r:id="rId37"/>
    <p:sldId id="28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ilton, Emily" initials="HE" lastIdx="1" clrIdx="0"/>
  <p:cmAuthor id="2" name="Administrator" initials="A" lastIdx="2" clrIdx="1"/>
  <p:cmAuthor id="3" name="魏 青" initials="魏"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60"/>
    <a:srgbClr val="B3B3B3"/>
    <a:srgbClr val="7DB75A"/>
    <a:srgbClr val="9866FE"/>
    <a:srgbClr val="C00000"/>
    <a:srgbClr val="131313"/>
    <a:srgbClr val="CFCFCF"/>
    <a:srgbClr val="6AA3DB"/>
    <a:srgbClr val="9966FF"/>
    <a:srgbClr val="F7C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943" autoAdjust="0"/>
    <p:restoredTop sz="93817" autoAdjust="0"/>
  </p:normalViewPr>
  <p:slideViewPr>
    <p:cSldViewPr snapToGrid="0">
      <p:cViewPr varScale="1">
        <p:scale>
          <a:sx n="64" d="100"/>
          <a:sy n="64" d="100"/>
        </p:scale>
        <p:origin x="66" y="72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FC74E5-C1AE-4692-AAA9-221ADA9D20A2}" type="datetimeFigureOut">
              <a:rPr lang="en-US" smtClean="0"/>
              <a:t>7/22/2020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01CE5-9394-4B49-8069-24CDE7CC8C1F}" type="slidenum">
              <a:rPr lang="en-US" smtClean="0"/>
              <a:t>‹#›</a:t>
            </a:fld>
            <a:endParaRPr lang="en-US"/>
          </a:p>
        </p:txBody>
      </p:sp>
    </p:spTree>
    <p:extLst>
      <p:ext uri="{BB962C8B-B14F-4D97-AF65-F5344CB8AC3E}">
        <p14:creationId xmlns:p14="http://schemas.microsoft.com/office/powerpoint/2010/main" val="1836977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1</a:t>
            </a:fld>
            <a:endParaRPr lang="en-US"/>
          </a:p>
        </p:txBody>
      </p:sp>
    </p:spTree>
    <p:extLst>
      <p:ext uri="{BB962C8B-B14F-4D97-AF65-F5344CB8AC3E}">
        <p14:creationId xmlns:p14="http://schemas.microsoft.com/office/powerpoint/2010/main" val="4144179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01700" marR="0" lvl="0" indent="-901700" algn="l" defTabSz="914400" rtl="0" eaLnBrk="1" fontAlgn="auto" latinLnBrk="0" hangingPunct="1">
              <a:lnSpc>
                <a:spcPct val="115000"/>
              </a:lnSpc>
              <a:spcBef>
                <a:spcPts val="600"/>
              </a:spcBef>
              <a:spcAft>
                <a:spcPts val="0"/>
              </a:spcAft>
              <a:buClr>
                <a:schemeClr val="accent5">
                  <a:lumMod val="75000"/>
                </a:schemeClr>
              </a:buClr>
              <a:buSzTx/>
              <a:buFontTx/>
              <a:buNone/>
              <a:tabLst/>
              <a:defRPr/>
            </a:pPr>
            <a:r>
              <a:rPr lang="en-US" sz="1200" b="1" dirty="0">
                <a:ea typeface="Times New Roman" panose="02020603050405020304" pitchFamily="18" charset="0"/>
              </a:rPr>
              <a:t>Focus 1:</a:t>
            </a:r>
            <a:r>
              <a:rPr lang="en-US" sz="1200" dirty="0">
                <a:ea typeface="Times New Roman" panose="02020603050405020304" pitchFamily="18" charset="0"/>
              </a:rPr>
              <a:t> Statement of Outstanding Universal Value and identifying attributes </a:t>
            </a:r>
            <a:r>
              <a:rPr lang="en-US" sz="1200" b="1" dirty="0">
                <a:ea typeface="Times New Roman" panose="02020603050405020304" pitchFamily="18" charset="0"/>
              </a:rPr>
              <a:t>(core)</a:t>
            </a: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2: </a:t>
            </a:r>
            <a:r>
              <a:rPr lang="en-US" sz="1200" dirty="0">
                <a:ea typeface="Times New Roman" panose="02020603050405020304" pitchFamily="18" charset="0"/>
              </a:rPr>
              <a:t>Monitoring Indicators and Analytical Framework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3: </a:t>
            </a:r>
            <a:r>
              <a:rPr lang="en-US" sz="1200" dirty="0">
                <a:ea typeface="Times New Roman" panose="02020603050405020304" pitchFamily="18" charset="0"/>
              </a:rPr>
              <a:t>Boundary Clarifications, Boundary Modifications and other changes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4: </a:t>
            </a:r>
            <a:r>
              <a:rPr lang="en-US" sz="1200" dirty="0">
                <a:ea typeface="Times New Roman" panose="02020603050405020304" pitchFamily="18" charset="0"/>
              </a:rPr>
              <a:t>Factors affecting the property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5: </a:t>
            </a:r>
            <a:r>
              <a:rPr lang="en-US" sz="1200" dirty="0">
                <a:ea typeface="Times New Roman" panose="02020603050405020304" pitchFamily="18" charset="0"/>
              </a:rPr>
              <a:t>From WHCBS to Regional Action Plans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6: </a:t>
            </a:r>
            <a:r>
              <a:rPr lang="en-US" sz="1200" dirty="0">
                <a:ea typeface="Times New Roman" panose="02020603050405020304" pitchFamily="18" charset="0"/>
              </a:rPr>
              <a:t>Tourism Management (optional)</a:t>
            </a:r>
            <a:endParaRPr lang="fr-FR" sz="1200" dirty="0">
              <a:ea typeface="Times New Roman" panose="02020603050405020304" pitchFamily="18" charset="0"/>
            </a:endParaRP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7: </a:t>
            </a:r>
            <a:r>
              <a:rPr lang="en-US" sz="1200" dirty="0">
                <a:ea typeface="Times New Roman" panose="02020603050405020304" pitchFamily="18" charset="0"/>
              </a:rPr>
              <a:t>Disaster Risk Reduction and Risk Preparedness (optional)</a:t>
            </a:r>
            <a:endParaRPr lang="fr-FR" sz="1200" dirty="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10</a:t>
            </a:fld>
            <a:endParaRPr lang="en-US"/>
          </a:p>
        </p:txBody>
      </p:sp>
    </p:spTree>
    <p:extLst>
      <p:ext uri="{BB962C8B-B14F-4D97-AF65-F5344CB8AC3E}">
        <p14:creationId xmlns:p14="http://schemas.microsoft.com/office/powerpoint/2010/main" val="3545420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Module 1 </a:t>
            </a:r>
            <a:r>
              <a:rPr lang="en-GB" sz="1200" kern="1200" dirty="0">
                <a:solidFill>
                  <a:schemeClr val="tx1"/>
                </a:solidFill>
                <a:effectLst/>
                <a:latin typeface="+mn-lt"/>
                <a:ea typeface="+mn-ea"/>
                <a:cs typeface="+mn-cs"/>
              </a:rPr>
              <a:t>explains the fundamentals of the Periodic Reporting exercise such as the definition and objectives of the Periodic Reporting, the questionnaire, the actors in the Periodic Reporting exercise and the timeline of the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It also gives information about the new elements of the third cycle and improvements made to the questionnaire.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module gives an opportunity to the trainees to access the tools, instruments and offline/ online resources available to answer the questions in the questionnaire by providing information on the Periodic Reporting webpage and platform and training materials.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11</a:t>
            </a:fld>
            <a:endParaRPr lang="en-US"/>
          </a:p>
        </p:txBody>
      </p:sp>
    </p:spTree>
    <p:extLst>
      <p:ext uri="{BB962C8B-B14F-4D97-AF65-F5344CB8AC3E}">
        <p14:creationId xmlns:p14="http://schemas.microsoft.com/office/powerpoint/2010/main" val="1552010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Module 1 </a:t>
            </a:r>
            <a:r>
              <a:rPr lang="en-GB" sz="1200" kern="1200" dirty="0">
                <a:solidFill>
                  <a:schemeClr val="tx1"/>
                </a:solidFill>
                <a:effectLst/>
                <a:latin typeface="+mn-lt"/>
                <a:ea typeface="+mn-ea"/>
                <a:cs typeface="+mn-cs"/>
              </a:rPr>
              <a:t>explains the fundamentals of the Periodic Reporting exercise such as the definition and objectives of the Periodic Reporting, the questionnaire, the actors in the Periodic Reporting exercise and the timeline of the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It also gives information about the new elements of the third cycle and improvements made to the questionnaire.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module gives an opportunity to the trainees to access the tools, instruments and offline/ online resources available to answer the questions in the questionnaire by providing information on the Periodic Reporting webpage and platform and training materials.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12</a:t>
            </a:fld>
            <a:endParaRPr lang="en-US"/>
          </a:p>
        </p:txBody>
      </p:sp>
    </p:spTree>
    <p:extLst>
      <p:ext uri="{BB962C8B-B14F-4D97-AF65-F5344CB8AC3E}">
        <p14:creationId xmlns:p14="http://schemas.microsoft.com/office/powerpoint/2010/main" val="703781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Module 2 </a:t>
            </a:r>
            <a:r>
              <a:rPr lang="en-GB" sz="1200" kern="1200" dirty="0">
                <a:solidFill>
                  <a:schemeClr val="tx1"/>
                </a:solidFill>
                <a:effectLst/>
                <a:latin typeface="+mn-lt"/>
                <a:ea typeface="+mn-ea"/>
                <a:cs typeface="+mn-cs"/>
              </a:rPr>
              <a:t>provides an overview of section I and II of the Periodic Reporting questionnaire and an illustration of the main Periodic Reporting questions by theme, which are state of conservation of World Heritage properties, management, governance and capacity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also gives information on format and technical features of the questionnaire.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This module gives an opportunity to the trainees to access the relevant information on some of the core thematic areas of the Periodic Report when filling in the questionnaire.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13</a:t>
            </a:fld>
            <a:endParaRPr lang="en-US"/>
          </a:p>
        </p:txBody>
      </p:sp>
    </p:spTree>
    <p:extLst>
      <p:ext uri="{BB962C8B-B14F-4D97-AF65-F5344CB8AC3E}">
        <p14:creationId xmlns:p14="http://schemas.microsoft.com/office/powerpoint/2010/main" val="1625787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Module 2 </a:t>
            </a:r>
            <a:r>
              <a:rPr lang="en-GB" sz="1200" kern="1200" dirty="0">
                <a:solidFill>
                  <a:schemeClr val="tx1"/>
                </a:solidFill>
                <a:effectLst/>
                <a:latin typeface="+mn-lt"/>
                <a:ea typeface="+mn-ea"/>
                <a:cs typeface="+mn-cs"/>
              </a:rPr>
              <a:t>provides an overview of section I and II of the Periodic Reporting questionnaire and an illustration of the main Periodic Reporting questions by theme, which are state of conservation of World Heritage properties, management, governance and capacity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also gives information on format and technical features of the questionnaire.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This module gives an opportunity to the trainees to access the relevant information on some of the core thematic areas of the Periodic Report when filling in the questionnaire.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14</a:t>
            </a:fld>
            <a:endParaRPr lang="en-US"/>
          </a:p>
        </p:txBody>
      </p:sp>
    </p:spTree>
    <p:extLst>
      <p:ext uri="{BB962C8B-B14F-4D97-AF65-F5344CB8AC3E}">
        <p14:creationId xmlns:p14="http://schemas.microsoft.com/office/powerpoint/2010/main" val="797079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Module 3 </a:t>
            </a:r>
            <a:r>
              <a:rPr lang="en-GB" sz="1200" kern="1200" dirty="0">
                <a:solidFill>
                  <a:schemeClr val="tx1"/>
                </a:solidFill>
                <a:effectLst/>
                <a:latin typeface="+mn-lt"/>
                <a:ea typeface="+mn-ea"/>
                <a:cs typeface="+mn-cs"/>
              </a:rPr>
              <a:t>gives information on biodiversity-related conventions and programmes, culture conventions and programmes and synergies among these conventions and programmes. It also explains multiple designations and questions regarding synergies in the Periodic Reporting questionnaire.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module gives an opportunity to the trainees to understand the main objectives, obligations and benefits in relation to different conventions and programmes, the relevance of maintaining contact with national focal points from other conventions </a:t>
            </a:r>
            <a:r>
              <a:rPr lang="en-US" sz="1200" kern="1200" dirty="0">
                <a:solidFill>
                  <a:schemeClr val="tx1"/>
                </a:solidFill>
                <a:effectLst/>
                <a:latin typeface="+mn-lt"/>
                <a:ea typeface="+mn-ea"/>
                <a:cs typeface="+mn-cs"/>
              </a:rPr>
              <a:t>and </a:t>
            </a:r>
            <a:r>
              <a:rPr lang="en-GB" sz="1200" kern="1200" dirty="0">
                <a:solidFill>
                  <a:schemeClr val="tx1"/>
                </a:solidFill>
                <a:effectLst/>
                <a:latin typeface="+mn-lt"/>
                <a:ea typeface="+mn-ea"/>
                <a:cs typeface="+mn-cs"/>
              </a:rPr>
              <a:t>the benefits and challenges of multiple designations.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15</a:t>
            </a:fld>
            <a:endParaRPr lang="en-US"/>
          </a:p>
        </p:txBody>
      </p:sp>
    </p:spTree>
    <p:extLst>
      <p:ext uri="{BB962C8B-B14F-4D97-AF65-F5344CB8AC3E}">
        <p14:creationId xmlns:p14="http://schemas.microsoft.com/office/powerpoint/2010/main" val="951201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Module 3 </a:t>
            </a:r>
            <a:r>
              <a:rPr lang="en-GB" sz="1200" kern="1200" dirty="0">
                <a:solidFill>
                  <a:schemeClr val="tx1"/>
                </a:solidFill>
                <a:effectLst/>
                <a:latin typeface="+mn-lt"/>
                <a:ea typeface="+mn-ea"/>
                <a:cs typeface="+mn-cs"/>
              </a:rPr>
              <a:t>gives information on biodiversity-related conventions and programmes, culture conventions and programmes and synergies among these conventions and programmes. It also explains multiple designations and questions regarding synergies in the Periodic Reporting questionnaire.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module gives an opportunity to the trainees to understand the main objectives, obligations and benefits in relation to different conventions and programmes, the relevance of maintaining contact with national focal points from other conventions </a:t>
            </a:r>
            <a:r>
              <a:rPr lang="en-US" sz="1200" kern="1200" dirty="0">
                <a:solidFill>
                  <a:schemeClr val="tx1"/>
                </a:solidFill>
                <a:effectLst/>
                <a:latin typeface="+mn-lt"/>
                <a:ea typeface="+mn-ea"/>
                <a:cs typeface="+mn-cs"/>
              </a:rPr>
              <a:t>and </a:t>
            </a:r>
            <a:r>
              <a:rPr lang="en-GB" sz="1200" kern="1200" dirty="0">
                <a:solidFill>
                  <a:schemeClr val="tx1"/>
                </a:solidFill>
                <a:effectLst/>
                <a:latin typeface="+mn-lt"/>
                <a:ea typeface="+mn-ea"/>
                <a:cs typeface="+mn-cs"/>
              </a:rPr>
              <a:t>the benefits and challenges of multiple designations.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16</a:t>
            </a:fld>
            <a:endParaRPr lang="en-US"/>
          </a:p>
        </p:txBody>
      </p:sp>
    </p:spTree>
    <p:extLst>
      <p:ext uri="{BB962C8B-B14F-4D97-AF65-F5344CB8AC3E}">
        <p14:creationId xmlns:p14="http://schemas.microsoft.com/office/powerpoint/2010/main" val="355855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Module 4 </a:t>
            </a:r>
            <a:r>
              <a:rPr lang="en-GB" sz="1200" kern="1200" dirty="0">
                <a:solidFill>
                  <a:schemeClr val="tx1"/>
                </a:solidFill>
                <a:effectLst/>
                <a:latin typeface="+mn-lt"/>
                <a:ea typeface="+mn-ea"/>
                <a:cs typeface="+mn-cs"/>
              </a:rPr>
              <a:t>provides an overview of the 2030 Agenda for Sustainable Development and explains questions regarding sustainable development in the Periodic Reporting questionnaire by focusing on contribution of the World Heritage Convention to sustainable development, monitoring Sustainable Development Goals (SDGs), sustainable tourism, gender balance/ equity and involvement of communities. This module gives an opportunity to the trainees to become aware of the context set by the 2030 Agenda and how each State Party at the national level might contribute to the achievement of SDGs through implementation of the World Heritage Convention as well as other UNESCO Conventions and programmes.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17</a:t>
            </a:fld>
            <a:endParaRPr lang="en-US"/>
          </a:p>
        </p:txBody>
      </p:sp>
    </p:spTree>
    <p:extLst>
      <p:ext uri="{BB962C8B-B14F-4D97-AF65-F5344CB8AC3E}">
        <p14:creationId xmlns:p14="http://schemas.microsoft.com/office/powerpoint/2010/main" val="3351296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Module 4 </a:t>
            </a:r>
            <a:r>
              <a:rPr lang="en-GB" sz="1200" kern="1200" dirty="0">
                <a:solidFill>
                  <a:schemeClr val="tx1"/>
                </a:solidFill>
                <a:effectLst/>
                <a:latin typeface="+mn-lt"/>
                <a:ea typeface="+mn-ea"/>
                <a:cs typeface="+mn-cs"/>
              </a:rPr>
              <a:t>provides an overview of the 2030 Agenda for Sustainable Development and explains questions regarding sustainable development in the Periodic Reporting questionnaire by focusing on contribution of the World Heritage Convention to sustainable development, monitoring Sustainable Development Goals (SDGs), sustainable tourism, gender balance/ equity and involvement of communities. This module gives an opportunity to the trainees to become aware of the context set by the 2030 Agenda and how each State Party at the national level might contribute to the achievement of SDGs through implementation of the World Heritage Convention as well as other UNESCO Conventions and programmes.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18</a:t>
            </a:fld>
            <a:endParaRPr lang="en-US"/>
          </a:p>
        </p:txBody>
      </p:sp>
    </p:spTree>
    <p:extLst>
      <p:ext uri="{BB962C8B-B14F-4D97-AF65-F5344CB8AC3E}">
        <p14:creationId xmlns:p14="http://schemas.microsoft.com/office/powerpoint/2010/main" val="3266725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just">
              <a:lnSpc>
                <a:spcPct val="115000"/>
              </a:lnSpc>
              <a:spcBef>
                <a:spcPts val="600"/>
              </a:spcBef>
              <a:buClr>
                <a:schemeClr val="accent5">
                  <a:lumMod val="75000"/>
                </a:schemeClr>
              </a:buClr>
              <a:buFont typeface="Symbol" panose="05050102010706020507" pitchFamily="18" charset="2"/>
              <a:buNone/>
            </a:pPr>
            <a:r>
              <a:rPr lang="en-GB" sz="1200" b="1" dirty="0">
                <a:ea typeface="Times New Roman" panose="02020603050405020304" pitchFamily="18" charset="0"/>
              </a:rPr>
              <a:t>Seven Focus</a:t>
            </a:r>
            <a:r>
              <a:rPr lang="en-GB" sz="1200" b="1" baseline="0" dirty="0">
                <a:ea typeface="Times New Roman" panose="02020603050405020304" pitchFamily="18" charset="0"/>
              </a:rPr>
              <a:t> Modules </a:t>
            </a:r>
            <a:endParaRPr lang="en-US" sz="1200" b="1" dirty="0">
              <a:ea typeface="Times New Roman" panose="02020603050405020304" pitchFamily="18" charset="0"/>
            </a:endParaRPr>
          </a:p>
          <a:p>
            <a:pPr marL="342900" lvl="0" indent="-342900" algn="just">
              <a:lnSpc>
                <a:spcPct val="115000"/>
              </a:lnSpc>
              <a:spcBef>
                <a:spcPts val="600"/>
              </a:spcBef>
              <a:buClr>
                <a:schemeClr val="accent5">
                  <a:lumMod val="75000"/>
                </a:schemeClr>
              </a:buClr>
              <a:buFont typeface="Symbol" panose="05050102010706020507" pitchFamily="18" charset="2"/>
              <a:buChar char=""/>
            </a:pPr>
            <a:r>
              <a:rPr lang="en-US" sz="1200" b="1" dirty="0">
                <a:ea typeface="Times New Roman" panose="02020603050405020304" pitchFamily="18" charset="0"/>
              </a:rPr>
              <a:t>Focus 1:</a:t>
            </a:r>
            <a:r>
              <a:rPr lang="en-US" sz="1200" dirty="0">
                <a:ea typeface="Times New Roman" panose="02020603050405020304" pitchFamily="18" charset="0"/>
              </a:rPr>
              <a:t> </a:t>
            </a:r>
            <a:r>
              <a:rPr lang="en-US" sz="1200" dirty="0">
                <a:solidFill>
                  <a:schemeClr val="accent2">
                    <a:lumMod val="75000"/>
                  </a:schemeClr>
                </a:solidFill>
                <a:ea typeface="Times New Roman" panose="02020603050405020304" pitchFamily="18" charset="0"/>
              </a:rPr>
              <a:t>Statement of Outstanding Universal </a:t>
            </a:r>
            <a:r>
              <a:rPr lang="en-US" sz="1200" dirty="0">
                <a:ea typeface="Times New Roman" panose="02020603050405020304" pitchFamily="18" charset="0"/>
              </a:rPr>
              <a:t>Value and identifying attributes </a:t>
            </a:r>
            <a:r>
              <a:rPr lang="en-US" sz="1200" b="1" dirty="0">
                <a:ea typeface="Times New Roman" panose="02020603050405020304" pitchFamily="18" charset="0"/>
              </a:rPr>
              <a:t>(core)</a:t>
            </a:r>
            <a:endParaRPr lang="fr-FR" sz="1200" b="1" dirty="0">
              <a:ea typeface="Times New Roman" panose="02020603050405020304" pitchFamily="18" charset="0"/>
            </a:endParaRPr>
          </a:p>
          <a:p>
            <a:pPr marL="342900" lvl="0" indent="-342900" algn="just">
              <a:lnSpc>
                <a:spcPct val="115000"/>
              </a:lnSpc>
              <a:spcBef>
                <a:spcPts val="600"/>
              </a:spcBef>
              <a:buClr>
                <a:schemeClr val="accent5">
                  <a:lumMod val="75000"/>
                </a:schemeClr>
              </a:buClr>
              <a:buFont typeface="Symbol" panose="05050102010706020507" pitchFamily="18" charset="2"/>
              <a:buChar char=""/>
            </a:pPr>
            <a:r>
              <a:rPr lang="en-US" sz="1200" b="1" dirty="0">
                <a:ea typeface="Times New Roman" panose="02020603050405020304" pitchFamily="18" charset="0"/>
              </a:rPr>
              <a:t>Focus 2:</a:t>
            </a:r>
            <a:r>
              <a:rPr lang="en-US" sz="1200" dirty="0">
                <a:ea typeface="Times New Roman" panose="02020603050405020304" pitchFamily="18" charset="0"/>
              </a:rPr>
              <a:t> Monitoring Indicators and Analytical Framework (optional)</a:t>
            </a:r>
            <a:endParaRPr lang="fr-FR" sz="1200" dirty="0">
              <a:ea typeface="Times New Roman" panose="02020603050405020304" pitchFamily="18" charset="0"/>
            </a:endParaRPr>
          </a:p>
          <a:p>
            <a:pPr marL="342900" lvl="0" indent="-342900" algn="just">
              <a:lnSpc>
                <a:spcPct val="115000"/>
              </a:lnSpc>
              <a:spcBef>
                <a:spcPts val="600"/>
              </a:spcBef>
              <a:buClr>
                <a:schemeClr val="accent5">
                  <a:lumMod val="75000"/>
                </a:schemeClr>
              </a:buClr>
              <a:buFont typeface="Symbol" panose="05050102010706020507" pitchFamily="18" charset="2"/>
              <a:buChar char=""/>
            </a:pPr>
            <a:r>
              <a:rPr lang="en-US" sz="1200" b="1" dirty="0">
                <a:ea typeface="Times New Roman" panose="02020603050405020304" pitchFamily="18" charset="0"/>
              </a:rPr>
              <a:t>Focus 3:</a:t>
            </a:r>
            <a:r>
              <a:rPr lang="en-US" sz="1200" dirty="0">
                <a:ea typeface="Times New Roman" panose="02020603050405020304" pitchFamily="18" charset="0"/>
              </a:rPr>
              <a:t> Boundary Clarifications, Boundary Modifications and other changes (optional)</a:t>
            </a:r>
            <a:endParaRPr lang="fr-FR" sz="1200" dirty="0">
              <a:ea typeface="Times New Roman" panose="02020603050405020304" pitchFamily="18" charset="0"/>
            </a:endParaRPr>
          </a:p>
          <a:p>
            <a:pPr marL="342900" lvl="0" indent="-342900" algn="just">
              <a:lnSpc>
                <a:spcPct val="115000"/>
              </a:lnSpc>
              <a:spcBef>
                <a:spcPts val="600"/>
              </a:spcBef>
              <a:buClr>
                <a:schemeClr val="accent5">
                  <a:lumMod val="75000"/>
                </a:schemeClr>
              </a:buClr>
              <a:buFont typeface="Symbol" panose="05050102010706020507" pitchFamily="18" charset="2"/>
              <a:buChar char=""/>
            </a:pPr>
            <a:r>
              <a:rPr lang="en-US" sz="1200" b="1" dirty="0">
                <a:ea typeface="Times New Roman" panose="02020603050405020304" pitchFamily="18" charset="0"/>
              </a:rPr>
              <a:t>Focus 4:</a:t>
            </a:r>
            <a:r>
              <a:rPr lang="en-US" sz="1200" dirty="0">
                <a:ea typeface="Times New Roman" panose="02020603050405020304" pitchFamily="18" charset="0"/>
              </a:rPr>
              <a:t> Factors affecting the property (optional)</a:t>
            </a:r>
            <a:endParaRPr lang="fr-FR" sz="1200" dirty="0">
              <a:ea typeface="Times New Roman" panose="02020603050405020304" pitchFamily="18" charset="0"/>
            </a:endParaRPr>
          </a:p>
          <a:p>
            <a:pPr marL="342900" lvl="0" indent="-342900" algn="just">
              <a:lnSpc>
                <a:spcPct val="115000"/>
              </a:lnSpc>
              <a:spcBef>
                <a:spcPts val="600"/>
              </a:spcBef>
              <a:buClr>
                <a:schemeClr val="accent5">
                  <a:lumMod val="75000"/>
                </a:schemeClr>
              </a:buClr>
              <a:buFont typeface="Symbol" panose="05050102010706020507" pitchFamily="18" charset="2"/>
              <a:buChar char=""/>
            </a:pPr>
            <a:r>
              <a:rPr lang="en-US" sz="1200" b="1" dirty="0">
                <a:ea typeface="Times New Roman" panose="02020603050405020304" pitchFamily="18" charset="0"/>
              </a:rPr>
              <a:t>Focus 5:</a:t>
            </a:r>
            <a:r>
              <a:rPr lang="en-US" sz="1200" dirty="0">
                <a:ea typeface="Times New Roman" panose="02020603050405020304" pitchFamily="18" charset="0"/>
              </a:rPr>
              <a:t> From WHCBS to Regional Action Plans (optional)</a:t>
            </a:r>
            <a:endParaRPr lang="fr-FR" sz="1200" dirty="0">
              <a:ea typeface="Times New Roman" panose="02020603050405020304" pitchFamily="18" charset="0"/>
            </a:endParaRPr>
          </a:p>
          <a:p>
            <a:pPr marL="342900" lvl="0" indent="-342900">
              <a:lnSpc>
                <a:spcPct val="115000"/>
              </a:lnSpc>
              <a:spcBef>
                <a:spcPts val="600"/>
              </a:spcBef>
              <a:buClr>
                <a:schemeClr val="accent5">
                  <a:lumMod val="75000"/>
                </a:schemeClr>
              </a:buClr>
              <a:buFont typeface="Symbol" panose="05050102010706020507" pitchFamily="18" charset="2"/>
              <a:buChar char=""/>
            </a:pPr>
            <a:r>
              <a:rPr lang="en-US" sz="1200" b="1" dirty="0">
                <a:ea typeface="Times New Roman" panose="02020603050405020304" pitchFamily="18" charset="0"/>
              </a:rPr>
              <a:t>Focus 6:</a:t>
            </a:r>
            <a:r>
              <a:rPr lang="en-US" sz="1200" dirty="0">
                <a:ea typeface="Times New Roman" panose="02020603050405020304" pitchFamily="18" charset="0"/>
              </a:rPr>
              <a:t> Tourism Management (optional)</a:t>
            </a:r>
            <a:endParaRPr lang="fr-FR" sz="1200" dirty="0">
              <a:ea typeface="Times New Roman" panose="02020603050405020304" pitchFamily="18" charset="0"/>
            </a:endParaRPr>
          </a:p>
          <a:p>
            <a:pPr marL="285750" indent="-285750">
              <a:spcBef>
                <a:spcPts val="600"/>
              </a:spcBef>
              <a:buClr>
                <a:schemeClr val="accent5">
                  <a:lumMod val="75000"/>
                </a:schemeClr>
              </a:buClr>
              <a:buFont typeface="Symbol" panose="05050102010706020507" pitchFamily="18" charset="2"/>
              <a:buChar char=""/>
            </a:pPr>
            <a:r>
              <a:rPr lang="en-US" sz="1200" dirty="0">
                <a:ea typeface="Times New Roman" panose="02020603050405020304" pitchFamily="18" charset="0"/>
              </a:rPr>
              <a:t> </a:t>
            </a:r>
            <a:r>
              <a:rPr lang="en-US" sz="1200" b="1" dirty="0">
                <a:ea typeface="Times New Roman" panose="02020603050405020304" pitchFamily="18" charset="0"/>
              </a:rPr>
              <a:t>Focus 7:</a:t>
            </a:r>
            <a:r>
              <a:rPr lang="en-US" sz="1200" dirty="0">
                <a:ea typeface="Times New Roman" panose="02020603050405020304" pitchFamily="18" charset="0"/>
              </a:rPr>
              <a:t> Disaster Risk Reduction and Risk Preparedness (optional)</a:t>
            </a:r>
            <a:endParaRPr lang="fr-FR" sz="1200" dirty="0"/>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19</a:t>
            </a:fld>
            <a:endParaRPr lang="en-US"/>
          </a:p>
        </p:txBody>
      </p:sp>
    </p:spTree>
    <p:extLst>
      <p:ext uri="{BB962C8B-B14F-4D97-AF65-F5344CB8AC3E}">
        <p14:creationId xmlns:p14="http://schemas.microsoft.com/office/powerpoint/2010/main" val="346579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2</a:t>
            </a:fld>
            <a:endParaRPr lang="en-US"/>
          </a:p>
        </p:txBody>
      </p:sp>
    </p:spTree>
    <p:extLst>
      <p:ext uri="{BB962C8B-B14F-4D97-AF65-F5344CB8AC3E}">
        <p14:creationId xmlns:p14="http://schemas.microsoft.com/office/powerpoint/2010/main" val="1667272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just">
              <a:lnSpc>
                <a:spcPct val="115000"/>
              </a:lnSpc>
              <a:spcBef>
                <a:spcPts val="600"/>
              </a:spcBef>
              <a:buClr>
                <a:schemeClr val="accent5">
                  <a:lumMod val="75000"/>
                </a:schemeClr>
              </a:buClr>
              <a:buFont typeface="Symbol" panose="05050102010706020507" pitchFamily="18" charset="2"/>
              <a:buNone/>
            </a:pPr>
            <a:r>
              <a:rPr lang="en-GB" sz="1200" b="1" dirty="0">
                <a:ea typeface="Times New Roman" panose="02020603050405020304" pitchFamily="18" charset="0"/>
              </a:rPr>
              <a:t>Seven Focus</a:t>
            </a:r>
            <a:r>
              <a:rPr lang="en-GB" sz="1200" b="1" baseline="0" dirty="0">
                <a:ea typeface="Times New Roman" panose="02020603050405020304" pitchFamily="18" charset="0"/>
              </a:rPr>
              <a:t> Modules </a:t>
            </a:r>
            <a:endParaRPr lang="en-US" sz="1200" b="1" dirty="0">
              <a:ea typeface="Times New Roman" panose="02020603050405020304" pitchFamily="18" charset="0"/>
            </a:endParaRPr>
          </a:p>
          <a:p>
            <a:pPr marL="342900" lvl="0" indent="-342900" algn="just">
              <a:lnSpc>
                <a:spcPct val="115000"/>
              </a:lnSpc>
              <a:spcBef>
                <a:spcPts val="600"/>
              </a:spcBef>
              <a:buClr>
                <a:schemeClr val="accent5">
                  <a:lumMod val="75000"/>
                </a:schemeClr>
              </a:buClr>
              <a:buFont typeface="Symbol" panose="05050102010706020507" pitchFamily="18" charset="2"/>
              <a:buChar char=""/>
            </a:pPr>
            <a:r>
              <a:rPr lang="en-US" sz="1200" b="1" dirty="0">
                <a:ea typeface="Times New Roman" panose="02020603050405020304" pitchFamily="18" charset="0"/>
              </a:rPr>
              <a:t>Focus 1:</a:t>
            </a:r>
            <a:r>
              <a:rPr lang="en-US" sz="1200" dirty="0">
                <a:ea typeface="Times New Roman" panose="02020603050405020304" pitchFamily="18" charset="0"/>
              </a:rPr>
              <a:t> </a:t>
            </a:r>
            <a:r>
              <a:rPr lang="en-US" sz="1200" dirty="0">
                <a:solidFill>
                  <a:schemeClr val="accent2">
                    <a:lumMod val="75000"/>
                  </a:schemeClr>
                </a:solidFill>
                <a:ea typeface="Times New Roman" panose="02020603050405020304" pitchFamily="18" charset="0"/>
              </a:rPr>
              <a:t>Statement of Outstanding Universal </a:t>
            </a:r>
            <a:r>
              <a:rPr lang="en-US" sz="1200" dirty="0">
                <a:ea typeface="Times New Roman" panose="02020603050405020304" pitchFamily="18" charset="0"/>
              </a:rPr>
              <a:t>Value and identifying attributes </a:t>
            </a:r>
            <a:r>
              <a:rPr lang="en-US" sz="1200" b="1" dirty="0">
                <a:ea typeface="Times New Roman" panose="02020603050405020304" pitchFamily="18" charset="0"/>
              </a:rPr>
              <a:t>(core)</a:t>
            </a:r>
            <a:endParaRPr lang="fr-FR" sz="1200" b="1" dirty="0">
              <a:ea typeface="Times New Roman" panose="02020603050405020304" pitchFamily="18" charset="0"/>
            </a:endParaRPr>
          </a:p>
          <a:p>
            <a:pPr marL="342900" lvl="0" indent="-342900" algn="just">
              <a:lnSpc>
                <a:spcPct val="115000"/>
              </a:lnSpc>
              <a:spcBef>
                <a:spcPts val="600"/>
              </a:spcBef>
              <a:buClr>
                <a:schemeClr val="accent5">
                  <a:lumMod val="75000"/>
                </a:schemeClr>
              </a:buClr>
              <a:buFont typeface="Symbol" panose="05050102010706020507" pitchFamily="18" charset="2"/>
              <a:buChar char=""/>
            </a:pPr>
            <a:r>
              <a:rPr lang="en-US" sz="1200" b="1" dirty="0">
                <a:ea typeface="Times New Roman" panose="02020603050405020304" pitchFamily="18" charset="0"/>
              </a:rPr>
              <a:t>Focus 2:</a:t>
            </a:r>
            <a:r>
              <a:rPr lang="en-US" sz="1200" dirty="0">
                <a:ea typeface="Times New Roman" panose="02020603050405020304" pitchFamily="18" charset="0"/>
              </a:rPr>
              <a:t> Monitoring Indicators and Analytical Framework (optional)</a:t>
            </a:r>
            <a:endParaRPr lang="fr-FR" sz="1200" dirty="0">
              <a:ea typeface="Times New Roman" panose="02020603050405020304" pitchFamily="18" charset="0"/>
            </a:endParaRPr>
          </a:p>
          <a:p>
            <a:pPr marL="342900" lvl="0" indent="-342900" algn="just">
              <a:lnSpc>
                <a:spcPct val="115000"/>
              </a:lnSpc>
              <a:spcBef>
                <a:spcPts val="600"/>
              </a:spcBef>
              <a:buClr>
                <a:schemeClr val="accent5">
                  <a:lumMod val="75000"/>
                </a:schemeClr>
              </a:buClr>
              <a:buFont typeface="Symbol" panose="05050102010706020507" pitchFamily="18" charset="2"/>
              <a:buChar char=""/>
            </a:pPr>
            <a:r>
              <a:rPr lang="en-US" sz="1200" b="1" dirty="0">
                <a:ea typeface="Times New Roman" panose="02020603050405020304" pitchFamily="18" charset="0"/>
              </a:rPr>
              <a:t>Focus 3:</a:t>
            </a:r>
            <a:r>
              <a:rPr lang="en-US" sz="1200" dirty="0">
                <a:ea typeface="Times New Roman" panose="02020603050405020304" pitchFamily="18" charset="0"/>
              </a:rPr>
              <a:t> Boundary Clarifications, Boundary Modifications and other changes (optional)</a:t>
            </a:r>
            <a:endParaRPr lang="fr-FR" sz="1200" dirty="0">
              <a:ea typeface="Times New Roman" panose="02020603050405020304" pitchFamily="18" charset="0"/>
            </a:endParaRPr>
          </a:p>
          <a:p>
            <a:pPr marL="342900" lvl="0" indent="-342900" algn="just">
              <a:lnSpc>
                <a:spcPct val="115000"/>
              </a:lnSpc>
              <a:spcBef>
                <a:spcPts val="600"/>
              </a:spcBef>
              <a:buClr>
                <a:schemeClr val="accent5">
                  <a:lumMod val="75000"/>
                </a:schemeClr>
              </a:buClr>
              <a:buFont typeface="Symbol" panose="05050102010706020507" pitchFamily="18" charset="2"/>
              <a:buChar char=""/>
            </a:pPr>
            <a:r>
              <a:rPr lang="en-US" sz="1200" b="1" dirty="0">
                <a:ea typeface="Times New Roman" panose="02020603050405020304" pitchFamily="18" charset="0"/>
              </a:rPr>
              <a:t>Focus 4:</a:t>
            </a:r>
            <a:r>
              <a:rPr lang="en-US" sz="1200" dirty="0">
                <a:ea typeface="Times New Roman" panose="02020603050405020304" pitchFamily="18" charset="0"/>
              </a:rPr>
              <a:t> Factors affecting the property (optional)</a:t>
            </a:r>
            <a:endParaRPr lang="fr-FR" sz="1200" dirty="0">
              <a:ea typeface="Times New Roman" panose="02020603050405020304" pitchFamily="18" charset="0"/>
            </a:endParaRPr>
          </a:p>
          <a:p>
            <a:pPr marL="342900" lvl="0" indent="-342900" algn="just">
              <a:lnSpc>
                <a:spcPct val="115000"/>
              </a:lnSpc>
              <a:spcBef>
                <a:spcPts val="600"/>
              </a:spcBef>
              <a:buClr>
                <a:schemeClr val="accent5">
                  <a:lumMod val="75000"/>
                </a:schemeClr>
              </a:buClr>
              <a:buFont typeface="Symbol" panose="05050102010706020507" pitchFamily="18" charset="2"/>
              <a:buChar char=""/>
            </a:pPr>
            <a:r>
              <a:rPr lang="en-US" sz="1200" b="1" dirty="0">
                <a:ea typeface="Times New Roman" panose="02020603050405020304" pitchFamily="18" charset="0"/>
              </a:rPr>
              <a:t>Focus 5:</a:t>
            </a:r>
            <a:r>
              <a:rPr lang="en-US" sz="1200" dirty="0">
                <a:ea typeface="Times New Roman" panose="02020603050405020304" pitchFamily="18" charset="0"/>
              </a:rPr>
              <a:t> From WHCBS to Regional Action Plans (optional)</a:t>
            </a:r>
            <a:endParaRPr lang="fr-FR" sz="1200" dirty="0">
              <a:ea typeface="Times New Roman" panose="02020603050405020304" pitchFamily="18" charset="0"/>
            </a:endParaRPr>
          </a:p>
          <a:p>
            <a:pPr marL="342900" lvl="0" indent="-342900">
              <a:lnSpc>
                <a:spcPct val="115000"/>
              </a:lnSpc>
              <a:spcBef>
                <a:spcPts val="600"/>
              </a:spcBef>
              <a:buClr>
                <a:schemeClr val="accent5">
                  <a:lumMod val="75000"/>
                </a:schemeClr>
              </a:buClr>
              <a:buFont typeface="Symbol" panose="05050102010706020507" pitchFamily="18" charset="2"/>
              <a:buChar char=""/>
            </a:pPr>
            <a:r>
              <a:rPr lang="en-US" sz="1200" b="1" dirty="0">
                <a:ea typeface="Times New Roman" panose="02020603050405020304" pitchFamily="18" charset="0"/>
              </a:rPr>
              <a:t>Focus 6:</a:t>
            </a:r>
            <a:r>
              <a:rPr lang="en-US" sz="1200" dirty="0">
                <a:ea typeface="Times New Roman" panose="02020603050405020304" pitchFamily="18" charset="0"/>
              </a:rPr>
              <a:t> Tourism Management (optional)</a:t>
            </a:r>
            <a:endParaRPr lang="fr-FR" sz="1200" dirty="0">
              <a:ea typeface="Times New Roman" panose="02020603050405020304" pitchFamily="18" charset="0"/>
            </a:endParaRPr>
          </a:p>
          <a:p>
            <a:pPr marL="285750" indent="-285750">
              <a:spcBef>
                <a:spcPts val="600"/>
              </a:spcBef>
              <a:buClr>
                <a:schemeClr val="accent5">
                  <a:lumMod val="75000"/>
                </a:schemeClr>
              </a:buClr>
              <a:buFont typeface="Symbol" panose="05050102010706020507" pitchFamily="18" charset="2"/>
              <a:buChar char=""/>
            </a:pPr>
            <a:r>
              <a:rPr lang="en-US" sz="1200" dirty="0">
                <a:ea typeface="Times New Roman" panose="02020603050405020304" pitchFamily="18" charset="0"/>
              </a:rPr>
              <a:t> </a:t>
            </a:r>
            <a:r>
              <a:rPr lang="en-US" sz="1200" b="1" dirty="0">
                <a:ea typeface="Times New Roman" panose="02020603050405020304" pitchFamily="18" charset="0"/>
              </a:rPr>
              <a:t>Focus 7:</a:t>
            </a:r>
            <a:r>
              <a:rPr lang="en-US" sz="1200" dirty="0">
                <a:ea typeface="Times New Roman" panose="02020603050405020304" pitchFamily="18" charset="0"/>
              </a:rPr>
              <a:t> Disaster Risk Reduction and Risk Preparedness (optional)</a:t>
            </a:r>
            <a:endParaRPr lang="fr-FR" sz="1200" dirty="0"/>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20</a:t>
            </a:fld>
            <a:endParaRPr lang="en-US"/>
          </a:p>
        </p:txBody>
      </p:sp>
    </p:spTree>
    <p:extLst>
      <p:ext uri="{BB962C8B-B14F-4D97-AF65-F5344CB8AC3E}">
        <p14:creationId xmlns:p14="http://schemas.microsoft.com/office/powerpoint/2010/main" val="2962558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01700" marR="0" lvl="0" indent="-901700" algn="l" defTabSz="914400" rtl="0" eaLnBrk="1" fontAlgn="auto" latinLnBrk="0" hangingPunct="1">
              <a:lnSpc>
                <a:spcPct val="115000"/>
              </a:lnSpc>
              <a:spcBef>
                <a:spcPts val="600"/>
              </a:spcBef>
              <a:spcAft>
                <a:spcPts val="0"/>
              </a:spcAft>
              <a:buClr>
                <a:schemeClr val="accent5">
                  <a:lumMod val="75000"/>
                </a:schemeClr>
              </a:buClr>
              <a:buSzTx/>
              <a:buFontTx/>
              <a:buNone/>
              <a:tabLst/>
              <a:defRPr/>
            </a:pPr>
            <a:r>
              <a:rPr lang="en-US" sz="1200" b="1" dirty="0">
                <a:ea typeface="Times New Roman" panose="02020603050405020304" pitchFamily="18" charset="0"/>
              </a:rPr>
              <a:t>Focus 1:</a:t>
            </a:r>
            <a:r>
              <a:rPr lang="en-US" sz="1200" dirty="0">
                <a:ea typeface="Times New Roman" panose="02020603050405020304" pitchFamily="18" charset="0"/>
              </a:rPr>
              <a:t> Statement of Outstanding Universal Value and identifying attributes </a:t>
            </a:r>
            <a:r>
              <a:rPr lang="en-US" sz="1200" b="1" dirty="0">
                <a:ea typeface="Times New Roman" panose="02020603050405020304" pitchFamily="18" charset="0"/>
              </a:rPr>
              <a:t>(core)</a:t>
            </a: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2: </a:t>
            </a:r>
            <a:r>
              <a:rPr lang="en-US" sz="1200" dirty="0">
                <a:ea typeface="Times New Roman" panose="02020603050405020304" pitchFamily="18" charset="0"/>
              </a:rPr>
              <a:t>Monitoring Indicators and Analytical Framework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3: </a:t>
            </a:r>
            <a:r>
              <a:rPr lang="en-US" sz="1200" dirty="0">
                <a:ea typeface="Times New Roman" panose="02020603050405020304" pitchFamily="18" charset="0"/>
              </a:rPr>
              <a:t>Boundary Clarifications, Boundary Modifications and other changes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4: </a:t>
            </a:r>
            <a:r>
              <a:rPr lang="en-US" sz="1200" dirty="0">
                <a:ea typeface="Times New Roman" panose="02020603050405020304" pitchFamily="18" charset="0"/>
              </a:rPr>
              <a:t>Factors affecting the property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5: </a:t>
            </a:r>
            <a:r>
              <a:rPr lang="en-US" sz="1200" dirty="0">
                <a:ea typeface="Times New Roman" panose="02020603050405020304" pitchFamily="18" charset="0"/>
              </a:rPr>
              <a:t>From WHCBS to Regional Action Plans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6: </a:t>
            </a:r>
            <a:r>
              <a:rPr lang="en-US" sz="1200" dirty="0">
                <a:ea typeface="Times New Roman" panose="02020603050405020304" pitchFamily="18" charset="0"/>
              </a:rPr>
              <a:t>Tourism Management (optional)</a:t>
            </a:r>
            <a:endParaRPr lang="fr-FR" sz="1200" dirty="0">
              <a:ea typeface="Times New Roman" panose="02020603050405020304" pitchFamily="18" charset="0"/>
            </a:endParaRP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7: </a:t>
            </a:r>
            <a:r>
              <a:rPr lang="en-US" sz="1200" dirty="0">
                <a:ea typeface="Times New Roman" panose="02020603050405020304" pitchFamily="18" charset="0"/>
              </a:rPr>
              <a:t>Disaster Risk Reduction and Risk Preparedness (optional)</a:t>
            </a:r>
            <a:endParaRPr lang="fr-FR" sz="1200" dirty="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21</a:t>
            </a:fld>
            <a:endParaRPr lang="en-US"/>
          </a:p>
        </p:txBody>
      </p:sp>
    </p:spTree>
    <p:extLst>
      <p:ext uri="{BB962C8B-B14F-4D97-AF65-F5344CB8AC3E}">
        <p14:creationId xmlns:p14="http://schemas.microsoft.com/office/powerpoint/2010/main" val="2489633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01700" marR="0" lvl="0" indent="-901700" algn="l" defTabSz="914400" rtl="0" eaLnBrk="1" fontAlgn="auto" latinLnBrk="0" hangingPunct="1">
              <a:lnSpc>
                <a:spcPct val="115000"/>
              </a:lnSpc>
              <a:spcBef>
                <a:spcPts val="600"/>
              </a:spcBef>
              <a:spcAft>
                <a:spcPts val="0"/>
              </a:spcAft>
              <a:buClr>
                <a:schemeClr val="accent5">
                  <a:lumMod val="75000"/>
                </a:schemeClr>
              </a:buClr>
              <a:buSzTx/>
              <a:buFontTx/>
              <a:buNone/>
              <a:tabLst/>
              <a:defRPr/>
            </a:pPr>
            <a:r>
              <a:rPr lang="en-US" sz="1200" b="1" dirty="0">
                <a:ea typeface="Times New Roman" panose="02020603050405020304" pitchFamily="18" charset="0"/>
              </a:rPr>
              <a:t>Focus 1:</a:t>
            </a:r>
            <a:r>
              <a:rPr lang="en-US" sz="1200" dirty="0">
                <a:ea typeface="Times New Roman" panose="02020603050405020304" pitchFamily="18" charset="0"/>
              </a:rPr>
              <a:t> Statement of Outstanding Universal Value and identifying attributes </a:t>
            </a:r>
            <a:r>
              <a:rPr lang="en-US" sz="1200" b="1" dirty="0">
                <a:ea typeface="Times New Roman" panose="02020603050405020304" pitchFamily="18" charset="0"/>
              </a:rPr>
              <a:t>(core)</a:t>
            </a: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2: </a:t>
            </a:r>
            <a:r>
              <a:rPr lang="en-US" sz="1200" dirty="0">
                <a:ea typeface="Times New Roman" panose="02020603050405020304" pitchFamily="18" charset="0"/>
              </a:rPr>
              <a:t>Monitoring Indicators and Analytical Framework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3: </a:t>
            </a:r>
            <a:r>
              <a:rPr lang="en-US" sz="1200" dirty="0">
                <a:ea typeface="Times New Roman" panose="02020603050405020304" pitchFamily="18" charset="0"/>
              </a:rPr>
              <a:t>Boundary Clarifications, Boundary Modifications and other changes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4: </a:t>
            </a:r>
            <a:r>
              <a:rPr lang="en-US" sz="1200" dirty="0">
                <a:ea typeface="Times New Roman" panose="02020603050405020304" pitchFamily="18" charset="0"/>
              </a:rPr>
              <a:t>Factors affecting the property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5: </a:t>
            </a:r>
            <a:r>
              <a:rPr lang="en-US" sz="1200" dirty="0">
                <a:ea typeface="Times New Roman" panose="02020603050405020304" pitchFamily="18" charset="0"/>
              </a:rPr>
              <a:t>From WHCBS to Regional Action Plans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6: </a:t>
            </a:r>
            <a:r>
              <a:rPr lang="en-US" sz="1200" dirty="0">
                <a:ea typeface="Times New Roman" panose="02020603050405020304" pitchFamily="18" charset="0"/>
              </a:rPr>
              <a:t>Tourism Management (optional)</a:t>
            </a:r>
            <a:endParaRPr lang="fr-FR" sz="1200" dirty="0">
              <a:ea typeface="Times New Roman" panose="02020603050405020304" pitchFamily="18" charset="0"/>
            </a:endParaRP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7: </a:t>
            </a:r>
            <a:r>
              <a:rPr lang="en-US" sz="1200" dirty="0">
                <a:ea typeface="Times New Roman" panose="02020603050405020304" pitchFamily="18" charset="0"/>
              </a:rPr>
              <a:t>Disaster Risk Reduction and Risk Preparedness (optional)</a:t>
            </a:r>
            <a:endParaRPr lang="fr-FR" sz="1200" dirty="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22</a:t>
            </a:fld>
            <a:endParaRPr lang="en-US"/>
          </a:p>
        </p:txBody>
      </p:sp>
    </p:spTree>
    <p:extLst>
      <p:ext uri="{BB962C8B-B14F-4D97-AF65-F5344CB8AC3E}">
        <p14:creationId xmlns:p14="http://schemas.microsoft.com/office/powerpoint/2010/main" val="3748855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01700" marR="0" lvl="0" indent="-901700" algn="l" defTabSz="914400" rtl="0" eaLnBrk="1" fontAlgn="auto" latinLnBrk="0" hangingPunct="1">
              <a:lnSpc>
                <a:spcPct val="115000"/>
              </a:lnSpc>
              <a:spcBef>
                <a:spcPts val="600"/>
              </a:spcBef>
              <a:spcAft>
                <a:spcPts val="0"/>
              </a:spcAft>
              <a:buClr>
                <a:schemeClr val="accent5">
                  <a:lumMod val="75000"/>
                </a:schemeClr>
              </a:buClr>
              <a:buSzTx/>
              <a:buFontTx/>
              <a:buNone/>
              <a:tabLst/>
              <a:defRPr/>
            </a:pPr>
            <a:r>
              <a:rPr lang="en-US" sz="1200" b="1" dirty="0">
                <a:ea typeface="Times New Roman" panose="02020603050405020304" pitchFamily="18" charset="0"/>
              </a:rPr>
              <a:t>Focus 1:</a:t>
            </a:r>
            <a:r>
              <a:rPr lang="en-US" sz="1200" dirty="0">
                <a:ea typeface="Times New Roman" panose="02020603050405020304" pitchFamily="18" charset="0"/>
              </a:rPr>
              <a:t> Statement of Outstanding Universal Value and identifying attributes </a:t>
            </a:r>
            <a:r>
              <a:rPr lang="en-US" sz="1200" b="1" dirty="0">
                <a:ea typeface="Times New Roman" panose="02020603050405020304" pitchFamily="18" charset="0"/>
              </a:rPr>
              <a:t>(core)</a:t>
            </a: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2: </a:t>
            </a:r>
            <a:r>
              <a:rPr lang="en-US" sz="1200" dirty="0">
                <a:ea typeface="Times New Roman" panose="02020603050405020304" pitchFamily="18" charset="0"/>
              </a:rPr>
              <a:t>Monitoring Indicators and Analytical Framework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3: </a:t>
            </a:r>
            <a:r>
              <a:rPr lang="en-US" sz="1200" dirty="0">
                <a:ea typeface="Times New Roman" panose="02020603050405020304" pitchFamily="18" charset="0"/>
              </a:rPr>
              <a:t>Boundary Clarifications, Boundary Modifications and other changes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4: </a:t>
            </a:r>
            <a:r>
              <a:rPr lang="en-US" sz="1200" dirty="0">
                <a:ea typeface="Times New Roman" panose="02020603050405020304" pitchFamily="18" charset="0"/>
              </a:rPr>
              <a:t>Factors affecting the property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5: </a:t>
            </a:r>
            <a:r>
              <a:rPr lang="en-US" sz="1200" dirty="0">
                <a:ea typeface="Times New Roman" panose="02020603050405020304" pitchFamily="18" charset="0"/>
              </a:rPr>
              <a:t>From WHCBS to Regional Action Plans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6: </a:t>
            </a:r>
            <a:r>
              <a:rPr lang="en-US" sz="1200" dirty="0">
                <a:ea typeface="Times New Roman" panose="02020603050405020304" pitchFamily="18" charset="0"/>
              </a:rPr>
              <a:t>Tourism Management (optional)</a:t>
            </a:r>
            <a:endParaRPr lang="fr-FR" sz="1200" dirty="0">
              <a:ea typeface="Times New Roman" panose="02020603050405020304" pitchFamily="18" charset="0"/>
            </a:endParaRP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7: </a:t>
            </a:r>
            <a:r>
              <a:rPr lang="en-US" sz="1200" dirty="0">
                <a:ea typeface="Times New Roman" panose="02020603050405020304" pitchFamily="18" charset="0"/>
              </a:rPr>
              <a:t>Disaster Risk Reduction and Risk Preparedness (optional)</a:t>
            </a:r>
            <a:endParaRPr lang="fr-FR" sz="1200" dirty="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23</a:t>
            </a:fld>
            <a:endParaRPr lang="en-US"/>
          </a:p>
        </p:txBody>
      </p:sp>
    </p:spTree>
    <p:extLst>
      <p:ext uri="{BB962C8B-B14F-4D97-AF65-F5344CB8AC3E}">
        <p14:creationId xmlns:p14="http://schemas.microsoft.com/office/powerpoint/2010/main" val="204858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01700" marR="0" lvl="0" indent="-901700" algn="l" defTabSz="914400" rtl="0" eaLnBrk="1" fontAlgn="auto" latinLnBrk="0" hangingPunct="1">
              <a:lnSpc>
                <a:spcPct val="115000"/>
              </a:lnSpc>
              <a:spcBef>
                <a:spcPts val="600"/>
              </a:spcBef>
              <a:spcAft>
                <a:spcPts val="0"/>
              </a:spcAft>
              <a:buClr>
                <a:schemeClr val="accent5">
                  <a:lumMod val="75000"/>
                </a:schemeClr>
              </a:buClr>
              <a:buSzTx/>
              <a:buFontTx/>
              <a:buNone/>
              <a:tabLst/>
              <a:defRPr/>
            </a:pPr>
            <a:r>
              <a:rPr lang="en-US" sz="1200" b="1" dirty="0">
                <a:ea typeface="Times New Roman" panose="02020603050405020304" pitchFamily="18" charset="0"/>
              </a:rPr>
              <a:t>Focus 1:</a:t>
            </a:r>
            <a:r>
              <a:rPr lang="en-US" sz="1200" dirty="0">
                <a:ea typeface="Times New Roman" panose="02020603050405020304" pitchFamily="18" charset="0"/>
              </a:rPr>
              <a:t> Statement of Outstanding Universal Value and identifying attributes </a:t>
            </a:r>
            <a:r>
              <a:rPr lang="en-US" sz="1200" b="1" dirty="0">
                <a:ea typeface="Times New Roman" panose="02020603050405020304" pitchFamily="18" charset="0"/>
              </a:rPr>
              <a:t>(core)</a:t>
            </a: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2: </a:t>
            </a:r>
            <a:r>
              <a:rPr lang="en-US" sz="1200" dirty="0">
                <a:ea typeface="Times New Roman" panose="02020603050405020304" pitchFamily="18" charset="0"/>
              </a:rPr>
              <a:t>Monitoring Indicators and Analytical Framework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3: </a:t>
            </a:r>
            <a:r>
              <a:rPr lang="en-US" sz="1200" dirty="0">
                <a:ea typeface="Times New Roman" panose="02020603050405020304" pitchFamily="18" charset="0"/>
              </a:rPr>
              <a:t>Boundary Clarifications, Boundary Modifications and other changes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4: </a:t>
            </a:r>
            <a:r>
              <a:rPr lang="en-US" sz="1200" dirty="0">
                <a:ea typeface="Times New Roman" panose="02020603050405020304" pitchFamily="18" charset="0"/>
              </a:rPr>
              <a:t>Factors affecting the property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5: </a:t>
            </a:r>
            <a:r>
              <a:rPr lang="en-US" sz="1200" dirty="0">
                <a:ea typeface="Times New Roman" panose="02020603050405020304" pitchFamily="18" charset="0"/>
              </a:rPr>
              <a:t>From WHCBS to Regional Action Plans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6: </a:t>
            </a:r>
            <a:r>
              <a:rPr lang="en-US" sz="1200" dirty="0">
                <a:ea typeface="Times New Roman" panose="02020603050405020304" pitchFamily="18" charset="0"/>
              </a:rPr>
              <a:t>Tourism Management (optional)</a:t>
            </a:r>
            <a:endParaRPr lang="fr-FR" sz="1200" dirty="0">
              <a:ea typeface="Times New Roman" panose="02020603050405020304" pitchFamily="18" charset="0"/>
            </a:endParaRP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7: </a:t>
            </a:r>
            <a:r>
              <a:rPr lang="en-US" sz="1200" dirty="0">
                <a:ea typeface="Times New Roman" panose="02020603050405020304" pitchFamily="18" charset="0"/>
              </a:rPr>
              <a:t>Disaster Risk Reduction and Risk Preparedness (optional)</a:t>
            </a:r>
            <a:endParaRPr lang="fr-FR" sz="1200" dirty="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24</a:t>
            </a:fld>
            <a:endParaRPr lang="en-US"/>
          </a:p>
        </p:txBody>
      </p:sp>
    </p:spTree>
    <p:extLst>
      <p:ext uri="{BB962C8B-B14F-4D97-AF65-F5344CB8AC3E}">
        <p14:creationId xmlns:p14="http://schemas.microsoft.com/office/powerpoint/2010/main" val="2797532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01700" marR="0" lvl="0" indent="-901700" algn="l" defTabSz="914400" rtl="0" eaLnBrk="1" fontAlgn="auto" latinLnBrk="0" hangingPunct="1">
              <a:lnSpc>
                <a:spcPct val="115000"/>
              </a:lnSpc>
              <a:spcBef>
                <a:spcPts val="600"/>
              </a:spcBef>
              <a:spcAft>
                <a:spcPts val="0"/>
              </a:spcAft>
              <a:buClr>
                <a:schemeClr val="accent5">
                  <a:lumMod val="75000"/>
                </a:schemeClr>
              </a:buClr>
              <a:buSzTx/>
              <a:buFontTx/>
              <a:buNone/>
              <a:tabLst/>
              <a:defRPr/>
            </a:pPr>
            <a:r>
              <a:rPr lang="en-US" sz="1200" b="1" dirty="0">
                <a:ea typeface="Times New Roman" panose="02020603050405020304" pitchFamily="18" charset="0"/>
              </a:rPr>
              <a:t>Focus 1:</a:t>
            </a:r>
            <a:r>
              <a:rPr lang="en-US" sz="1200" dirty="0">
                <a:ea typeface="Times New Roman" panose="02020603050405020304" pitchFamily="18" charset="0"/>
              </a:rPr>
              <a:t> Statement of Outstanding Universal Value and identifying attributes </a:t>
            </a:r>
            <a:r>
              <a:rPr lang="en-US" sz="1200" b="1" dirty="0">
                <a:ea typeface="Times New Roman" panose="02020603050405020304" pitchFamily="18" charset="0"/>
              </a:rPr>
              <a:t>(core)</a:t>
            </a: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2: </a:t>
            </a:r>
            <a:r>
              <a:rPr lang="en-US" sz="1200" dirty="0">
                <a:ea typeface="Times New Roman" panose="02020603050405020304" pitchFamily="18" charset="0"/>
              </a:rPr>
              <a:t>Monitoring Indicators and Analytical Framework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3: </a:t>
            </a:r>
            <a:r>
              <a:rPr lang="en-US" sz="1200" dirty="0">
                <a:ea typeface="Times New Roman" panose="02020603050405020304" pitchFamily="18" charset="0"/>
              </a:rPr>
              <a:t>Boundary Clarifications, Boundary Modifications and other changes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4: </a:t>
            </a:r>
            <a:r>
              <a:rPr lang="en-US" sz="1200" dirty="0">
                <a:ea typeface="Times New Roman" panose="02020603050405020304" pitchFamily="18" charset="0"/>
              </a:rPr>
              <a:t>Factors affecting the property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5: </a:t>
            </a:r>
            <a:r>
              <a:rPr lang="en-US" sz="1200" dirty="0">
                <a:ea typeface="Times New Roman" panose="02020603050405020304" pitchFamily="18" charset="0"/>
              </a:rPr>
              <a:t>From WHCBS to Regional Action Plans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6: </a:t>
            </a:r>
            <a:r>
              <a:rPr lang="en-US" sz="1200" dirty="0">
                <a:ea typeface="Times New Roman" panose="02020603050405020304" pitchFamily="18" charset="0"/>
              </a:rPr>
              <a:t>Tourism Management (optional)</a:t>
            </a:r>
            <a:endParaRPr lang="fr-FR" sz="1200" dirty="0">
              <a:ea typeface="Times New Roman" panose="02020603050405020304" pitchFamily="18" charset="0"/>
            </a:endParaRP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7: </a:t>
            </a:r>
            <a:r>
              <a:rPr lang="en-US" sz="1200" dirty="0">
                <a:ea typeface="Times New Roman" panose="02020603050405020304" pitchFamily="18" charset="0"/>
              </a:rPr>
              <a:t>Disaster Risk Reduction and Risk Preparedness (optional)</a:t>
            </a:r>
            <a:endParaRPr lang="fr-FR" sz="1200" dirty="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25</a:t>
            </a:fld>
            <a:endParaRPr lang="en-US"/>
          </a:p>
        </p:txBody>
      </p:sp>
    </p:spTree>
    <p:extLst>
      <p:ext uri="{BB962C8B-B14F-4D97-AF65-F5344CB8AC3E}">
        <p14:creationId xmlns:p14="http://schemas.microsoft.com/office/powerpoint/2010/main" val="3195436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01700" marR="0" lvl="0" indent="-901700" algn="l" defTabSz="914400" rtl="0" eaLnBrk="1" fontAlgn="auto" latinLnBrk="0" hangingPunct="1">
              <a:lnSpc>
                <a:spcPct val="115000"/>
              </a:lnSpc>
              <a:spcBef>
                <a:spcPts val="600"/>
              </a:spcBef>
              <a:spcAft>
                <a:spcPts val="0"/>
              </a:spcAft>
              <a:buClr>
                <a:schemeClr val="accent5">
                  <a:lumMod val="75000"/>
                </a:schemeClr>
              </a:buClr>
              <a:buSzTx/>
              <a:buFontTx/>
              <a:buNone/>
              <a:tabLst/>
              <a:defRPr/>
            </a:pPr>
            <a:r>
              <a:rPr lang="en-US" sz="1200" b="1" dirty="0">
                <a:ea typeface="Times New Roman" panose="02020603050405020304" pitchFamily="18" charset="0"/>
              </a:rPr>
              <a:t>Focus 1:</a:t>
            </a:r>
            <a:r>
              <a:rPr lang="en-US" sz="1200" dirty="0">
                <a:ea typeface="Times New Roman" panose="02020603050405020304" pitchFamily="18" charset="0"/>
              </a:rPr>
              <a:t> Statement of Outstanding Universal Value and identifying attributes </a:t>
            </a:r>
            <a:r>
              <a:rPr lang="en-US" sz="1200" b="1" dirty="0">
                <a:ea typeface="Times New Roman" panose="02020603050405020304" pitchFamily="18" charset="0"/>
              </a:rPr>
              <a:t>(core)</a:t>
            </a: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2: </a:t>
            </a:r>
            <a:r>
              <a:rPr lang="en-US" sz="1200" dirty="0">
                <a:ea typeface="Times New Roman" panose="02020603050405020304" pitchFamily="18" charset="0"/>
              </a:rPr>
              <a:t>Monitoring Indicators and Analytical Framework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3: </a:t>
            </a:r>
            <a:r>
              <a:rPr lang="en-US" sz="1200" dirty="0">
                <a:ea typeface="Times New Roman" panose="02020603050405020304" pitchFamily="18" charset="0"/>
              </a:rPr>
              <a:t>Boundary Clarifications, Boundary Modifications and other changes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4: </a:t>
            </a:r>
            <a:r>
              <a:rPr lang="en-US" sz="1200" dirty="0">
                <a:ea typeface="Times New Roman" panose="02020603050405020304" pitchFamily="18" charset="0"/>
              </a:rPr>
              <a:t>Factors affecting the property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5: </a:t>
            </a:r>
            <a:r>
              <a:rPr lang="en-US" sz="1200" dirty="0">
                <a:ea typeface="Times New Roman" panose="02020603050405020304" pitchFamily="18" charset="0"/>
              </a:rPr>
              <a:t>From WHCBS to Regional Action Plans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6: </a:t>
            </a:r>
            <a:r>
              <a:rPr lang="en-US" sz="1200" dirty="0">
                <a:ea typeface="Times New Roman" panose="02020603050405020304" pitchFamily="18" charset="0"/>
              </a:rPr>
              <a:t>Tourism Management (optional)</a:t>
            </a:r>
            <a:endParaRPr lang="fr-FR" sz="1200" dirty="0">
              <a:ea typeface="Times New Roman" panose="02020603050405020304" pitchFamily="18" charset="0"/>
            </a:endParaRP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7: </a:t>
            </a:r>
            <a:r>
              <a:rPr lang="en-US" sz="1200" dirty="0">
                <a:ea typeface="Times New Roman" panose="02020603050405020304" pitchFamily="18" charset="0"/>
              </a:rPr>
              <a:t>Disaster Risk Reduction and Risk Preparedness (optional)</a:t>
            </a:r>
            <a:endParaRPr lang="fr-FR" sz="1200" dirty="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26</a:t>
            </a:fld>
            <a:endParaRPr lang="en-US"/>
          </a:p>
        </p:txBody>
      </p:sp>
    </p:spTree>
    <p:extLst>
      <p:ext uri="{BB962C8B-B14F-4D97-AF65-F5344CB8AC3E}">
        <p14:creationId xmlns:p14="http://schemas.microsoft.com/office/powerpoint/2010/main" val="1024804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01700" marR="0" lvl="0" indent="-901700" algn="l" defTabSz="914400" rtl="0" eaLnBrk="1" fontAlgn="auto" latinLnBrk="0" hangingPunct="1">
              <a:lnSpc>
                <a:spcPct val="115000"/>
              </a:lnSpc>
              <a:spcBef>
                <a:spcPts val="600"/>
              </a:spcBef>
              <a:spcAft>
                <a:spcPts val="0"/>
              </a:spcAft>
              <a:buClr>
                <a:schemeClr val="accent5">
                  <a:lumMod val="75000"/>
                </a:schemeClr>
              </a:buClr>
              <a:buSzTx/>
              <a:buFontTx/>
              <a:buNone/>
              <a:tabLst/>
              <a:defRPr/>
            </a:pPr>
            <a:r>
              <a:rPr lang="en-US" sz="1200" b="1" dirty="0">
                <a:ea typeface="Times New Roman" panose="02020603050405020304" pitchFamily="18" charset="0"/>
              </a:rPr>
              <a:t>Focus 1:</a:t>
            </a:r>
            <a:r>
              <a:rPr lang="en-US" sz="1200" dirty="0">
                <a:ea typeface="Times New Roman" panose="02020603050405020304" pitchFamily="18" charset="0"/>
              </a:rPr>
              <a:t> Statement of Outstanding Universal Value and identifying attributes </a:t>
            </a:r>
            <a:r>
              <a:rPr lang="en-US" sz="1200" b="1" dirty="0">
                <a:ea typeface="Times New Roman" panose="02020603050405020304" pitchFamily="18" charset="0"/>
              </a:rPr>
              <a:t>(core)</a:t>
            </a: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2: </a:t>
            </a:r>
            <a:r>
              <a:rPr lang="en-US" sz="1200" dirty="0">
                <a:ea typeface="Times New Roman" panose="02020603050405020304" pitchFamily="18" charset="0"/>
              </a:rPr>
              <a:t>Monitoring Indicators and Analytical Framework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3: </a:t>
            </a:r>
            <a:r>
              <a:rPr lang="en-US" sz="1200" dirty="0">
                <a:ea typeface="Times New Roman" panose="02020603050405020304" pitchFamily="18" charset="0"/>
              </a:rPr>
              <a:t>Boundary Clarifications, Boundary Modifications and other changes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4: </a:t>
            </a:r>
            <a:r>
              <a:rPr lang="en-US" sz="1200" dirty="0">
                <a:ea typeface="Times New Roman" panose="02020603050405020304" pitchFamily="18" charset="0"/>
              </a:rPr>
              <a:t>Factors affecting the property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5: </a:t>
            </a:r>
            <a:r>
              <a:rPr lang="en-US" sz="1200" dirty="0">
                <a:ea typeface="Times New Roman" panose="02020603050405020304" pitchFamily="18" charset="0"/>
              </a:rPr>
              <a:t>From WHCBS to Regional Action Plans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6: </a:t>
            </a:r>
            <a:r>
              <a:rPr lang="en-US" sz="1200" dirty="0">
                <a:ea typeface="Times New Roman" panose="02020603050405020304" pitchFamily="18" charset="0"/>
              </a:rPr>
              <a:t>Tourism Management (optional)</a:t>
            </a:r>
            <a:endParaRPr lang="fr-FR" sz="1200" dirty="0">
              <a:ea typeface="Times New Roman" panose="02020603050405020304" pitchFamily="18" charset="0"/>
            </a:endParaRP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7: </a:t>
            </a:r>
            <a:r>
              <a:rPr lang="en-US" sz="1200" dirty="0">
                <a:ea typeface="Times New Roman" panose="02020603050405020304" pitchFamily="18" charset="0"/>
              </a:rPr>
              <a:t>Disaster Risk Reduction and Risk Preparedness (optional)</a:t>
            </a:r>
            <a:endParaRPr lang="fr-FR" sz="1200" dirty="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27</a:t>
            </a:fld>
            <a:endParaRPr lang="en-US"/>
          </a:p>
        </p:txBody>
      </p:sp>
    </p:spTree>
    <p:extLst>
      <p:ext uri="{BB962C8B-B14F-4D97-AF65-F5344CB8AC3E}">
        <p14:creationId xmlns:p14="http://schemas.microsoft.com/office/powerpoint/2010/main" val="995371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01700" marR="0" lvl="0" indent="-901700" algn="l" defTabSz="914400" rtl="0" eaLnBrk="1" fontAlgn="auto" latinLnBrk="0" hangingPunct="1">
              <a:lnSpc>
                <a:spcPct val="115000"/>
              </a:lnSpc>
              <a:spcBef>
                <a:spcPts val="600"/>
              </a:spcBef>
              <a:spcAft>
                <a:spcPts val="0"/>
              </a:spcAft>
              <a:buClr>
                <a:schemeClr val="accent5">
                  <a:lumMod val="75000"/>
                </a:schemeClr>
              </a:buClr>
              <a:buSzTx/>
              <a:buFontTx/>
              <a:buNone/>
              <a:tabLst/>
              <a:defRPr/>
            </a:pPr>
            <a:r>
              <a:rPr lang="en-US" sz="1200" b="1" dirty="0">
                <a:ea typeface="Times New Roman" panose="02020603050405020304" pitchFamily="18" charset="0"/>
              </a:rPr>
              <a:t>Focus 1:</a:t>
            </a:r>
            <a:r>
              <a:rPr lang="en-US" sz="1200" dirty="0">
                <a:ea typeface="Times New Roman" panose="02020603050405020304" pitchFamily="18" charset="0"/>
              </a:rPr>
              <a:t> Statement of Outstanding Universal Value and identifying attributes </a:t>
            </a:r>
            <a:r>
              <a:rPr lang="en-US" sz="1200" b="1" dirty="0">
                <a:ea typeface="Times New Roman" panose="02020603050405020304" pitchFamily="18" charset="0"/>
              </a:rPr>
              <a:t>(core)</a:t>
            </a: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2: </a:t>
            </a:r>
            <a:r>
              <a:rPr lang="en-US" sz="1200" dirty="0">
                <a:ea typeface="Times New Roman" panose="02020603050405020304" pitchFamily="18" charset="0"/>
              </a:rPr>
              <a:t>Monitoring Indicators and Analytical Framework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3: </a:t>
            </a:r>
            <a:r>
              <a:rPr lang="en-US" sz="1200" dirty="0">
                <a:ea typeface="Times New Roman" panose="02020603050405020304" pitchFamily="18" charset="0"/>
              </a:rPr>
              <a:t>Boundary Clarifications, Boundary Modifications and other changes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4: </a:t>
            </a:r>
            <a:r>
              <a:rPr lang="en-US" sz="1200" dirty="0">
                <a:ea typeface="Times New Roman" panose="02020603050405020304" pitchFamily="18" charset="0"/>
              </a:rPr>
              <a:t>Factors affecting the property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5: </a:t>
            </a:r>
            <a:r>
              <a:rPr lang="en-US" sz="1200" dirty="0">
                <a:ea typeface="Times New Roman" panose="02020603050405020304" pitchFamily="18" charset="0"/>
              </a:rPr>
              <a:t>From WHCBS to Regional Action Plans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6: </a:t>
            </a:r>
            <a:r>
              <a:rPr lang="en-US" sz="1200" dirty="0">
                <a:ea typeface="Times New Roman" panose="02020603050405020304" pitchFamily="18" charset="0"/>
              </a:rPr>
              <a:t>Tourism Management (optional)</a:t>
            </a:r>
            <a:endParaRPr lang="fr-FR" sz="1200" dirty="0">
              <a:ea typeface="Times New Roman" panose="02020603050405020304" pitchFamily="18" charset="0"/>
            </a:endParaRP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7: </a:t>
            </a:r>
            <a:r>
              <a:rPr lang="en-US" sz="1200" dirty="0">
                <a:ea typeface="Times New Roman" panose="02020603050405020304" pitchFamily="18" charset="0"/>
              </a:rPr>
              <a:t>Disaster Risk Reduction and Risk Preparedness (optional)</a:t>
            </a:r>
            <a:endParaRPr lang="fr-FR" sz="1200" dirty="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28</a:t>
            </a:fld>
            <a:endParaRPr lang="en-US"/>
          </a:p>
        </p:txBody>
      </p:sp>
    </p:spTree>
    <p:extLst>
      <p:ext uri="{BB962C8B-B14F-4D97-AF65-F5344CB8AC3E}">
        <p14:creationId xmlns:p14="http://schemas.microsoft.com/office/powerpoint/2010/main" val="2884361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01700" marR="0" lvl="0" indent="-901700" algn="l" defTabSz="914400" rtl="0" eaLnBrk="1" fontAlgn="auto" latinLnBrk="0" hangingPunct="1">
              <a:lnSpc>
                <a:spcPct val="115000"/>
              </a:lnSpc>
              <a:spcBef>
                <a:spcPts val="600"/>
              </a:spcBef>
              <a:spcAft>
                <a:spcPts val="0"/>
              </a:spcAft>
              <a:buClr>
                <a:schemeClr val="accent5">
                  <a:lumMod val="75000"/>
                </a:schemeClr>
              </a:buClr>
              <a:buSzTx/>
              <a:buFontTx/>
              <a:buNone/>
              <a:tabLst/>
              <a:defRPr/>
            </a:pPr>
            <a:r>
              <a:rPr lang="en-US" sz="1200" b="1" dirty="0">
                <a:ea typeface="Times New Roman" panose="02020603050405020304" pitchFamily="18" charset="0"/>
              </a:rPr>
              <a:t>Focus 1:</a:t>
            </a:r>
            <a:r>
              <a:rPr lang="en-US" sz="1200" dirty="0">
                <a:ea typeface="Times New Roman" panose="02020603050405020304" pitchFamily="18" charset="0"/>
              </a:rPr>
              <a:t> Statement of Outstanding Universal Value and identifying attributes </a:t>
            </a:r>
            <a:r>
              <a:rPr lang="en-US" sz="1200" b="1" dirty="0">
                <a:ea typeface="Times New Roman" panose="02020603050405020304" pitchFamily="18" charset="0"/>
              </a:rPr>
              <a:t>(core)</a:t>
            </a: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2: </a:t>
            </a:r>
            <a:r>
              <a:rPr lang="en-US" sz="1200" dirty="0">
                <a:ea typeface="Times New Roman" panose="02020603050405020304" pitchFamily="18" charset="0"/>
              </a:rPr>
              <a:t>Monitoring Indicators and Analytical Framework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3: </a:t>
            </a:r>
            <a:r>
              <a:rPr lang="en-US" sz="1200" dirty="0">
                <a:ea typeface="Times New Roman" panose="02020603050405020304" pitchFamily="18" charset="0"/>
              </a:rPr>
              <a:t>Boundary Clarifications, Boundary Modifications and other changes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4: </a:t>
            </a:r>
            <a:r>
              <a:rPr lang="en-US" sz="1200" dirty="0">
                <a:ea typeface="Times New Roman" panose="02020603050405020304" pitchFamily="18" charset="0"/>
              </a:rPr>
              <a:t>Factors affecting the property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5: </a:t>
            </a:r>
            <a:r>
              <a:rPr lang="en-US" sz="1200" dirty="0">
                <a:ea typeface="Times New Roman" panose="02020603050405020304" pitchFamily="18" charset="0"/>
              </a:rPr>
              <a:t>From WHCBS to Regional Action Plans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6: </a:t>
            </a:r>
            <a:r>
              <a:rPr lang="en-US" sz="1200" dirty="0">
                <a:ea typeface="Times New Roman" panose="02020603050405020304" pitchFamily="18" charset="0"/>
              </a:rPr>
              <a:t>Tourism Management (optional)</a:t>
            </a:r>
            <a:endParaRPr lang="fr-FR" sz="1200" dirty="0">
              <a:ea typeface="Times New Roman" panose="02020603050405020304" pitchFamily="18" charset="0"/>
            </a:endParaRP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7: </a:t>
            </a:r>
            <a:r>
              <a:rPr lang="en-US" sz="1200" dirty="0">
                <a:ea typeface="Times New Roman" panose="02020603050405020304" pitchFamily="18" charset="0"/>
              </a:rPr>
              <a:t>Disaster Risk Reduction and Risk Preparedness (optional)</a:t>
            </a:r>
            <a:endParaRPr lang="fr-FR" sz="1200" dirty="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29</a:t>
            </a:fld>
            <a:endParaRPr lang="en-US"/>
          </a:p>
        </p:txBody>
      </p:sp>
    </p:spTree>
    <p:extLst>
      <p:ext uri="{BB962C8B-B14F-4D97-AF65-F5344CB8AC3E}">
        <p14:creationId xmlns:p14="http://schemas.microsoft.com/office/powerpoint/2010/main" val="382642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3</a:t>
            </a:fld>
            <a:endParaRPr lang="en-US"/>
          </a:p>
        </p:txBody>
      </p:sp>
    </p:spTree>
    <p:extLst>
      <p:ext uri="{BB962C8B-B14F-4D97-AF65-F5344CB8AC3E}">
        <p14:creationId xmlns:p14="http://schemas.microsoft.com/office/powerpoint/2010/main" val="1675190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01700" marR="0" lvl="0" indent="-901700" algn="l" defTabSz="914400" rtl="0" eaLnBrk="1" fontAlgn="auto" latinLnBrk="0" hangingPunct="1">
              <a:lnSpc>
                <a:spcPct val="115000"/>
              </a:lnSpc>
              <a:spcBef>
                <a:spcPts val="600"/>
              </a:spcBef>
              <a:spcAft>
                <a:spcPts val="0"/>
              </a:spcAft>
              <a:buClr>
                <a:schemeClr val="accent5">
                  <a:lumMod val="75000"/>
                </a:schemeClr>
              </a:buClr>
              <a:buSzTx/>
              <a:buFontTx/>
              <a:buNone/>
              <a:tabLst/>
              <a:defRPr/>
            </a:pPr>
            <a:r>
              <a:rPr lang="en-US" sz="1200" b="1" dirty="0">
                <a:ea typeface="Times New Roman" panose="02020603050405020304" pitchFamily="18" charset="0"/>
              </a:rPr>
              <a:t>Focus 1:</a:t>
            </a:r>
            <a:r>
              <a:rPr lang="en-US" sz="1200" dirty="0">
                <a:ea typeface="Times New Roman" panose="02020603050405020304" pitchFamily="18" charset="0"/>
              </a:rPr>
              <a:t> Statement of Outstanding Universal Value and identifying attributes </a:t>
            </a:r>
            <a:r>
              <a:rPr lang="en-US" sz="1200" b="1" dirty="0">
                <a:ea typeface="Times New Roman" panose="02020603050405020304" pitchFamily="18" charset="0"/>
              </a:rPr>
              <a:t>(core)</a:t>
            </a: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2: </a:t>
            </a:r>
            <a:r>
              <a:rPr lang="en-US" sz="1200" dirty="0">
                <a:ea typeface="Times New Roman" panose="02020603050405020304" pitchFamily="18" charset="0"/>
              </a:rPr>
              <a:t>Monitoring Indicators and Analytical Framework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3: </a:t>
            </a:r>
            <a:r>
              <a:rPr lang="en-US" sz="1200" dirty="0">
                <a:ea typeface="Times New Roman" panose="02020603050405020304" pitchFamily="18" charset="0"/>
              </a:rPr>
              <a:t>Boundary Clarifications, Boundary Modifications and other changes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4: </a:t>
            </a:r>
            <a:r>
              <a:rPr lang="en-US" sz="1200" dirty="0">
                <a:ea typeface="Times New Roman" panose="02020603050405020304" pitchFamily="18" charset="0"/>
              </a:rPr>
              <a:t>Factors affecting the property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5: </a:t>
            </a:r>
            <a:r>
              <a:rPr lang="en-US" sz="1200" dirty="0">
                <a:ea typeface="Times New Roman" panose="02020603050405020304" pitchFamily="18" charset="0"/>
              </a:rPr>
              <a:t>From WHCBS to Regional Action Plans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6: </a:t>
            </a:r>
            <a:r>
              <a:rPr lang="en-US" sz="1200" dirty="0">
                <a:ea typeface="Times New Roman" panose="02020603050405020304" pitchFamily="18" charset="0"/>
              </a:rPr>
              <a:t>Tourism Management (optional)</a:t>
            </a:r>
            <a:endParaRPr lang="fr-FR" sz="1200" dirty="0">
              <a:ea typeface="Times New Roman" panose="02020603050405020304" pitchFamily="18" charset="0"/>
            </a:endParaRP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7: </a:t>
            </a:r>
            <a:r>
              <a:rPr lang="en-US" sz="1200" dirty="0">
                <a:ea typeface="Times New Roman" panose="02020603050405020304" pitchFamily="18" charset="0"/>
              </a:rPr>
              <a:t>Disaster Risk Reduction and Risk Preparedness (optional)</a:t>
            </a:r>
            <a:endParaRPr lang="fr-FR" sz="1200" dirty="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30</a:t>
            </a:fld>
            <a:endParaRPr lang="en-US"/>
          </a:p>
        </p:txBody>
      </p:sp>
    </p:spTree>
    <p:extLst>
      <p:ext uri="{BB962C8B-B14F-4D97-AF65-F5344CB8AC3E}">
        <p14:creationId xmlns:p14="http://schemas.microsoft.com/office/powerpoint/2010/main" val="1902956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01700" marR="0" lvl="0" indent="-901700" algn="l" defTabSz="914400" rtl="0" eaLnBrk="1" fontAlgn="auto" latinLnBrk="0" hangingPunct="1">
              <a:lnSpc>
                <a:spcPct val="115000"/>
              </a:lnSpc>
              <a:spcBef>
                <a:spcPts val="600"/>
              </a:spcBef>
              <a:spcAft>
                <a:spcPts val="0"/>
              </a:spcAft>
              <a:buClr>
                <a:schemeClr val="accent5">
                  <a:lumMod val="75000"/>
                </a:schemeClr>
              </a:buClr>
              <a:buSzTx/>
              <a:buFontTx/>
              <a:buNone/>
              <a:tabLst/>
              <a:defRPr/>
            </a:pPr>
            <a:r>
              <a:rPr lang="en-US" sz="1200" b="1" dirty="0">
                <a:ea typeface="Times New Roman" panose="02020603050405020304" pitchFamily="18" charset="0"/>
              </a:rPr>
              <a:t>Focus 1:</a:t>
            </a:r>
            <a:r>
              <a:rPr lang="en-US" sz="1200" dirty="0">
                <a:ea typeface="Times New Roman" panose="02020603050405020304" pitchFamily="18" charset="0"/>
              </a:rPr>
              <a:t> Statement of Outstanding Universal Value and identifying attributes </a:t>
            </a:r>
            <a:r>
              <a:rPr lang="en-US" sz="1200" b="1" dirty="0">
                <a:ea typeface="Times New Roman" panose="02020603050405020304" pitchFamily="18" charset="0"/>
              </a:rPr>
              <a:t>(core)</a:t>
            </a: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2: </a:t>
            </a:r>
            <a:r>
              <a:rPr lang="en-US" sz="1200" dirty="0">
                <a:ea typeface="Times New Roman" panose="02020603050405020304" pitchFamily="18" charset="0"/>
              </a:rPr>
              <a:t>Monitoring Indicators and Analytical Framework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3: </a:t>
            </a:r>
            <a:r>
              <a:rPr lang="en-US" sz="1200" dirty="0">
                <a:ea typeface="Times New Roman" panose="02020603050405020304" pitchFamily="18" charset="0"/>
              </a:rPr>
              <a:t>Boundary Clarifications, Boundary Modifications and other changes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4: </a:t>
            </a:r>
            <a:r>
              <a:rPr lang="en-US" sz="1200" dirty="0">
                <a:ea typeface="Times New Roman" panose="02020603050405020304" pitchFamily="18" charset="0"/>
              </a:rPr>
              <a:t>Factors affecting the property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5: </a:t>
            </a:r>
            <a:r>
              <a:rPr lang="en-US" sz="1200" dirty="0">
                <a:ea typeface="Times New Roman" panose="02020603050405020304" pitchFamily="18" charset="0"/>
              </a:rPr>
              <a:t>From WHCBS to Regional Action Plans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6: </a:t>
            </a:r>
            <a:r>
              <a:rPr lang="en-US" sz="1200" dirty="0">
                <a:ea typeface="Times New Roman" panose="02020603050405020304" pitchFamily="18" charset="0"/>
              </a:rPr>
              <a:t>Tourism Management (optional)</a:t>
            </a:r>
            <a:endParaRPr lang="fr-FR" sz="1200" dirty="0">
              <a:ea typeface="Times New Roman" panose="02020603050405020304" pitchFamily="18" charset="0"/>
            </a:endParaRP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7: </a:t>
            </a:r>
            <a:r>
              <a:rPr lang="en-US" sz="1200" dirty="0">
                <a:ea typeface="Times New Roman" panose="02020603050405020304" pitchFamily="18" charset="0"/>
              </a:rPr>
              <a:t>Disaster Risk Reduction and Risk Preparedness (optional)</a:t>
            </a:r>
            <a:endParaRPr lang="fr-FR" sz="1200" dirty="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31</a:t>
            </a:fld>
            <a:endParaRPr lang="en-US"/>
          </a:p>
        </p:txBody>
      </p:sp>
    </p:spTree>
    <p:extLst>
      <p:ext uri="{BB962C8B-B14F-4D97-AF65-F5344CB8AC3E}">
        <p14:creationId xmlns:p14="http://schemas.microsoft.com/office/powerpoint/2010/main" val="3319529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01700" marR="0" lvl="0" indent="-901700" algn="l" defTabSz="914400" rtl="0" eaLnBrk="1" fontAlgn="auto" latinLnBrk="0" hangingPunct="1">
              <a:lnSpc>
                <a:spcPct val="115000"/>
              </a:lnSpc>
              <a:spcBef>
                <a:spcPts val="600"/>
              </a:spcBef>
              <a:spcAft>
                <a:spcPts val="0"/>
              </a:spcAft>
              <a:buClr>
                <a:schemeClr val="accent5">
                  <a:lumMod val="75000"/>
                </a:schemeClr>
              </a:buClr>
              <a:buSzTx/>
              <a:buFontTx/>
              <a:buNone/>
              <a:tabLst/>
              <a:defRPr/>
            </a:pPr>
            <a:r>
              <a:rPr lang="en-US" sz="1200" b="1" dirty="0">
                <a:ea typeface="Times New Roman" panose="02020603050405020304" pitchFamily="18" charset="0"/>
              </a:rPr>
              <a:t>Focus 1:</a:t>
            </a:r>
            <a:r>
              <a:rPr lang="en-US" sz="1200" dirty="0">
                <a:ea typeface="Times New Roman" panose="02020603050405020304" pitchFamily="18" charset="0"/>
              </a:rPr>
              <a:t> Statement of Outstanding Universal Value and identifying attributes </a:t>
            </a:r>
            <a:r>
              <a:rPr lang="en-US" sz="1200" b="1" dirty="0">
                <a:ea typeface="Times New Roman" panose="02020603050405020304" pitchFamily="18" charset="0"/>
              </a:rPr>
              <a:t>(core)</a:t>
            </a: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2: </a:t>
            </a:r>
            <a:r>
              <a:rPr lang="en-US" sz="1200" dirty="0">
                <a:ea typeface="Times New Roman" panose="02020603050405020304" pitchFamily="18" charset="0"/>
              </a:rPr>
              <a:t>Monitoring Indicators and Analytical Framework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3: </a:t>
            </a:r>
            <a:r>
              <a:rPr lang="en-US" sz="1200" dirty="0">
                <a:ea typeface="Times New Roman" panose="02020603050405020304" pitchFamily="18" charset="0"/>
              </a:rPr>
              <a:t>Boundary Clarifications, Boundary Modifications and other changes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4: </a:t>
            </a:r>
            <a:r>
              <a:rPr lang="en-US" sz="1200" dirty="0">
                <a:ea typeface="Times New Roman" panose="02020603050405020304" pitchFamily="18" charset="0"/>
              </a:rPr>
              <a:t>Factors affecting the property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5: </a:t>
            </a:r>
            <a:r>
              <a:rPr lang="en-US" sz="1200" dirty="0">
                <a:ea typeface="Times New Roman" panose="02020603050405020304" pitchFamily="18" charset="0"/>
              </a:rPr>
              <a:t>From WHCBS to Regional Action Plans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6: </a:t>
            </a:r>
            <a:r>
              <a:rPr lang="en-US" sz="1200" dirty="0">
                <a:ea typeface="Times New Roman" panose="02020603050405020304" pitchFamily="18" charset="0"/>
              </a:rPr>
              <a:t>Tourism Management (optional)</a:t>
            </a:r>
            <a:endParaRPr lang="fr-FR" sz="1200" dirty="0">
              <a:ea typeface="Times New Roman" panose="02020603050405020304" pitchFamily="18" charset="0"/>
            </a:endParaRP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7: </a:t>
            </a:r>
            <a:r>
              <a:rPr lang="en-US" sz="1200" dirty="0">
                <a:ea typeface="Times New Roman" panose="02020603050405020304" pitchFamily="18" charset="0"/>
              </a:rPr>
              <a:t>Disaster Risk Reduction and Risk Preparedness (optional)</a:t>
            </a:r>
            <a:endParaRPr lang="fr-FR" sz="1200" dirty="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32</a:t>
            </a:fld>
            <a:endParaRPr lang="en-US"/>
          </a:p>
        </p:txBody>
      </p:sp>
    </p:spTree>
    <p:extLst>
      <p:ext uri="{BB962C8B-B14F-4D97-AF65-F5344CB8AC3E}">
        <p14:creationId xmlns:p14="http://schemas.microsoft.com/office/powerpoint/2010/main" val="951106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modules include different types of teaching resources (PPTs, videos, World Heritage documents, manuals, online platforms, etc.)</a:t>
            </a: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33</a:t>
            </a:fld>
            <a:endParaRPr lang="en-US"/>
          </a:p>
        </p:txBody>
      </p:sp>
    </p:spTree>
    <p:extLst>
      <p:ext uri="{BB962C8B-B14F-4D97-AF65-F5344CB8AC3E}">
        <p14:creationId xmlns:p14="http://schemas.microsoft.com/office/powerpoint/2010/main" val="22634939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modules include different types of teaching resources (PPTs, videos, World Heritage documents, manuals, online platforms, etc.)</a:t>
            </a: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34</a:t>
            </a:fld>
            <a:endParaRPr lang="en-US"/>
          </a:p>
        </p:txBody>
      </p:sp>
    </p:spTree>
    <p:extLst>
      <p:ext uri="{BB962C8B-B14F-4D97-AF65-F5344CB8AC3E}">
        <p14:creationId xmlns:p14="http://schemas.microsoft.com/office/powerpoint/2010/main" val="4029501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modules include different types of teaching resources (PPTs, videos, World Heritage documents, manuals, online platforms, etc.)</a:t>
            </a: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35</a:t>
            </a:fld>
            <a:endParaRPr lang="en-US"/>
          </a:p>
        </p:txBody>
      </p:sp>
    </p:spTree>
    <p:extLst>
      <p:ext uri="{BB962C8B-B14F-4D97-AF65-F5344CB8AC3E}">
        <p14:creationId xmlns:p14="http://schemas.microsoft.com/office/powerpoint/2010/main" val="1312585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modules include different types of teaching resources (PPTs, videos, World Heritage documents, manuals, online platforms, etc.)</a:t>
            </a: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36</a:t>
            </a:fld>
            <a:endParaRPr lang="en-US"/>
          </a:p>
        </p:txBody>
      </p:sp>
    </p:spTree>
    <p:extLst>
      <p:ext uri="{BB962C8B-B14F-4D97-AF65-F5344CB8AC3E}">
        <p14:creationId xmlns:p14="http://schemas.microsoft.com/office/powerpoint/2010/main" val="4092526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37</a:t>
            </a:fld>
            <a:endParaRPr lang="en-US"/>
          </a:p>
        </p:txBody>
      </p:sp>
    </p:spTree>
    <p:extLst>
      <p:ext uri="{BB962C8B-B14F-4D97-AF65-F5344CB8AC3E}">
        <p14:creationId xmlns:p14="http://schemas.microsoft.com/office/powerpoint/2010/main" val="2452996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4</a:t>
            </a:fld>
            <a:endParaRPr lang="en-US"/>
          </a:p>
        </p:txBody>
      </p:sp>
    </p:spTree>
    <p:extLst>
      <p:ext uri="{BB962C8B-B14F-4D97-AF65-F5344CB8AC3E}">
        <p14:creationId xmlns:p14="http://schemas.microsoft.com/office/powerpoint/2010/main" val="3629360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5</a:t>
            </a:fld>
            <a:endParaRPr lang="en-US"/>
          </a:p>
        </p:txBody>
      </p:sp>
    </p:spTree>
    <p:extLst>
      <p:ext uri="{BB962C8B-B14F-4D97-AF65-F5344CB8AC3E}">
        <p14:creationId xmlns:p14="http://schemas.microsoft.com/office/powerpoint/2010/main" val="3330235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6</a:t>
            </a:fld>
            <a:endParaRPr lang="en-US"/>
          </a:p>
        </p:txBody>
      </p:sp>
    </p:spTree>
    <p:extLst>
      <p:ext uri="{BB962C8B-B14F-4D97-AF65-F5344CB8AC3E}">
        <p14:creationId xmlns:p14="http://schemas.microsoft.com/office/powerpoint/2010/main" val="3473470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7</a:t>
            </a:fld>
            <a:endParaRPr lang="en-US"/>
          </a:p>
        </p:txBody>
      </p:sp>
    </p:spTree>
    <p:extLst>
      <p:ext uri="{BB962C8B-B14F-4D97-AF65-F5344CB8AC3E}">
        <p14:creationId xmlns:p14="http://schemas.microsoft.com/office/powerpoint/2010/main" val="156341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8</a:t>
            </a:fld>
            <a:endParaRPr lang="en-US"/>
          </a:p>
        </p:txBody>
      </p:sp>
    </p:spTree>
    <p:extLst>
      <p:ext uri="{BB962C8B-B14F-4D97-AF65-F5344CB8AC3E}">
        <p14:creationId xmlns:p14="http://schemas.microsoft.com/office/powerpoint/2010/main" val="3291533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01700" marR="0" lvl="0" indent="-901700" algn="l" defTabSz="914400" rtl="0" eaLnBrk="1" fontAlgn="auto" latinLnBrk="0" hangingPunct="1">
              <a:lnSpc>
                <a:spcPct val="115000"/>
              </a:lnSpc>
              <a:spcBef>
                <a:spcPts val="600"/>
              </a:spcBef>
              <a:spcAft>
                <a:spcPts val="0"/>
              </a:spcAft>
              <a:buClr>
                <a:schemeClr val="accent5">
                  <a:lumMod val="75000"/>
                </a:schemeClr>
              </a:buClr>
              <a:buSzTx/>
              <a:buFontTx/>
              <a:buNone/>
              <a:tabLst/>
              <a:defRPr/>
            </a:pPr>
            <a:r>
              <a:rPr lang="en-US" sz="1200" b="1" dirty="0">
                <a:ea typeface="Times New Roman" panose="02020603050405020304" pitchFamily="18" charset="0"/>
              </a:rPr>
              <a:t>Focus 1:</a:t>
            </a:r>
            <a:r>
              <a:rPr lang="en-US" sz="1200" dirty="0">
                <a:ea typeface="Times New Roman" panose="02020603050405020304" pitchFamily="18" charset="0"/>
              </a:rPr>
              <a:t> Statement of Outstanding Universal Value and identifying attributes </a:t>
            </a:r>
            <a:r>
              <a:rPr lang="en-US" sz="1200" b="1" dirty="0">
                <a:ea typeface="Times New Roman" panose="02020603050405020304" pitchFamily="18" charset="0"/>
              </a:rPr>
              <a:t>(core)</a:t>
            </a: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2: </a:t>
            </a:r>
            <a:r>
              <a:rPr lang="en-US" sz="1200" dirty="0">
                <a:ea typeface="Times New Roman" panose="02020603050405020304" pitchFamily="18" charset="0"/>
              </a:rPr>
              <a:t>Monitoring Indicators and Analytical Framework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3: </a:t>
            </a:r>
            <a:r>
              <a:rPr lang="en-US" sz="1200" dirty="0">
                <a:ea typeface="Times New Roman" panose="02020603050405020304" pitchFamily="18" charset="0"/>
              </a:rPr>
              <a:t>Boundary Clarifications, Boundary Modifications and other changes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4: </a:t>
            </a:r>
            <a:r>
              <a:rPr lang="en-US" sz="1200" dirty="0">
                <a:ea typeface="Times New Roman" panose="02020603050405020304" pitchFamily="18" charset="0"/>
              </a:rPr>
              <a:t>Factors affecting the property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5: </a:t>
            </a:r>
            <a:r>
              <a:rPr lang="en-US" sz="1200" dirty="0">
                <a:ea typeface="Times New Roman" panose="02020603050405020304" pitchFamily="18" charset="0"/>
              </a:rPr>
              <a:t>From WHCBS to Regional Action Plans (optional)</a:t>
            </a:r>
            <a:endParaRPr lang="fr-FR" sz="1200" dirty="0">
              <a:ea typeface="Times New Roman" panose="02020603050405020304" pitchFamily="18" charset="0"/>
            </a:endParaRPr>
          </a:p>
          <a:p>
            <a:pPr marL="901700" lvl="0" indent="-901700">
              <a:lnSpc>
                <a:spcPct val="115000"/>
              </a:lnSpc>
              <a:spcBef>
                <a:spcPts val="600"/>
              </a:spcBef>
              <a:buClr>
                <a:schemeClr val="accent5">
                  <a:lumMod val="75000"/>
                </a:schemeClr>
              </a:buClr>
            </a:pPr>
            <a:r>
              <a:rPr lang="en-US" sz="1200" b="1" dirty="0">
                <a:ea typeface="Times New Roman" panose="02020603050405020304" pitchFamily="18" charset="0"/>
              </a:rPr>
              <a:t>Focus 6: </a:t>
            </a:r>
            <a:r>
              <a:rPr lang="en-US" sz="1200" dirty="0">
                <a:ea typeface="Times New Roman" panose="02020603050405020304" pitchFamily="18" charset="0"/>
              </a:rPr>
              <a:t>Tourism Management (optional)</a:t>
            </a:r>
            <a:endParaRPr lang="fr-FR" sz="1200" dirty="0">
              <a:ea typeface="Times New Roman" panose="02020603050405020304" pitchFamily="18" charset="0"/>
            </a:endParaRPr>
          </a:p>
          <a:p>
            <a:pPr marL="901700" indent="-901700">
              <a:lnSpc>
                <a:spcPct val="115000"/>
              </a:lnSpc>
              <a:spcBef>
                <a:spcPts val="600"/>
              </a:spcBef>
              <a:buClr>
                <a:schemeClr val="accent5">
                  <a:lumMod val="75000"/>
                </a:schemeClr>
              </a:buClr>
            </a:pPr>
            <a:r>
              <a:rPr lang="en-US" sz="1200" b="1" dirty="0">
                <a:ea typeface="Times New Roman" panose="02020603050405020304" pitchFamily="18" charset="0"/>
              </a:rPr>
              <a:t>Focus 7: </a:t>
            </a:r>
            <a:r>
              <a:rPr lang="en-US" sz="1200" dirty="0">
                <a:ea typeface="Times New Roman" panose="02020603050405020304" pitchFamily="18" charset="0"/>
              </a:rPr>
              <a:t>Disaster Risk Reduction and Risk Preparedness (optional)</a:t>
            </a:r>
            <a:endParaRPr lang="fr-FR" sz="1200" dirty="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3101CE5-9394-4B49-8069-24CDE7CC8C1F}" type="slidenum">
              <a:rPr lang="en-US" smtClean="0"/>
              <a:t>9</a:t>
            </a:fld>
            <a:endParaRPr lang="en-US"/>
          </a:p>
        </p:txBody>
      </p:sp>
    </p:spTree>
    <p:extLst>
      <p:ext uri="{BB962C8B-B14F-4D97-AF65-F5344CB8AC3E}">
        <p14:creationId xmlns:p14="http://schemas.microsoft.com/office/powerpoint/2010/main" val="2829129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16194-ADD3-4BF9-BD76-33429F3B5F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4FD85C2-7EBB-4F24-B559-B29C14CA5630}"/>
              </a:ext>
            </a:extLst>
          </p:cNvPr>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7C2629E-C8E0-4BD9-B6AB-9C563C0E3A6D}"/>
              </a:ext>
            </a:extLst>
          </p:cNvPr>
          <p:cNvSpPr>
            <a:spLocks noGrp="1"/>
          </p:cNvSpPr>
          <p:nvPr>
            <p:ph type="dt" sz="half" idx="10"/>
          </p:nvPr>
        </p:nvSpPr>
        <p:spPr/>
        <p:txBody>
          <a:bodyPr/>
          <a:lstStyle/>
          <a:p>
            <a:fld id="{6E02E490-BA09-4420-8945-D73810CCC15F}" type="datetimeFigureOut">
              <a:rPr lang="en-IN" smtClean="0"/>
              <a:t>22-07-2020</a:t>
            </a:fld>
            <a:endParaRPr lang="en-IN"/>
          </a:p>
        </p:txBody>
      </p:sp>
      <p:sp>
        <p:nvSpPr>
          <p:cNvPr id="5" name="Footer Placeholder 4">
            <a:extLst>
              <a:ext uri="{FF2B5EF4-FFF2-40B4-BE49-F238E27FC236}">
                <a16:creationId xmlns:a16="http://schemas.microsoft.com/office/drawing/2014/main" id="{2A9B2984-066B-46A4-B521-206BF0FE03D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3BE5209-A024-4109-BE0C-BC35E4690D98}"/>
              </a:ext>
            </a:extLst>
          </p:cNvPr>
          <p:cNvSpPr>
            <a:spLocks noGrp="1"/>
          </p:cNvSpPr>
          <p:nvPr>
            <p:ph type="sldNum" sz="quarter" idx="12"/>
          </p:nvPr>
        </p:nvSpPr>
        <p:spPr/>
        <p:txBody>
          <a:bodyPr/>
          <a:lstStyle/>
          <a:p>
            <a:fld id="{CB113DA4-4ED4-485D-98A9-11B53BE321BF}" type="slidenum">
              <a:rPr lang="en-IN" smtClean="0"/>
              <a:t>‹#›</a:t>
            </a:fld>
            <a:endParaRPr lang="en-IN"/>
          </a:p>
        </p:txBody>
      </p:sp>
    </p:spTree>
    <p:extLst>
      <p:ext uri="{BB962C8B-B14F-4D97-AF65-F5344CB8AC3E}">
        <p14:creationId xmlns:p14="http://schemas.microsoft.com/office/powerpoint/2010/main" val="65673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4454-1E64-48CC-A7AC-1620AAAC709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5389A6C-C8F5-4BA4-8604-E50C873159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6DE11C5-D767-4E93-B1E0-9406ED013E0C}"/>
              </a:ext>
            </a:extLst>
          </p:cNvPr>
          <p:cNvSpPr>
            <a:spLocks noGrp="1"/>
          </p:cNvSpPr>
          <p:nvPr>
            <p:ph type="dt" sz="half" idx="10"/>
          </p:nvPr>
        </p:nvSpPr>
        <p:spPr/>
        <p:txBody>
          <a:bodyPr/>
          <a:lstStyle/>
          <a:p>
            <a:fld id="{6E02E490-BA09-4420-8945-D73810CCC15F}" type="datetimeFigureOut">
              <a:rPr lang="en-IN" smtClean="0"/>
              <a:t>22-07-2020</a:t>
            </a:fld>
            <a:endParaRPr lang="en-IN"/>
          </a:p>
        </p:txBody>
      </p:sp>
      <p:sp>
        <p:nvSpPr>
          <p:cNvPr id="5" name="Footer Placeholder 4">
            <a:extLst>
              <a:ext uri="{FF2B5EF4-FFF2-40B4-BE49-F238E27FC236}">
                <a16:creationId xmlns:a16="http://schemas.microsoft.com/office/drawing/2014/main" id="{43BC5E03-536F-4AF1-91F4-EB89ECC4B9C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4AC7DBB-F42C-4A42-8120-6B61F3A055A1}"/>
              </a:ext>
            </a:extLst>
          </p:cNvPr>
          <p:cNvSpPr>
            <a:spLocks noGrp="1"/>
          </p:cNvSpPr>
          <p:nvPr>
            <p:ph type="sldNum" sz="quarter" idx="12"/>
          </p:nvPr>
        </p:nvSpPr>
        <p:spPr/>
        <p:txBody>
          <a:bodyPr/>
          <a:lstStyle/>
          <a:p>
            <a:fld id="{CB113DA4-4ED4-485D-98A9-11B53BE321BF}" type="slidenum">
              <a:rPr lang="en-IN" smtClean="0"/>
              <a:t>‹#›</a:t>
            </a:fld>
            <a:endParaRPr lang="en-IN"/>
          </a:p>
        </p:txBody>
      </p:sp>
    </p:spTree>
    <p:extLst>
      <p:ext uri="{BB962C8B-B14F-4D97-AF65-F5344CB8AC3E}">
        <p14:creationId xmlns:p14="http://schemas.microsoft.com/office/powerpoint/2010/main" val="205186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19C1B9-4523-413B-89A7-742E7C5E9B10}"/>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50C453E-F004-43C4-8CBB-614058BCE233}"/>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DB23182-3B76-4334-9D06-BD2B6FBBE0AA}"/>
              </a:ext>
            </a:extLst>
          </p:cNvPr>
          <p:cNvSpPr>
            <a:spLocks noGrp="1"/>
          </p:cNvSpPr>
          <p:nvPr>
            <p:ph type="dt" sz="half" idx="10"/>
          </p:nvPr>
        </p:nvSpPr>
        <p:spPr/>
        <p:txBody>
          <a:bodyPr/>
          <a:lstStyle/>
          <a:p>
            <a:fld id="{6E02E490-BA09-4420-8945-D73810CCC15F}" type="datetimeFigureOut">
              <a:rPr lang="en-IN" smtClean="0"/>
              <a:t>22-07-2020</a:t>
            </a:fld>
            <a:endParaRPr lang="en-IN"/>
          </a:p>
        </p:txBody>
      </p:sp>
      <p:sp>
        <p:nvSpPr>
          <p:cNvPr id="5" name="Footer Placeholder 4">
            <a:extLst>
              <a:ext uri="{FF2B5EF4-FFF2-40B4-BE49-F238E27FC236}">
                <a16:creationId xmlns:a16="http://schemas.microsoft.com/office/drawing/2014/main" id="{C7247232-0BF5-44C2-B13C-D4108590466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AC370D2-31CF-4705-A96D-91DB545868E9}"/>
              </a:ext>
            </a:extLst>
          </p:cNvPr>
          <p:cNvSpPr>
            <a:spLocks noGrp="1"/>
          </p:cNvSpPr>
          <p:nvPr>
            <p:ph type="sldNum" sz="quarter" idx="12"/>
          </p:nvPr>
        </p:nvSpPr>
        <p:spPr/>
        <p:txBody>
          <a:bodyPr/>
          <a:lstStyle/>
          <a:p>
            <a:fld id="{CB113DA4-4ED4-485D-98A9-11B53BE321BF}" type="slidenum">
              <a:rPr lang="en-IN" smtClean="0"/>
              <a:t>‹#›</a:t>
            </a:fld>
            <a:endParaRPr lang="en-IN"/>
          </a:p>
        </p:txBody>
      </p:sp>
    </p:spTree>
    <p:extLst>
      <p:ext uri="{BB962C8B-B14F-4D97-AF65-F5344CB8AC3E}">
        <p14:creationId xmlns:p14="http://schemas.microsoft.com/office/powerpoint/2010/main" val="54459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E0C28-204C-418E-9341-B3370F0B639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4B41EF7-0C96-4304-BC9E-BE05B94B9D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F503F15-A161-4DBE-B0D5-B00D418B1ADF}"/>
              </a:ext>
            </a:extLst>
          </p:cNvPr>
          <p:cNvSpPr>
            <a:spLocks noGrp="1"/>
          </p:cNvSpPr>
          <p:nvPr>
            <p:ph type="dt" sz="half" idx="10"/>
          </p:nvPr>
        </p:nvSpPr>
        <p:spPr/>
        <p:txBody>
          <a:bodyPr/>
          <a:lstStyle/>
          <a:p>
            <a:fld id="{6E02E490-BA09-4420-8945-D73810CCC15F}" type="datetimeFigureOut">
              <a:rPr lang="en-IN" smtClean="0"/>
              <a:t>22-07-2020</a:t>
            </a:fld>
            <a:endParaRPr lang="en-IN"/>
          </a:p>
        </p:txBody>
      </p:sp>
      <p:sp>
        <p:nvSpPr>
          <p:cNvPr id="5" name="Footer Placeholder 4">
            <a:extLst>
              <a:ext uri="{FF2B5EF4-FFF2-40B4-BE49-F238E27FC236}">
                <a16:creationId xmlns:a16="http://schemas.microsoft.com/office/drawing/2014/main" id="{F600A33E-3738-494A-B591-DF7EA0E3163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D7B3E22-5725-490E-B3B1-E4AC709DEE2C}"/>
              </a:ext>
            </a:extLst>
          </p:cNvPr>
          <p:cNvSpPr>
            <a:spLocks noGrp="1"/>
          </p:cNvSpPr>
          <p:nvPr>
            <p:ph type="sldNum" sz="quarter" idx="12"/>
          </p:nvPr>
        </p:nvSpPr>
        <p:spPr/>
        <p:txBody>
          <a:bodyPr/>
          <a:lstStyle/>
          <a:p>
            <a:fld id="{CB113DA4-4ED4-485D-98A9-11B53BE321BF}" type="slidenum">
              <a:rPr lang="en-IN" smtClean="0"/>
              <a:t>‹#›</a:t>
            </a:fld>
            <a:endParaRPr lang="en-IN"/>
          </a:p>
        </p:txBody>
      </p:sp>
    </p:spTree>
    <p:extLst>
      <p:ext uri="{BB962C8B-B14F-4D97-AF65-F5344CB8AC3E}">
        <p14:creationId xmlns:p14="http://schemas.microsoft.com/office/powerpoint/2010/main" val="327859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C03B8-3337-471D-A7E3-E841BA852EAD}"/>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1D2E9F2-0926-4F96-B712-0BBF1F11C1E4}"/>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818DC57-734F-4991-8604-FB3778369E7F}"/>
              </a:ext>
            </a:extLst>
          </p:cNvPr>
          <p:cNvSpPr>
            <a:spLocks noGrp="1"/>
          </p:cNvSpPr>
          <p:nvPr>
            <p:ph type="dt" sz="half" idx="10"/>
          </p:nvPr>
        </p:nvSpPr>
        <p:spPr/>
        <p:txBody>
          <a:bodyPr/>
          <a:lstStyle/>
          <a:p>
            <a:fld id="{6E02E490-BA09-4420-8945-D73810CCC15F}" type="datetimeFigureOut">
              <a:rPr lang="en-IN" smtClean="0"/>
              <a:t>22-07-2020</a:t>
            </a:fld>
            <a:endParaRPr lang="en-IN"/>
          </a:p>
        </p:txBody>
      </p:sp>
      <p:sp>
        <p:nvSpPr>
          <p:cNvPr id="5" name="Footer Placeholder 4">
            <a:extLst>
              <a:ext uri="{FF2B5EF4-FFF2-40B4-BE49-F238E27FC236}">
                <a16:creationId xmlns:a16="http://schemas.microsoft.com/office/drawing/2014/main" id="{2D4C3BAA-D2C8-4DDE-95F3-77130D2E693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A285666-C1EE-461D-A596-9945032D8F6A}"/>
              </a:ext>
            </a:extLst>
          </p:cNvPr>
          <p:cNvSpPr>
            <a:spLocks noGrp="1"/>
          </p:cNvSpPr>
          <p:nvPr>
            <p:ph type="sldNum" sz="quarter" idx="12"/>
          </p:nvPr>
        </p:nvSpPr>
        <p:spPr/>
        <p:txBody>
          <a:bodyPr/>
          <a:lstStyle/>
          <a:p>
            <a:fld id="{CB113DA4-4ED4-485D-98A9-11B53BE321BF}" type="slidenum">
              <a:rPr lang="en-IN" smtClean="0"/>
              <a:t>‹#›</a:t>
            </a:fld>
            <a:endParaRPr lang="en-IN"/>
          </a:p>
        </p:txBody>
      </p:sp>
    </p:spTree>
    <p:extLst>
      <p:ext uri="{BB962C8B-B14F-4D97-AF65-F5344CB8AC3E}">
        <p14:creationId xmlns:p14="http://schemas.microsoft.com/office/powerpoint/2010/main" val="400383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2CDA3-DB67-4006-A4DC-84FB6298F90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1801D56-9BE1-4DB0-AABB-66B69F14C7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F4663F1-6D6A-4566-B7D8-8DC6A7091F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43DBF5C-A1CC-4D3B-963E-47F6E330D227}"/>
              </a:ext>
            </a:extLst>
          </p:cNvPr>
          <p:cNvSpPr>
            <a:spLocks noGrp="1"/>
          </p:cNvSpPr>
          <p:nvPr>
            <p:ph type="dt" sz="half" idx="10"/>
          </p:nvPr>
        </p:nvSpPr>
        <p:spPr/>
        <p:txBody>
          <a:bodyPr/>
          <a:lstStyle/>
          <a:p>
            <a:fld id="{6E02E490-BA09-4420-8945-D73810CCC15F}" type="datetimeFigureOut">
              <a:rPr lang="en-IN" smtClean="0"/>
              <a:t>22-07-2020</a:t>
            </a:fld>
            <a:endParaRPr lang="en-IN"/>
          </a:p>
        </p:txBody>
      </p:sp>
      <p:sp>
        <p:nvSpPr>
          <p:cNvPr id="6" name="Footer Placeholder 5">
            <a:extLst>
              <a:ext uri="{FF2B5EF4-FFF2-40B4-BE49-F238E27FC236}">
                <a16:creationId xmlns:a16="http://schemas.microsoft.com/office/drawing/2014/main" id="{A15477E6-4170-484B-B70E-6FB2A02F15F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9ECADB8-E39C-4A34-BB78-390A1FF4B64E}"/>
              </a:ext>
            </a:extLst>
          </p:cNvPr>
          <p:cNvSpPr>
            <a:spLocks noGrp="1"/>
          </p:cNvSpPr>
          <p:nvPr>
            <p:ph type="sldNum" sz="quarter" idx="12"/>
          </p:nvPr>
        </p:nvSpPr>
        <p:spPr/>
        <p:txBody>
          <a:bodyPr/>
          <a:lstStyle/>
          <a:p>
            <a:fld id="{CB113DA4-4ED4-485D-98A9-11B53BE321BF}" type="slidenum">
              <a:rPr lang="en-IN" smtClean="0"/>
              <a:t>‹#›</a:t>
            </a:fld>
            <a:endParaRPr lang="en-IN"/>
          </a:p>
        </p:txBody>
      </p:sp>
    </p:spTree>
    <p:extLst>
      <p:ext uri="{BB962C8B-B14F-4D97-AF65-F5344CB8AC3E}">
        <p14:creationId xmlns:p14="http://schemas.microsoft.com/office/powerpoint/2010/main" val="3624122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8D65-E367-40EA-AD8B-BC67895C9925}"/>
              </a:ext>
            </a:extLst>
          </p:cNvPr>
          <p:cNvSpPr>
            <a:spLocks noGrp="1"/>
          </p:cNvSpPr>
          <p:nvPr>
            <p:ph type="title"/>
          </p:nvPr>
        </p:nvSpPr>
        <p:spPr>
          <a:xfrm>
            <a:off x="839788" y="365129"/>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DDF92FB-2F62-4C3F-8A4F-462910501ADF}"/>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99AB33-4D80-410F-8FAA-44AFB55F5053}"/>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FD2D86C-B265-49D3-A53B-3E9BC450FE5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DEEAD5-F40C-4886-AEE9-F9043FC333C6}"/>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699E80A-1D44-41C6-B855-6F0D6FDCB7A7}"/>
              </a:ext>
            </a:extLst>
          </p:cNvPr>
          <p:cNvSpPr>
            <a:spLocks noGrp="1"/>
          </p:cNvSpPr>
          <p:nvPr>
            <p:ph type="dt" sz="half" idx="10"/>
          </p:nvPr>
        </p:nvSpPr>
        <p:spPr/>
        <p:txBody>
          <a:bodyPr/>
          <a:lstStyle/>
          <a:p>
            <a:fld id="{6E02E490-BA09-4420-8945-D73810CCC15F}" type="datetimeFigureOut">
              <a:rPr lang="en-IN" smtClean="0"/>
              <a:t>22-07-2020</a:t>
            </a:fld>
            <a:endParaRPr lang="en-IN"/>
          </a:p>
        </p:txBody>
      </p:sp>
      <p:sp>
        <p:nvSpPr>
          <p:cNvPr id="8" name="Footer Placeholder 7">
            <a:extLst>
              <a:ext uri="{FF2B5EF4-FFF2-40B4-BE49-F238E27FC236}">
                <a16:creationId xmlns:a16="http://schemas.microsoft.com/office/drawing/2014/main" id="{989F1475-9A5D-44B5-8D68-193B34DEC6C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E16563F-4E0E-463D-9D08-2A898F5E59B7}"/>
              </a:ext>
            </a:extLst>
          </p:cNvPr>
          <p:cNvSpPr>
            <a:spLocks noGrp="1"/>
          </p:cNvSpPr>
          <p:nvPr>
            <p:ph type="sldNum" sz="quarter" idx="12"/>
          </p:nvPr>
        </p:nvSpPr>
        <p:spPr/>
        <p:txBody>
          <a:bodyPr/>
          <a:lstStyle/>
          <a:p>
            <a:fld id="{CB113DA4-4ED4-485D-98A9-11B53BE321BF}" type="slidenum">
              <a:rPr lang="en-IN" smtClean="0"/>
              <a:t>‹#›</a:t>
            </a:fld>
            <a:endParaRPr lang="en-IN"/>
          </a:p>
        </p:txBody>
      </p:sp>
    </p:spTree>
    <p:extLst>
      <p:ext uri="{BB962C8B-B14F-4D97-AF65-F5344CB8AC3E}">
        <p14:creationId xmlns:p14="http://schemas.microsoft.com/office/powerpoint/2010/main" val="192853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017E-58E4-4150-ABAF-E034E563FE8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C5AD8FF-9974-4032-B13B-38E3A6DC6F32}"/>
              </a:ext>
            </a:extLst>
          </p:cNvPr>
          <p:cNvSpPr>
            <a:spLocks noGrp="1"/>
          </p:cNvSpPr>
          <p:nvPr>
            <p:ph type="dt" sz="half" idx="10"/>
          </p:nvPr>
        </p:nvSpPr>
        <p:spPr/>
        <p:txBody>
          <a:bodyPr/>
          <a:lstStyle/>
          <a:p>
            <a:fld id="{6E02E490-BA09-4420-8945-D73810CCC15F}" type="datetimeFigureOut">
              <a:rPr lang="en-IN" smtClean="0"/>
              <a:t>22-07-2020</a:t>
            </a:fld>
            <a:endParaRPr lang="en-IN"/>
          </a:p>
        </p:txBody>
      </p:sp>
      <p:sp>
        <p:nvSpPr>
          <p:cNvPr id="4" name="Footer Placeholder 3">
            <a:extLst>
              <a:ext uri="{FF2B5EF4-FFF2-40B4-BE49-F238E27FC236}">
                <a16:creationId xmlns:a16="http://schemas.microsoft.com/office/drawing/2014/main" id="{1F8ACF09-2435-44AA-B804-1A55103C52B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50ED425-5B1F-4CF6-9CD6-F1325192905A}"/>
              </a:ext>
            </a:extLst>
          </p:cNvPr>
          <p:cNvSpPr>
            <a:spLocks noGrp="1"/>
          </p:cNvSpPr>
          <p:nvPr>
            <p:ph type="sldNum" sz="quarter" idx="12"/>
          </p:nvPr>
        </p:nvSpPr>
        <p:spPr/>
        <p:txBody>
          <a:bodyPr/>
          <a:lstStyle/>
          <a:p>
            <a:fld id="{CB113DA4-4ED4-485D-98A9-11B53BE321BF}" type="slidenum">
              <a:rPr lang="en-IN" smtClean="0"/>
              <a:t>‹#›</a:t>
            </a:fld>
            <a:endParaRPr lang="en-IN"/>
          </a:p>
        </p:txBody>
      </p:sp>
    </p:spTree>
    <p:extLst>
      <p:ext uri="{BB962C8B-B14F-4D97-AF65-F5344CB8AC3E}">
        <p14:creationId xmlns:p14="http://schemas.microsoft.com/office/powerpoint/2010/main" val="3855012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04B13A-2759-441D-89D0-6D0EBF0CEA49}"/>
              </a:ext>
            </a:extLst>
          </p:cNvPr>
          <p:cNvSpPr>
            <a:spLocks noGrp="1"/>
          </p:cNvSpPr>
          <p:nvPr>
            <p:ph type="dt" sz="half" idx="10"/>
          </p:nvPr>
        </p:nvSpPr>
        <p:spPr/>
        <p:txBody>
          <a:bodyPr/>
          <a:lstStyle/>
          <a:p>
            <a:fld id="{6E02E490-BA09-4420-8945-D73810CCC15F}" type="datetimeFigureOut">
              <a:rPr lang="en-IN" smtClean="0"/>
              <a:t>22-07-2020</a:t>
            </a:fld>
            <a:endParaRPr lang="en-IN"/>
          </a:p>
        </p:txBody>
      </p:sp>
      <p:sp>
        <p:nvSpPr>
          <p:cNvPr id="3" name="Footer Placeholder 2">
            <a:extLst>
              <a:ext uri="{FF2B5EF4-FFF2-40B4-BE49-F238E27FC236}">
                <a16:creationId xmlns:a16="http://schemas.microsoft.com/office/drawing/2014/main" id="{6840AB0F-3922-4B2A-98F9-C52B7D1F2C6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A5B8458-3191-4B41-A9EF-0651CF99C318}"/>
              </a:ext>
            </a:extLst>
          </p:cNvPr>
          <p:cNvSpPr>
            <a:spLocks noGrp="1"/>
          </p:cNvSpPr>
          <p:nvPr>
            <p:ph type="sldNum" sz="quarter" idx="12"/>
          </p:nvPr>
        </p:nvSpPr>
        <p:spPr/>
        <p:txBody>
          <a:bodyPr/>
          <a:lstStyle/>
          <a:p>
            <a:fld id="{CB113DA4-4ED4-485D-98A9-11B53BE321BF}" type="slidenum">
              <a:rPr lang="en-IN" smtClean="0"/>
              <a:t>‹#›</a:t>
            </a:fld>
            <a:endParaRPr lang="en-IN"/>
          </a:p>
        </p:txBody>
      </p:sp>
    </p:spTree>
    <p:extLst>
      <p:ext uri="{BB962C8B-B14F-4D97-AF65-F5344CB8AC3E}">
        <p14:creationId xmlns:p14="http://schemas.microsoft.com/office/powerpoint/2010/main" val="72203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A9C7A-C8B7-44A7-B936-9E89F0D0A0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4844A4C-7BEE-45C5-9547-3E29A62EA945}"/>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3E49973-3935-4E6A-BDC1-C117938BFBF0}"/>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1E5497-45E3-4402-858D-05893336B566}"/>
              </a:ext>
            </a:extLst>
          </p:cNvPr>
          <p:cNvSpPr>
            <a:spLocks noGrp="1"/>
          </p:cNvSpPr>
          <p:nvPr>
            <p:ph type="dt" sz="half" idx="10"/>
          </p:nvPr>
        </p:nvSpPr>
        <p:spPr/>
        <p:txBody>
          <a:bodyPr/>
          <a:lstStyle/>
          <a:p>
            <a:fld id="{6E02E490-BA09-4420-8945-D73810CCC15F}" type="datetimeFigureOut">
              <a:rPr lang="en-IN" smtClean="0"/>
              <a:t>22-07-2020</a:t>
            </a:fld>
            <a:endParaRPr lang="en-IN"/>
          </a:p>
        </p:txBody>
      </p:sp>
      <p:sp>
        <p:nvSpPr>
          <p:cNvPr id="6" name="Footer Placeholder 5">
            <a:extLst>
              <a:ext uri="{FF2B5EF4-FFF2-40B4-BE49-F238E27FC236}">
                <a16:creationId xmlns:a16="http://schemas.microsoft.com/office/drawing/2014/main" id="{04919A52-3B94-4981-86F3-9617CD6A05F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2938C0F-3D35-475F-AF26-8B03165B6348}"/>
              </a:ext>
            </a:extLst>
          </p:cNvPr>
          <p:cNvSpPr>
            <a:spLocks noGrp="1"/>
          </p:cNvSpPr>
          <p:nvPr>
            <p:ph type="sldNum" sz="quarter" idx="12"/>
          </p:nvPr>
        </p:nvSpPr>
        <p:spPr/>
        <p:txBody>
          <a:bodyPr/>
          <a:lstStyle/>
          <a:p>
            <a:fld id="{CB113DA4-4ED4-485D-98A9-11B53BE321BF}" type="slidenum">
              <a:rPr lang="en-IN" smtClean="0"/>
              <a:t>‹#›</a:t>
            </a:fld>
            <a:endParaRPr lang="en-IN"/>
          </a:p>
        </p:txBody>
      </p:sp>
    </p:spTree>
    <p:extLst>
      <p:ext uri="{BB962C8B-B14F-4D97-AF65-F5344CB8AC3E}">
        <p14:creationId xmlns:p14="http://schemas.microsoft.com/office/powerpoint/2010/main" val="2821489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5C35-4483-44BA-BF58-60494E7E60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62F7C9D-49D4-4287-A4F9-C16ADAE9624A}"/>
              </a:ext>
            </a:extLst>
          </p:cNvPr>
          <p:cNvSpPr>
            <a:spLocks noGrp="1"/>
          </p:cNvSpPr>
          <p:nvPr>
            <p:ph type="pic" idx="1"/>
          </p:nvPr>
        </p:nvSpPr>
        <p:spPr>
          <a:xfrm>
            <a:off x="5183188" y="987429"/>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IN"/>
          </a:p>
        </p:txBody>
      </p:sp>
      <p:sp>
        <p:nvSpPr>
          <p:cNvPr id="4" name="Text Placeholder 3">
            <a:extLst>
              <a:ext uri="{FF2B5EF4-FFF2-40B4-BE49-F238E27FC236}">
                <a16:creationId xmlns:a16="http://schemas.microsoft.com/office/drawing/2014/main" id="{B3F8EA7C-3152-4E45-97C5-43620407ECAF}"/>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2F1260-2FCD-4D40-97AE-7C4FA8E912BE}"/>
              </a:ext>
            </a:extLst>
          </p:cNvPr>
          <p:cNvSpPr>
            <a:spLocks noGrp="1"/>
          </p:cNvSpPr>
          <p:nvPr>
            <p:ph type="dt" sz="half" idx="10"/>
          </p:nvPr>
        </p:nvSpPr>
        <p:spPr/>
        <p:txBody>
          <a:bodyPr/>
          <a:lstStyle/>
          <a:p>
            <a:fld id="{6E02E490-BA09-4420-8945-D73810CCC15F}" type="datetimeFigureOut">
              <a:rPr lang="en-IN" smtClean="0"/>
              <a:t>22-07-2020</a:t>
            </a:fld>
            <a:endParaRPr lang="en-IN"/>
          </a:p>
        </p:txBody>
      </p:sp>
      <p:sp>
        <p:nvSpPr>
          <p:cNvPr id="6" name="Footer Placeholder 5">
            <a:extLst>
              <a:ext uri="{FF2B5EF4-FFF2-40B4-BE49-F238E27FC236}">
                <a16:creationId xmlns:a16="http://schemas.microsoft.com/office/drawing/2014/main" id="{00ACF167-EC78-42E6-921C-E0A945109BF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0320DE0-5DF9-4B22-B091-D32028233724}"/>
              </a:ext>
            </a:extLst>
          </p:cNvPr>
          <p:cNvSpPr>
            <a:spLocks noGrp="1"/>
          </p:cNvSpPr>
          <p:nvPr>
            <p:ph type="sldNum" sz="quarter" idx="12"/>
          </p:nvPr>
        </p:nvSpPr>
        <p:spPr/>
        <p:txBody>
          <a:bodyPr/>
          <a:lstStyle/>
          <a:p>
            <a:fld id="{CB113DA4-4ED4-485D-98A9-11B53BE321BF}" type="slidenum">
              <a:rPr lang="en-IN" smtClean="0"/>
              <a:t>‹#›</a:t>
            </a:fld>
            <a:endParaRPr lang="en-IN"/>
          </a:p>
        </p:txBody>
      </p:sp>
    </p:spTree>
    <p:extLst>
      <p:ext uri="{BB962C8B-B14F-4D97-AF65-F5344CB8AC3E}">
        <p14:creationId xmlns:p14="http://schemas.microsoft.com/office/powerpoint/2010/main" val="2483554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1DDF0"/>
            </a:gs>
            <a:gs pos="34000">
              <a:schemeClr val="accent1">
                <a:lumMod val="5000"/>
                <a:lumOff val="9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FCBBB-699F-4BAE-99DA-1AE30734C4FD}"/>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44B1189-7938-4161-A84B-5B0BC5F02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C32B93-B745-4481-ADF3-9DBE47312180}"/>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2E490-BA09-4420-8945-D73810CCC15F}" type="datetimeFigureOut">
              <a:rPr lang="en-IN" smtClean="0"/>
              <a:t>22-07-2020</a:t>
            </a:fld>
            <a:endParaRPr lang="en-IN"/>
          </a:p>
        </p:txBody>
      </p:sp>
      <p:sp>
        <p:nvSpPr>
          <p:cNvPr id="5" name="Footer Placeholder 4">
            <a:extLst>
              <a:ext uri="{FF2B5EF4-FFF2-40B4-BE49-F238E27FC236}">
                <a16:creationId xmlns:a16="http://schemas.microsoft.com/office/drawing/2014/main" id="{CF472956-1D71-4AB4-A8A6-160767CEBF8C}"/>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E998AB9-1180-4D7C-A8D1-C2AF1E932D9D}"/>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13DA4-4ED4-485D-98A9-11B53BE321BF}" type="slidenum">
              <a:rPr lang="en-IN" smtClean="0"/>
              <a:t>‹#›</a:t>
            </a:fld>
            <a:endParaRPr lang="en-IN"/>
          </a:p>
        </p:txBody>
      </p:sp>
    </p:spTree>
    <p:extLst>
      <p:ext uri="{BB962C8B-B14F-4D97-AF65-F5344CB8AC3E}">
        <p14:creationId xmlns:p14="http://schemas.microsoft.com/office/powerpoint/2010/main" val="1863332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1DDF0"/>
            </a:gs>
            <a:gs pos="34000">
              <a:schemeClr val="accent1">
                <a:lumMod val="5000"/>
                <a:lumOff val="95000"/>
              </a:schemeClr>
            </a:gs>
            <a:gs pos="100000">
              <a:schemeClr val="accent1">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1" name="Rectangle 100"/>
          <p:cNvSpPr/>
          <p:nvPr/>
        </p:nvSpPr>
        <p:spPr>
          <a:xfrm>
            <a:off x="1" y="0"/>
            <a:ext cx="439417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631482" y="767319"/>
            <a:ext cx="2929300" cy="5455217"/>
            <a:chOff x="631478" y="673939"/>
            <a:chExt cx="2929300" cy="5455215"/>
          </a:xfrm>
        </p:grpSpPr>
        <p:grpSp>
          <p:nvGrpSpPr>
            <p:cNvPr id="75" name="Group 74"/>
            <p:cNvGrpSpPr/>
            <p:nvPr/>
          </p:nvGrpSpPr>
          <p:grpSpPr>
            <a:xfrm rot="5400000">
              <a:off x="1530743" y="-225326"/>
              <a:ext cx="1107995" cy="2906525"/>
              <a:chOff x="7845145" y="1412668"/>
              <a:chExt cx="438068" cy="1101851"/>
            </a:xfrm>
            <a:effectLst>
              <a:outerShdw blurRad="50800" dist="38100" dir="2700000" algn="tl" rotWithShape="0">
                <a:prstClr val="black">
                  <a:alpha val="40000"/>
                </a:prstClr>
              </a:outerShdw>
            </a:effectLst>
          </p:grpSpPr>
          <p:grpSp>
            <p:nvGrpSpPr>
              <p:cNvPr id="76" name="Group 75">
                <a:extLst>
                  <a:ext uri="{FF2B5EF4-FFF2-40B4-BE49-F238E27FC236}">
                    <a16:creationId xmlns:a16="http://schemas.microsoft.com/office/drawing/2014/main" id="{93CC9BE7-5948-4992-8D51-1DA23A2E5BF5}"/>
                  </a:ext>
                </a:extLst>
              </p:cNvPr>
              <p:cNvGrpSpPr/>
              <p:nvPr/>
            </p:nvGrpSpPr>
            <p:grpSpPr>
              <a:xfrm>
                <a:off x="7845145" y="1412668"/>
                <a:ext cx="438068" cy="477429"/>
                <a:chOff x="6427559" y="2209799"/>
                <a:chExt cx="1712988" cy="1866901"/>
              </a:xfrm>
              <a:effectLst>
                <a:outerShdw blurRad="50800" dist="38100" dir="5400000" algn="t" rotWithShape="0">
                  <a:prstClr val="black">
                    <a:alpha val="40000"/>
                  </a:prstClr>
                </a:outerShdw>
              </a:effectLst>
            </p:grpSpPr>
            <p:sp>
              <p:nvSpPr>
                <p:cNvPr id="78" name="Rectangle: Top Corners Rounded 2">
                  <a:extLst>
                    <a:ext uri="{FF2B5EF4-FFF2-40B4-BE49-F238E27FC236}">
                      <a16:creationId xmlns:a16="http://schemas.microsoft.com/office/drawing/2014/main" id="{FC900C28-FF5B-4738-B15A-DA1A556BE4A0}"/>
                    </a:ext>
                  </a:extLst>
                </p:cNvPr>
                <p:cNvSpPr/>
                <p:nvPr/>
              </p:nvSpPr>
              <p:spPr>
                <a:xfrm>
                  <a:off x="6509749" y="2209799"/>
                  <a:ext cx="1570132" cy="1866901"/>
                </a:xfrm>
                <a:prstGeom prst="round2SameRect">
                  <a:avLst>
                    <a:gd name="adj1" fmla="val 12063"/>
                    <a:gd name="adj2" fmla="val 0"/>
                  </a:avLst>
                </a:prstGeom>
                <a:solidFill>
                  <a:srgbClr val="D81159"/>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62698EAD-E879-41D8-AB35-8B0CD1EFF0A9}"/>
                    </a:ext>
                  </a:extLst>
                </p:cNvPr>
                <p:cNvSpPr txBox="1"/>
                <p:nvPr/>
              </p:nvSpPr>
              <p:spPr>
                <a:xfrm rot="16200000">
                  <a:off x="6855244" y="2032276"/>
                  <a:ext cx="857618" cy="1712988"/>
                </a:xfrm>
                <a:prstGeom prst="rect">
                  <a:avLst/>
                </a:prstGeom>
                <a:noFill/>
              </p:spPr>
              <p:txBody>
                <a:bodyPr wrap="square" rtlCol="0">
                  <a:spAutoFit/>
                </a:bodyPr>
                <a:lstStyle/>
                <a:p>
                  <a:pPr algn="ctr"/>
                  <a:r>
                    <a:rPr lang="en-US" sz="6600" b="1" dirty="0">
                      <a:solidFill>
                        <a:schemeClr val="bg1"/>
                      </a:solidFill>
                      <a:latin typeface="Tw Cen MT" panose="020B0602020104020603" pitchFamily="34" charset="0"/>
                    </a:rPr>
                    <a:t>1</a:t>
                  </a:r>
                </a:p>
              </p:txBody>
            </p:sp>
          </p:grpSp>
          <p:sp>
            <p:nvSpPr>
              <p:cNvPr id="77" name="Freeform: Shape 15">
                <a:extLst>
                  <a:ext uri="{FF2B5EF4-FFF2-40B4-BE49-F238E27FC236}">
                    <a16:creationId xmlns:a16="http://schemas.microsoft.com/office/drawing/2014/main" id="{B9361B01-03EA-4A3C-8B61-BEC6A891C530}"/>
                  </a:ext>
                </a:extLst>
              </p:cNvPr>
              <p:cNvSpPr/>
              <p:nvPr/>
            </p:nvSpPr>
            <p:spPr>
              <a:xfrm flipV="1">
                <a:off x="7860678" y="1739137"/>
                <a:ext cx="407022" cy="77538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rot="5400000">
              <a:off x="1530737" y="1158526"/>
              <a:ext cx="1107997" cy="2906516"/>
              <a:chOff x="7845155" y="1412670"/>
              <a:chExt cx="438068" cy="1101849"/>
            </a:xfrm>
          </p:grpSpPr>
          <p:grpSp>
            <p:nvGrpSpPr>
              <p:cNvPr id="81" name="Group 80">
                <a:extLst>
                  <a:ext uri="{FF2B5EF4-FFF2-40B4-BE49-F238E27FC236}">
                    <a16:creationId xmlns:a16="http://schemas.microsoft.com/office/drawing/2014/main" id="{93CC9BE7-5948-4992-8D51-1DA23A2E5BF5}"/>
                  </a:ext>
                </a:extLst>
              </p:cNvPr>
              <p:cNvGrpSpPr/>
              <p:nvPr/>
            </p:nvGrpSpPr>
            <p:grpSpPr>
              <a:xfrm>
                <a:off x="7845155" y="1412670"/>
                <a:ext cx="438068" cy="477430"/>
                <a:chOff x="6427570" y="2209800"/>
                <a:chExt cx="1712980" cy="1866900"/>
              </a:xfrm>
              <a:effectLst>
                <a:outerShdw blurRad="50800" dist="38100" dir="5400000" algn="t" rotWithShape="0">
                  <a:prstClr val="black">
                    <a:alpha val="40000"/>
                  </a:prstClr>
                </a:outerShdw>
              </a:effectLst>
            </p:grpSpPr>
            <p:sp>
              <p:nvSpPr>
                <p:cNvPr id="83"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2698EAD-E879-41D8-AB35-8B0CD1EFF0A9}"/>
                    </a:ext>
                  </a:extLst>
                </p:cNvPr>
                <p:cNvSpPr txBox="1"/>
                <p:nvPr/>
              </p:nvSpPr>
              <p:spPr>
                <a:xfrm rot="16200000">
                  <a:off x="6855250" y="2032278"/>
                  <a:ext cx="857619" cy="1712980"/>
                </a:xfrm>
                <a:prstGeom prst="rect">
                  <a:avLst/>
                </a:prstGeom>
                <a:noFill/>
              </p:spPr>
              <p:txBody>
                <a:bodyPr wrap="square" rtlCol="0">
                  <a:spAutoFit/>
                </a:bodyPr>
                <a:lstStyle/>
                <a:p>
                  <a:pPr algn="ctr"/>
                  <a:r>
                    <a:rPr lang="en-US" sz="6600" b="1" dirty="0">
                      <a:solidFill>
                        <a:schemeClr val="bg1"/>
                      </a:solidFill>
                      <a:latin typeface="Tw Cen MT" panose="020B0602020104020603" pitchFamily="34" charset="0"/>
                    </a:rPr>
                    <a:t>2</a:t>
                  </a:r>
                </a:p>
              </p:txBody>
            </p:sp>
          </p:grpSp>
          <p:sp>
            <p:nvSpPr>
              <p:cNvPr id="82" name="Freeform: Shape 15">
                <a:extLst>
                  <a:ext uri="{FF2B5EF4-FFF2-40B4-BE49-F238E27FC236}">
                    <a16:creationId xmlns:a16="http://schemas.microsoft.com/office/drawing/2014/main" id="{B9361B01-03EA-4A3C-8B61-BEC6A891C530}"/>
                  </a:ext>
                </a:extLst>
              </p:cNvPr>
              <p:cNvSpPr/>
              <p:nvPr/>
            </p:nvSpPr>
            <p:spPr>
              <a:xfrm flipV="1">
                <a:off x="7860678" y="1739137"/>
                <a:ext cx="407022" cy="77538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rot="5400000">
              <a:off x="1542133" y="2530894"/>
              <a:ext cx="1107995" cy="2929295"/>
              <a:chOff x="7846310" y="3576817"/>
              <a:chExt cx="1107995" cy="2929295"/>
            </a:xfrm>
          </p:grpSpPr>
          <p:grpSp>
            <p:nvGrpSpPr>
              <p:cNvPr id="86" name="Group 85">
                <a:extLst>
                  <a:ext uri="{FF2B5EF4-FFF2-40B4-BE49-F238E27FC236}">
                    <a16:creationId xmlns:a16="http://schemas.microsoft.com/office/drawing/2014/main" id="{93CC9BE7-5948-4992-8D51-1DA23A2E5BF5}"/>
                  </a:ext>
                </a:extLst>
              </p:cNvPr>
              <p:cNvGrpSpPr/>
              <p:nvPr/>
            </p:nvGrpSpPr>
            <p:grpSpPr>
              <a:xfrm>
                <a:off x="7846310" y="3576817"/>
                <a:ext cx="1107995" cy="1259391"/>
                <a:chOff x="6427570" y="2209800"/>
                <a:chExt cx="1712981" cy="1866900"/>
              </a:xfrm>
              <a:effectLst>
                <a:outerShdw blurRad="50800" dist="38100" dir="5400000" algn="t" rotWithShape="0">
                  <a:prstClr val="black">
                    <a:alpha val="40000"/>
                  </a:prstClr>
                </a:outerShdw>
              </a:effectLst>
            </p:grpSpPr>
            <p:sp>
              <p:nvSpPr>
                <p:cNvPr id="88"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62698EAD-E879-41D8-AB35-8B0CD1EFF0A9}"/>
                    </a:ext>
                  </a:extLst>
                </p:cNvPr>
                <p:cNvSpPr txBox="1"/>
                <p:nvPr/>
              </p:nvSpPr>
              <p:spPr>
                <a:xfrm rot="16200000">
                  <a:off x="6855252" y="2032277"/>
                  <a:ext cx="857618" cy="1712981"/>
                </a:xfrm>
                <a:prstGeom prst="rect">
                  <a:avLst/>
                </a:prstGeom>
                <a:noFill/>
              </p:spPr>
              <p:txBody>
                <a:bodyPr wrap="square" rtlCol="0">
                  <a:spAutoFit/>
                </a:bodyPr>
                <a:lstStyle/>
                <a:p>
                  <a:pPr algn="ctr"/>
                  <a:r>
                    <a:rPr lang="en-US" sz="6600" b="1" dirty="0">
                      <a:solidFill>
                        <a:schemeClr val="bg1"/>
                      </a:solidFill>
                      <a:latin typeface="Tw Cen MT" panose="020B0602020104020603" pitchFamily="34" charset="0"/>
                    </a:rPr>
                    <a:t>3</a:t>
                  </a:r>
                </a:p>
              </p:txBody>
            </p:sp>
          </p:grpSp>
          <p:sp>
            <p:nvSpPr>
              <p:cNvPr id="87" name="Freeform: Shape 15">
                <a:extLst>
                  <a:ext uri="{FF2B5EF4-FFF2-40B4-BE49-F238E27FC236}">
                    <a16:creationId xmlns:a16="http://schemas.microsoft.com/office/drawing/2014/main" id="{B9361B01-03EA-4A3C-8B61-BEC6A891C530}"/>
                  </a:ext>
                </a:extLst>
              </p:cNvPr>
              <p:cNvSpPr/>
              <p:nvPr/>
            </p:nvSpPr>
            <p:spPr>
              <a:xfrm flipV="1">
                <a:off x="7885579" y="4460769"/>
                <a:ext cx="1029468" cy="2045343"/>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rot="5400000">
              <a:off x="1530739" y="3926090"/>
              <a:ext cx="1107997" cy="2906520"/>
              <a:chOff x="7845157" y="1412669"/>
              <a:chExt cx="438068" cy="1101850"/>
            </a:xfrm>
          </p:grpSpPr>
          <p:grpSp>
            <p:nvGrpSpPr>
              <p:cNvPr id="91" name="Group 90">
                <a:extLst>
                  <a:ext uri="{FF2B5EF4-FFF2-40B4-BE49-F238E27FC236}">
                    <a16:creationId xmlns:a16="http://schemas.microsoft.com/office/drawing/2014/main" id="{93CC9BE7-5948-4992-8D51-1DA23A2E5BF5}"/>
                  </a:ext>
                </a:extLst>
              </p:cNvPr>
              <p:cNvGrpSpPr/>
              <p:nvPr/>
            </p:nvGrpSpPr>
            <p:grpSpPr>
              <a:xfrm>
                <a:off x="7845157" y="1412669"/>
                <a:ext cx="438068" cy="477430"/>
                <a:chOff x="6427570" y="2209800"/>
                <a:chExt cx="1712979" cy="1866900"/>
              </a:xfrm>
              <a:effectLst>
                <a:outerShdw blurRad="50800" dist="38100" dir="5400000" algn="t" rotWithShape="0">
                  <a:prstClr val="black">
                    <a:alpha val="40000"/>
                  </a:prstClr>
                </a:outerShdw>
              </a:effectLst>
            </p:grpSpPr>
            <p:sp>
              <p:nvSpPr>
                <p:cNvPr id="93"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62698EAD-E879-41D8-AB35-8B0CD1EFF0A9}"/>
                    </a:ext>
                  </a:extLst>
                </p:cNvPr>
                <p:cNvSpPr txBox="1"/>
                <p:nvPr/>
              </p:nvSpPr>
              <p:spPr>
                <a:xfrm rot="16200000">
                  <a:off x="6855251" y="2032280"/>
                  <a:ext cx="857618" cy="1712979"/>
                </a:xfrm>
                <a:prstGeom prst="rect">
                  <a:avLst/>
                </a:prstGeom>
                <a:noFill/>
              </p:spPr>
              <p:txBody>
                <a:bodyPr wrap="square" rtlCol="0">
                  <a:spAutoFit/>
                </a:bodyPr>
                <a:lstStyle/>
                <a:p>
                  <a:pPr algn="ctr"/>
                  <a:r>
                    <a:rPr lang="en-US" sz="6600" b="1" dirty="0">
                      <a:solidFill>
                        <a:schemeClr val="bg1"/>
                      </a:solidFill>
                      <a:latin typeface="Tw Cen MT" panose="020B0602020104020603" pitchFamily="34" charset="0"/>
                    </a:rPr>
                    <a:t>4</a:t>
                  </a:r>
                </a:p>
              </p:txBody>
            </p:sp>
          </p:grpSp>
          <p:sp>
            <p:nvSpPr>
              <p:cNvPr id="92" name="Freeform: Shape 15">
                <a:extLst>
                  <a:ext uri="{FF2B5EF4-FFF2-40B4-BE49-F238E27FC236}">
                    <a16:creationId xmlns:a16="http://schemas.microsoft.com/office/drawing/2014/main" id="{B9361B01-03EA-4A3C-8B61-BEC6A891C530}"/>
                  </a:ext>
                </a:extLst>
              </p:cNvPr>
              <p:cNvSpPr/>
              <p:nvPr/>
            </p:nvSpPr>
            <p:spPr>
              <a:xfrm flipV="1">
                <a:off x="7860678" y="1739137"/>
                <a:ext cx="407022" cy="77538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814552" y="981777"/>
              <a:ext cx="1523619" cy="461665"/>
            </a:xfrm>
            <a:prstGeom prst="rect">
              <a:avLst/>
            </a:prstGeom>
            <a:noFill/>
          </p:spPr>
          <p:txBody>
            <a:bodyPr wrap="square" rtlCol="0">
              <a:spAutoFit/>
            </a:bodyPr>
            <a:lstStyle/>
            <a:p>
              <a:pPr algn="ctr"/>
              <a:r>
                <a:rPr lang="zh-CN" altLang="en-US" sz="2400" dirty="0">
                  <a:solidFill>
                    <a:srgbClr val="C00000"/>
                  </a:solidFill>
                  <a:latin typeface="Adobe 宋体 Std L" pitchFamily="18" charset="-122"/>
                  <a:ea typeface="Adobe 宋体 Std L" pitchFamily="18" charset="-122"/>
                </a:rPr>
                <a:t>基础知识</a:t>
              </a:r>
              <a:endParaRPr lang="en-US" sz="2400" dirty="0">
                <a:solidFill>
                  <a:srgbClr val="C00000"/>
                </a:solidFill>
                <a:latin typeface="Adobe 宋体 Std L" pitchFamily="18" charset="-122"/>
                <a:ea typeface="Adobe 宋体 Std L" pitchFamily="18" charset="-122"/>
              </a:endParaRPr>
            </a:p>
          </p:txBody>
        </p:sp>
        <p:sp>
          <p:nvSpPr>
            <p:cNvPr id="96" name="TextBox 95"/>
            <p:cNvSpPr txBox="1"/>
            <p:nvPr/>
          </p:nvSpPr>
          <p:spPr>
            <a:xfrm>
              <a:off x="825060" y="2410494"/>
              <a:ext cx="1523619" cy="461665"/>
            </a:xfrm>
            <a:prstGeom prst="rect">
              <a:avLst/>
            </a:prstGeom>
            <a:noFill/>
          </p:spPr>
          <p:txBody>
            <a:bodyPr wrap="square" rtlCol="0">
              <a:spAutoFit/>
            </a:bodyPr>
            <a:lstStyle/>
            <a:p>
              <a:pPr algn="ctr"/>
              <a:r>
                <a:rPr lang="zh-CN" altLang="en-US" sz="2400" dirty="0">
                  <a:solidFill>
                    <a:srgbClr val="549ADA"/>
                  </a:solidFill>
                  <a:latin typeface="Adobe 宋体 Std L" pitchFamily="18" charset="-122"/>
                  <a:ea typeface="Adobe 宋体 Std L" pitchFamily="18" charset="-122"/>
                </a:rPr>
                <a:t>调查问卷</a:t>
              </a:r>
              <a:endParaRPr lang="en-US" sz="2400" dirty="0">
                <a:solidFill>
                  <a:srgbClr val="549ADA"/>
                </a:solidFill>
                <a:latin typeface="Adobe 宋体 Std L" pitchFamily="18" charset="-122"/>
                <a:ea typeface="Adobe 宋体 Std L" pitchFamily="18" charset="-122"/>
              </a:endParaRPr>
            </a:p>
          </p:txBody>
        </p:sp>
        <p:sp>
          <p:nvSpPr>
            <p:cNvPr id="97" name="TextBox 96"/>
            <p:cNvSpPr txBox="1"/>
            <p:nvPr/>
          </p:nvSpPr>
          <p:spPr>
            <a:xfrm>
              <a:off x="839315" y="3810597"/>
              <a:ext cx="1523619" cy="461665"/>
            </a:xfrm>
            <a:prstGeom prst="rect">
              <a:avLst/>
            </a:prstGeom>
            <a:noFill/>
          </p:spPr>
          <p:txBody>
            <a:bodyPr wrap="square" rtlCol="0">
              <a:spAutoFit/>
            </a:bodyPr>
            <a:lstStyle/>
            <a:p>
              <a:pPr algn="ctr"/>
              <a:r>
                <a:rPr lang="zh-CN" altLang="en-US" sz="2400" dirty="0">
                  <a:solidFill>
                    <a:srgbClr val="FFC72D"/>
                  </a:solidFill>
                  <a:latin typeface="Adobe 宋体 Std L" pitchFamily="18" charset="-122"/>
                  <a:ea typeface="Adobe 宋体 Std L" pitchFamily="18" charset="-122"/>
                </a:rPr>
                <a:t>协同作用</a:t>
              </a:r>
              <a:endParaRPr lang="en-US" sz="2400" dirty="0">
                <a:solidFill>
                  <a:srgbClr val="FFC72D"/>
                </a:solidFill>
                <a:latin typeface="Adobe 宋体 Std L" pitchFamily="18" charset="-122"/>
                <a:ea typeface="Adobe 宋体 Std L" pitchFamily="18" charset="-122"/>
              </a:endParaRPr>
            </a:p>
          </p:txBody>
        </p:sp>
        <p:sp>
          <p:nvSpPr>
            <p:cNvPr id="98" name="TextBox 97"/>
            <p:cNvSpPr txBox="1"/>
            <p:nvPr/>
          </p:nvSpPr>
          <p:spPr>
            <a:xfrm>
              <a:off x="631478" y="5175047"/>
              <a:ext cx="1781730" cy="954107"/>
            </a:xfrm>
            <a:prstGeom prst="rect">
              <a:avLst/>
            </a:prstGeom>
            <a:noFill/>
          </p:spPr>
          <p:txBody>
            <a:bodyPr wrap="square" rtlCol="0">
              <a:spAutoFit/>
            </a:bodyPr>
            <a:lstStyle/>
            <a:p>
              <a:pPr lvl="0" algn="ctr"/>
              <a:r>
                <a:rPr lang="zh-CN" altLang="en-US" sz="2400" dirty="0">
                  <a:solidFill>
                    <a:srgbClr val="7DB75A"/>
                  </a:solidFill>
                  <a:latin typeface="Adobe 宋体 Std L" pitchFamily="18" charset="-122"/>
                  <a:ea typeface="Adobe 宋体 Std L" pitchFamily="18" charset="-122"/>
                </a:rPr>
                <a:t>可持续发展</a:t>
              </a:r>
              <a:endParaRPr lang="en-US" sz="2400" dirty="0">
                <a:solidFill>
                  <a:srgbClr val="7DB75A"/>
                </a:solidFill>
                <a:latin typeface="Adobe 宋体 Std L" pitchFamily="18" charset="-122"/>
                <a:ea typeface="Adobe 宋体 Std L" pitchFamily="18" charset="-122"/>
              </a:endParaRPr>
            </a:p>
            <a:p>
              <a:pPr algn="ctr"/>
              <a:endParaRPr lang="en-US" sz="3200" dirty="0">
                <a:solidFill>
                  <a:srgbClr val="78B552"/>
                </a:solidFill>
                <a:latin typeface="Adobe 宋体 Std L" pitchFamily="18" charset="-122"/>
                <a:ea typeface="Adobe 宋体 Std L" pitchFamily="18" charset="-122"/>
              </a:endParaRPr>
            </a:p>
          </p:txBody>
        </p:sp>
      </p:grpSp>
      <p:sp>
        <p:nvSpPr>
          <p:cNvPr id="99" name="TextBox 98">
            <a:extLst>
              <a:ext uri="{FF2B5EF4-FFF2-40B4-BE49-F238E27FC236}">
                <a16:creationId xmlns:a16="http://schemas.microsoft.com/office/drawing/2014/main" id="{E3F2BC12-D1F6-4F9E-A0DD-F52202C3FF7B}"/>
              </a:ext>
            </a:extLst>
          </p:cNvPr>
          <p:cNvSpPr txBox="1"/>
          <p:nvPr/>
        </p:nvSpPr>
        <p:spPr>
          <a:xfrm>
            <a:off x="4394180" y="2503875"/>
            <a:ext cx="7797821" cy="2107647"/>
          </a:xfrm>
          <a:prstGeom prst="rect">
            <a:avLst/>
          </a:prstGeom>
          <a:noFill/>
        </p:spPr>
        <p:txBody>
          <a:bodyPr wrap="square" rtlCol="0">
            <a:noAutofit/>
          </a:bodyPr>
          <a:lstStyle/>
          <a:p>
            <a:pPr algn="ctr">
              <a:lnSpc>
                <a:spcPct val="150000"/>
              </a:lnSpc>
            </a:pPr>
            <a:r>
              <a:rPr lang="zh-CN" altLang="en-US" sz="4000" b="1" dirty="0">
                <a:solidFill>
                  <a:schemeClr val="tx1">
                    <a:lumMod val="50000"/>
                    <a:lumOff val="50000"/>
                  </a:schemeClr>
                </a:solidFill>
                <a:latin typeface="Adobe 宋体 Std L" pitchFamily="18" charset="-122"/>
                <a:ea typeface="Adobe 宋体 Std L" pitchFamily="18" charset="-122"/>
                <a:cs typeface="Calibri" panose="020F0502020204030204" pitchFamily="34" charset="0"/>
              </a:rPr>
              <a:t>介绍</a:t>
            </a:r>
            <a:endParaRPr lang="en-IN" sz="4000" b="1" dirty="0">
              <a:solidFill>
                <a:schemeClr val="tx1">
                  <a:lumMod val="50000"/>
                  <a:lumOff val="50000"/>
                </a:schemeClr>
              </a:solidFill>
              <a:latin typeface="Adobe 宋体 Std L" pitchFamily="18" charset="-122"/>
              <a:ea typeface="Adobe 宋体 Std L" pitchFamily="18" charset="-122"/>
              <a:cs typeface="Calibri" panose="020F0502020204030204" pitchFamily="34" charset="0"/>
            </a:endParaRPr>
          </a:p>
          <a:p>
            <a:pPr algn="ctr">
              <a:lnSpc>
                <a:spcPct val="150000"/>
              </a:lnSpc>
            </a:pPr>
            <a:r>
              <a:rPr lang="zh-CN" altLang="en-US" sz="4000" dirty="0">
                <a:solidFill>
                  <a:schemeClr val="tx1">
                    <a:lumMod val="75000"/>
                    <a:lumOff val="25000"/>
                  </a:schemeClr>
                </a:solidFill>
                <a:latin typeface="Adobe 宋体 Std L" pitchFamily="18" charset="-122"/>
                <a:ea typeface="Adobe 宋体 Std L" pitchFamily="18" charset="-122"/>
                <a:cs typeface="Calibri" panose="020F0502020204030204" pitchFamily="34" charset="0"/>
              </a:rPr>
              <a:t>定期报告</a:t>
            </a:r>
            <a:r>
              <a:rPr lang="en-IN" sz="4000" dirty="0" err="1">
                <a:solidFill>
                  <a:schemeClr val="tx1">
                    <a:lumMod val="75000"/>
                    <a:lumOff val="25000"/>
                  </a:schemeClr>
                </a:solidFill>
                <a:latin typeface="Adobe 宋体 Std L" pitchFamily="18" charset="-122"/>
                <a:ea typeface="Adobe 宋体 Std L" pitchFamily="18" charset="-122"/>
                <a:cs typeface="Calibri" panose="020F0502020204030204" pitchFamily="34" charset="0"/>
              </a:rPr>
              <a:t>培训</a:t>
            </a:r>
            <a:r>
              <a:rPr lang="zh-CN" altLang="en-US" sz="4000" dirty="0">
                <a:solidFill>
                  <a:schemeClr val="tx1">
                    <a:lumMod val="75000"/>
                    <a:lumOff val="25000"/>
                  </a:schemeClr>
                </a:solidFill>
                <a:latin typeface="Adobe 宋体 Std L" pitchFamily="18" charset="-122"/>
                <a:ea typeface="Adobe 宋体 Std L" pitchFamily="18" charset="-122"/>
                <a:cs typeface="Calibri" panose="020F0502020204030204" pitchFamily="34" charset="0"/>
              </a:rPr>
              <a:t>课程</a:t>
            </a:r>
            <a:endParaRPr lang="en-IN" sz="4000" dirty="0">
              <a:solidFill>
                <a:schemeClr val="tx1">
                  <a:lumMod val="75000"/>
                  <a:lumOff val="25000"/>
                </a:schemeClr>
              </a:solidFill>
              <a:latin typeface="Adobe 宋体 Std L" pitchFamily="18" charset="-122"/>
              <a:ea typeface="Adobe 宋体 Std L" pitchFamily="18" charset="-122"/>
              <a:cs typeface="Calibri" panose="020F0502020204030204" pitchFamily="34" charset="0"/>
            </a:endParaRPr>
          </a:p>
        </p:txBody>
      </p:sp>
      <p:pic>
        <p:nvPicPr>
          <p:cNvPr id="102" name="Picture 10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9348" y="767319"/>
            <a:ext cx="2387483" cy="1548947"/>
          </a:xfrm>
          <a:prstGeom prst="rect">
            <a:avLst/>
          </a:prstGeom>
        </p:spPr>
      </p:pic>
    </p:spTree>
    <p:extLst>
      <p:ext uri="{BB962C8B-B14F-4D97-AF65-F5344CB8AC3E}">
        <p14:creationId xmlns:p14="http://schemas.microsoft.com/office/powerpoint/2010/main" val="199624473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1637" y="1496728"/>
            <a:ext cx="3600000" cy="5123853"/>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lvl="0" algn="ctr">
              <a:lnSpc>
                <a:spcPct val="130000"/>
              </a:lnSpc>
              <a:buSzPct val="120000"/>
            </a:pPr>
            <a:r>
              <a:rPr lang="it-IT" sz="2400" b="1" dirty="0">
                <a:solidFill>
                  <a:schemeClr val="tx1">
                    <a:lumMod val="65000"/>
                    <a:lumOff val="35000"/>
                  </a:schemeClr>
                </a:solidFill>
              </a:rPr>
              <a:t>Standard training</a:t>
            </a:r>
          </a:p>
          <a:p>
            <a:pPr lvl="0" algn="ctr">
              <a:lnSpc>
                <a:spcPct val="130000"/>
              </a:lnSpc>
              <a:buSzPct val="120000"/>
            </a:pPr>
            <a:r>
              <a:rPr lang="it-IT" sz="2400" dirty="0">
                <a:solidFill>
                  <a:schemeClr val="tx1">
                    <a:lumMod val="65000"/>
                    <a:lumOff val="35000"/>
                  </a:schemeClr>
                </a:solidFill>
              </a:rPr>
              <a:t>1-day training</a:t>
            </a:r>
          </a:p>
          <a:p>
            <a:pPr lvl="0">
              <a:lnSpc>
                <a:spcPct val="130000"/>
              </a:lnSpc>
              <a:buSzPct val="120000"/>
            </a:pPr>
            <a:endParaRPr lang="it-IT" sz="2400" b="1" dirty="0">
              <a:solidFill>
                <a:schemeClr val="tx1">
                  <a:lumMod val="65000"/>
                  <a:lumOff val="35000"/>
                </a:schemeClr>
              </a:solidFill>
            </a:endParaRPr>
          </a:p>
          <a:p>
            <a:pPr algn="ctr">
              <a:lnSpc>
                <a:spcPct val="130000"/>
              </a:lnSpc>
              <a:buSzPct val="120000"/>
            </a:pPr>
            <a:endParaRPr lang="en-US" sz="2400" dirty="0">
              <a:solidFill>
                <a:schemeClr val="tx1">
                  <a:lumMod val="65000"/>
                  <a:lumOff val="35000"/>
                </a:schemeClr>
              </a:solidFill>
            </a:endParaRPr>
          </a:p>
          <a:p>
            <a:pPr indent="176209" algn="ctr">
              <a:lnSpc>
                <a:spcPct val="130000"/>
              </a:lnSpc>
              <a:buSzPct val="120000"/>
            </a:pPr>
            <a:r>
              <a:rPr lang="en-US" sz="2400" dirty="0">
                <a:solidFill>
                  <a:schemeClr val="tx1">
                    <a:lumMod val="65000"/>
                    <a:lumOff val="35000"/>
                  </a:schemeClr>
                </a:solidFill>
              </a:rPr>
              <a:t>4 core modules + Focus 1</a:t>
            </a:r>
            <a:endParaRPr lang="it-IT" sz="2400" dirty="0">
              <a:solidFill>
                <a:schemeClr val="tx1">
                  <a:lumMod val="65000"/>
                  <a:lumOff val="35000"/>
                </a:schemeClr>
              </a:solidFill>
            </a:endParaRPr>
          </a:p>
          <a:p>
            <a:pPr lvl="0">
              <a:lnSpc>
                <a:spcPct val="130000"/>
              </a:lnSpc>
              <a:buSzPct val="120000"/>
            </a:pPr>
            <a:endParaRPr lang="it-IT" sz="2400" b="1" dirty="0">
              <a:solidFill>
                <a:schemeClr val="tx1">
                  <a:lumMod val="65000"/>
                  <a:lumOff val="35000"/>
                </a:schemeClr>
              </a:solidFill>
            </a:endParaRPr>
          </a:p>
        </p:txBody>
      </p:sp>
      <p:sp>
        <p:nvSpPr>
          <p:cNvPr id="4" name="Rectangle 3"/>
          <p:cNvSpPr/>
          <p:nvPr/>
        </p:nvSpPr>
        <p:spPr>
          <a:xfrm>
            <a:off x="4379494" y="1539037"/>
            <a:ext cx="3600000" cy="5039235"/>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lgn="ctr">
              <a:lnSpc>
                <a:spcPct val="130000"/>
              </a:lnSpc>
              <a:buSzPct val="120000"/>
            </a:pPr>
            <a:r>
              <a:rPr lang="it-IT" sz="2400" b="1" dirty="0">
                <a:solidFill>
                  <a:schemeClr val="tx1">
                    <a:lumMod val="65000"/>
                    <a:lumOff val="35000"/>
                  </a:schemeClr>
                </a:solidFill>
              </a:rPr>
              <a:t>Full training </a:t>
            </a:r>
          </a:p>
          <a:p>
            <a:pPr algn="ctr">
              <a:lnSpc>
                <a:spcPct val="130000"/>
              </a:lnSpc>
              <a:buSzPct val="120000"/>
            </a:pPr>
            <a:r>
              <a:rPr lang="it-IT" sz="2400" dirty="0">
                <a:solidFill>
                  <a:schemeClr val="tx1">
                    <a:lumMod val="65000"/>
                    <a:lumOff val="35000"/>
                  </a:schemeClr>
                </a:solidFill>
              </a:rPr>
              <a:t>2.5 </a:t>
            </a:r>
            <a:r>
              <a:rPr lang="it-IT" sz="2400" dirty="0" err="1">
                <a:solidFill>
                  <a:schemeClr val="tx1">
                    <a:lumMod val="65000"/>
                    <a:lumOff val="35000"/>
                  </a:schemeClr>
                </a:solidFill>
              </a:rPr>
              <a:t>days</a:t>
            </a:r>
            <a:r>
              <a:rPr lang="it-IT" sz="2400" dirty="0">
                <a:solidFill>
                  <a:schemeClr val="tx1">
                    <a:lumMod val="65000"/>
                    <a:lumOff val="35000"/>
                  </a:schemeClr>
                </a:solidFill>
              </a:rPr>
              <a:t> training</a:t>
            </a:r>
          </a:p>
          <a:p>
            <a:pPr algn="ctr">
              <a:lnSpc>
                <a:spcPct val="130000"/>
              </a:lnSpc>
              <a:buSzPct val="120000"/>
            </a:pPr>
            <a:endParaRPr lang="it-IT" sz="2400" b="1" dirty="0">
              <a:solidFill>
                <a:schemeClr val="tx1">
                  <a:lumMod val="65000"/>
                  <a:lumOff val="35000"/>
                </a:schemeClr>
              </a:solidFill>
            </a:endParaRPr>
          </a:p>
          <a:p>
            <a:pPr marL="268281" algn="ctr">
              <a:lnSpc>
                <a:spcPct val="130000"/>
              </a:lnSpc>
              <a:buSzPct val="120000"/>
            </a:pPr>
            <a:endParaRPr lang="en-US" sz="2400" dirty="0">
              <a:solidFill>
                <a:schemeClr val="tx1">
                  <a:lumMod val="65000"/>
                  <a:lumOff val="35000"/>
                </a:schemeClr>
              </a:solidFill>
            </a:endParaRPr>
          </a:p>
          <a:p>
            <a:pPr marL="268281" algn="ctr">
              <a:lnSpc>
                <a:spcPct val="130000"/>
              </a:lnSpc>
              <a:buSzPct val="120000"/>
            </a:pPr>
            <a:r>
              <a:rPr lang="en-US" sz="2400" dirty="0">
                <a:solidFill>
                  <a:schemeClr val="tx1">
                    <a:lumMod val="65000"/>
                    <a:lumOff val="35000"/>
                  </a:schemeClr>
                </a:solidFill>
              </a:rPr>
              <a:t>4 core modules + Focus modules 1-7</a:t>
            </a:r>
            <a:endParaRPr lang="it-IT" sz="2000" dirty="0">
              <a:solidFill>
                <a:schemeClr val="tx1">
                  <a:lumMod val="75000"/>
                  <a:lumOff val="25000"/>
                </a:schemeClr>
              </a:solidFill>
            </a:endParaRPr>
          </a:p>
        </p:txBody>
      </p:sp>
      <p:sp>
        <p:nvSpPr>
          <p:cNvPr id="6" name="Rectangle 5"/>
          <p:cNvSpPr/>
          <p:nvPr/>
        </p:nvSpPr>
        <p:spPr>
          <a:xfrm>
            <a:off x="8287351" y="1539037"/>
            <a:ext cx="3600000" cy="5039235"/>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lvl="0" algn="ctr">
              <a:lnSpc>
                <a:spcPct val="130000"/>
              </a:lnSpc>
              <a:buSzPct val="120000"/>
            </a:pPr>
            <a:r>
              <a:rPr lang="it-IT" sz="2400" dirty="0">
                <a:solidFill>
                  <a:schemeClr val="tx1">
                    <a:lumMod val="65000"/>
                    <a:lumOff val="35000"/>
                  </a:schemeClr>
                </a:solidFill>
              </a:rPr>
              <a:t>Customize training to different timeframes =</a:t>
            </a:r>
          </a:p>
          <a:p>
            <a:pPr lvl="0" algn="ctr">
              <a:lnSpc>
                <a:spcPct val="130000"/>
              </a:lnSpc>
              <a:buSzPct val="120000"/>
            </a:pPr>
            <a:r>
              <a:rPr lang="it-IT" sz="2400" dirty="0">
                <a:solidFill>
                  <a:schemeClr val="tx1">
                    <a:lumMod val="65000"/>
                    <a:lumOff val="35000"/>
                  </a:schemeClr>
                </a:solidFill>
              </a:rPr>
              <a:t>Standard training </a:t>
            </a:r>
          </a:p>
          <a:p>
            <a:pPr lvl="0" algn="ctr">
              <a:lnSpc>
                <a:spcPct val="130000"/>
              </a:lnSpc>
              <a:buSzPct val="120000"/>
            </a:pPr>
            <a:r>
              <a:rPr lang="it-IT" sz="2400" dirty="0">
                <a:solidFill>
                  <a:schemeClr val="tx1">
                    <a:lumMod val="65000"/>
                    <a:lumOff val="35000"/>
                  </a:schemeClr>
                </a:solidFill>
              </a:rPr>
              <a:t>(4 core + Focus 1) + choose any number of Focus modules from 1-7 </a:t>
            </a:r>
          </a:p>
          <a:p>
            <a:pPr lvl="0">
              <a:lnSpc>
                <a:spcPct val="130000"/>
              </a:lnSpc>
              <a:buSzPct val="120000"/>
            </a:pPr>
            <a:endParaRPr lang="it-IT" sz="2400" b="1" dirty="0">
              <a:solidFill>
                <a:schemeClr val="tx1">
                  <a:lumMod val="65000"/>
                  <a:lumOff val="35000"/>
                </a:schemeClr>
              </a:solidFill>
            </a:endParaRPr>
          </a:p>
          <a:p>
            <a:pPr lvl="0">
              <a:lnSpc>
                <a:spcPct val="130000"/>
              </a:lnSpc>
              <a:buSzPct val="120000"/>
            </a:pPr>
            <a:endParaRPr lang="it-IT" sz="2400" b="1" dirty="0">
              <a:solidFill>
                <a:schemeClr val="tx1">
                  <a:lumMod val="65000"/>
                  <a:lumOff val="35000"/>
                </a:schemeClr>
              </a:solidFill>
            </a:endParaRPr>
          </a:p>
        </p:txBody>
      </p:sp>
      <p:sp>
        <p:nvSpPr>
          <p:cNvPr id="8" name="TextBox 7">
            <a:extLst>
              <a:ext uri="{FF2B5EF4-FFF2-40B4-BE49-F238E27FC236}">
                <a16:creationId xmlns:a16="http://schemas.microsoft.com/office/drawing/2014/main" id="{E3F2BC12-D1F6-4F9E-A0DD-F52202C3FF7B}"/>
              </a:ext>
            </a:extLst>
          </p:cNvPr>
          <p:cNvSpPr txBox="1"/>
          <p:nvPr/>
        </p:nvSpPr>
        <p:spPr>
          <a:xfrm>
            <a:off x="471638" y="225980"/>
            <a:ext cx="11415713" cy="707886"/>
          </a:xfrm>
          <a:prstGeom prst="rect">
            <a:avLst/>
          </a:prstGeom>
          <a:noFill/>
        </p:spPr>
        <p:txBody>
          <a:bodyPr wrap="square" rtlCol="0">
            <a:spAutoFit/>
          </a:bodyPr>
          <a:lstStyle/>
          <a:p>
            <a:r>
              <a:rPr lang="en-GB"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Curriculum formats – Standard to Full</a:t>
            </a:r>
          </a:p>
        </p:txBody>
      </p:sp>
    </p:spTree>
    <p:extLst>
      <p:ext uri="{BB962C8B-B14F-4D97-AF65-F5344CB8AC3E}">
        <p14:creationId xmlns:p14="http://schemas.microsoft.com/office/powerpoint/2010/main" val="4115939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C851652F-1B21-4C47-9743-88E5119E63EF}"/>
              </a:ext>
            </a:extLst>
          </p:cNvPr>
          <p:cNvSpPr/>
          <p:nvPr/>
        </p:nvSpPr>
        <p:spPr>
          <a:xfrm>
            <a:off x="4085305" y="3250366"/>
            <a:ext cx="1489587" cy="687857"/>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r"/>
            <a:r>
              <a:rPr lang="en-IN" sz="2800" b="1" dirty="0"/>
              <a:t>04</a:t>
            </a:r>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4085305" y="2514593"/>
            <a:ext cx="1489587" cy="687857"/>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03</a:t>
            </a:r>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4085305" y="1778820"/>
            <a:ext cx="1489587" cy="687857"/>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r"/>
            <a:r>
              <a:rPr lang="en-IN" sz="2800"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4085303" y="1043048"/>
            <a:ext cx="1980000"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01</a:t>
            </a:r>
          </a:p>
        </p:txBody>
      </p:sp>
      <p:sp>
        <p:nvSpPr>
          <p:cNvPr id="18" name="TextBox 17">
            <a:extLst>
              <a:ext uri="{FF2B5EF4-FFF2-40B4-BE49-F238E27FC236}">
                <a16:creationId xmlns:a16="http://schemas.microsoft.com/office/drawing/2014/main" id="{DF696035-0EE7-4F44-8AE5-A39548C5BCCF}"/>
              </a:ext>
            </a:extLst>
          </p:cNvPr>
          <p:cNvSpPr txBox="1"/>
          <p:nvPr/>
        </p:nvSpPr>
        <p:spPr>
          <a:xfrm>
            <a:off x="6390701" y="1721845"/>
            <a:ext cx="4822305" cy="624979"/>
          </a:xfrm>
          <a:prstGeom prst="rect">
            <a:avLst/>
          </a:prstGeom>
          <a:noFill/>
        </p:spPr>
        <p:txBody>
          <a:bodyPr wrap="square" rtlCol="0">
            <a:spAutoFit/>
          </a:bodyPr>
          <a:lstStyle/>
          <a:p>
            <a:pPr>
              <a:lnSpc>
                <a:spcPct val="115000"/>
              </a:lnSpc>
              <a:spcBef>
                <a:spcPts val="600"/>
              </a:spcBef>
            </a:pPr>
            <a:r>
              <a:rPr lang="zh-CN" altLang="en-US" sz="3200" dirty="0">
                <a:solidFill>
                  <a:schemeClr val="tx1">
                    <a:lumMod val="75000"/>
                    <a:lumOff val="25000"/>
                  </a:schemeClr>
                </a:solidFill>
                <a:latin typeface="Adobe 宋体 Std L" pitchFamily="18" charset="-122"/>
                <a:ea typeface="Adobe 宋体 Std L" pitchFamily="18" charset="-122"/>
                <a:cs typeface="Segoe UI Historic" panose="020B0502040204020203" pitchFamily="34" charset="0"/>
              </a:rPr>
              <a:t>定期报告的基础知识</a:t>
            </a:r>
            <a:endParaRPr lang="en-IN" sz="1600" dirty="0">
              <a:solidFill>
                <a:schemeClr val="tx1">
                  <a:lumMod val="50000"/>
                  <a:lumOff val="50000"/>
                </a:schemeClr>
              </a:solidFill>
              <a:latin typeface="Adobe 宋体 Std L" pitchFamily="18" charset="-122"/>
              <a:ea typeface="Adobe 宋体 Std L" pitchFamily="18" charset="-122"/>
            </a:endParaRPr>
          </a:p>
        </p:txBody>
      </p:sp>
      <p:sp>
        <p:nvSpPr>
          <p:cNvPr id="19" name="TextBox 18">
            <a:extLst>
              <a:ext uri="{FF2B5EF4-FFF2-40B4-BE49-F238E27FC236}">
                <a16:creationId xmlns:a16="http://schemas.microsoft.com/office/drawing/2014/main" id="{E3F2BC12-D1F6-4F9E-A0DD-F52202C3FF7B}"/>
              </a:ext>
            </a:extLst>
          </p:cNvPr>
          <p:cNvSpPr txBox="1"/>
          <p:nvPr/>
        </p:nvSpPr>
        <p:spPr>
          <a:xfrm>
            <a:off x="6362704" y="957969"/>
            <a:ext cx="3562349" cy="707886"/>
          </a:xfrm>
          <a:prstGeom prst="rect">
            <a:avLst/>
          </a:prstGeom>
          <a:noFill/>
        </p:spPr>
        <p:txBody>
          <a:bodyPr wrap="square" rtlCol="0">
            <a:spAutoFit/>
          </a:bodyPr>
          <a:lstStyle/>
          <a:p>
            <a:r>
              <a:rPr lang="zh-CN" altLang="en-US" sz="4000" b="1" dirty="0">
                <a:solidFill>
                  <a:srgbClr val="D81159"/>
                </a:solidFill>
                <a:latin typeface="+mj-lt"/>
              </a:rPr>
              <a:t>模块</a:t>
            </a:r>
            <a:r>
              <a:rPr lang="en-IN" sz="4000" b="1" dirty="0">
                <a:solidFill>
                  <a:srgbClr val="D81159"/>
                </a:solidFill>
                <a:latin typeface="Calibri" panose="020F0502020204030204" pitchFamily="34" charset="0"/>
                <a:ea typeface="Segoe UI Historic" panose="020B0502040204020203" pitchFamily="34" charset="0"/>
                <a:cs typeface="Calibri" panose="020F0502020204030204" pitchFamily="34" charset="0"/>
              </a:rPr>
              <a:t> </a:t>
            </a:r>
            <a:r>
              <a:rPr lang="en-IN" sz="4000" b="1" dirty="0">
                <a:solidFill>
                  <a:srgbClr val="D81159"/>
                </a:solidFill>
                <a:latin typeface="+mj-lt"/>
              </a:rPr>
              <a:t>1</a:t>
            </a:r>
          </a:p>
        </p:txBody>
      </p:sp>
      <p:sp>
        <p:nvSpPr>
          <p:cNvPr id="17" name="TextBox 16">
            <a:extLst>
              <a:ext uri="{FF2B5EF4-FFF2-40B4-BE49-F238E27FC236}">
                <a16:creationId xmlns:a16="http://schemas.microsoft.com/office/drawing/2014/main" id="{E3F2BC12-D1F6-4F9E-A0DD-F52202C3FF7B}"/>
              </a:ext>
            </a:extLst>
          </p:cNvPr>
          <p:cNvSpPr txBox="1"/>
          <p:nvPr/>
        </p:nvSpPr>
        <p:spPr>
          <a:xfrm>
            <a:off x="6362704" y="239130"/>
            <a:ext cx="5448300" cy="461665"/>
          </a:xfrm>
          <a:prstGeom prst="rect">
            <a:avLst/>
          </a:prstGeom>
          <a:noFill/>
        </p:spPr>
        <p:txBody>
          <a:bodyPr wrap="square" rtlCol="0">
            <a:spAutoFit/>
          </a:bodyPr>
          <a:lstStyle/>
          <a:p>
            <a:pPr algn="r"/>
            <a:r>
              <a:rPr lang="zh-CN" altLang="en-US" sz="2400"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模块概述</a:t>
            </a:r>
            <a:endParaRPr lang="en-IN" sz="2400" dirty="0">
              <a:solidFill>
                <a:srgbClr val="FF0000"/>
              </a:solidFill>
              <a:latin typeface="Calibri" panose="020F0502020204030204" pitchFamily="34" charset="0"/>
              <a:ea typeface="Segoe UI Historic" panose="020B0502040204020203"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AB8A4E44-A1F2-463C-8F98-37A0074D99BB}"/>
              </a:ext>
            </a:extLst>
          </p:cNvPr>
          <p:cNvGrpSpPr/>
          <p:nvPr/>
        </p:nvGrpSpPr>
        <p:grpSpPr>
          <a:xfrm>
            <a:off x="626810" y="619133"/>
            <a:ext cx="4250063" cy="5619751"/>
            <a:chOff x="626803" y="619125"/>
            <a:chExt cx="4250062" cy="5619750"/>
          </a:xfrm>
        </p:grpSpPr>
        <p:sp>
          <p:nvSpPr>
            <p:cNvPr id="24" name="Freeform: Shape 6">
              <a:extLst>
                <a:ext uri="{FF2B5EF4-FFF2-40B4-BE49-F238E27FC236}">
                  <a16:creationId xmlns:a16="http://schemas.microsoft.com/office/drawing/2014/main" id="{C879B4A8-653B-4201-A727-AEDB84269ABC}"/>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pic>
          <p:nvPicPr>
            <p:cNvPr id="25" name="Picture 24">
              <a:extLst>
                <a:ext uri="{FF2B5EF4-FFF2-40B4-BE49-F238E27FC236}">
                  <a16:creationId xmlns:a16="http://schemas.microsoft.com/office/drawing/2014/main" id="{A07156B8-B8A9-453D-B326-22B2CCD86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63" y="1803757"/>
              <a:ext cx="3724102" cy="2416117"/>
            </a:xfrm>
            <a:prstGeom prst="rect">
              <a:avLst/>
            </a:prstGeom>
          </p:spPr>
        </p:pic>
        <p:sp>
          <p:nvSpPr>
            <p:cNvPr id="28" name="Rectangle 27">
              <a:extLst>
                <a:ext uri="{FF2B5EF4-FFF2-40B4-BE49-F238E27FC236}">
                  <a16:creationId xmlns:a16="http://schemas.microsoft.com/office/drawing/2014/main" id="{4AB1DEBE-43F3-4179-A11B-96CFB7827F16}"/>
                </a:ext>
              </a:extLst>
            </p:cNvPr>
            <p:cNvSpPr/>
            <p:nvPr/>
          </p:nvSpPr>
          <p:spPr>
            <a:xfrm>
              <a:off x="626805" y="619125"/>
              <a:ext cx="3458498" cy="163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a:extLst>
                <a:ext uri="{FF2B5EF4-FFF2-40B4-BE49-F238E27FC236}">
                  <a16:creationId xmlns:a16="http://schemas.microsoft.com/office/drawing/2014/main" id="{F0D471B8-ABE6-4649-81B6-ACC1DD31775E}"/>
                </a:ext>
              </a:extLst>
            </p:cNvPr>
            <p:cNvSpPr/>
            <p:nvPr/>
          </p:nvSpPr>
          <p:spPr>
            <a:xfrm>
              <a:off x="647631" y="5659555"/>
              <a:ext cx="3213169" cy="3592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zh-CN" altLang="en-US" dirty="0"/>
                <a:t>世界遗产公约</a:t>
              </a:r>
              <a:endParaRPr lang="en-IN" dirty="0"/>
            </a:p>
          </p:txBody>
        </p:sp>
        <p:sp>
          <p:nvSpPr>
            <p:cNvPr id="36" name="Rectangle 35">
              <a:extLst>
                <a:ext uri="{FF2B5EF4-FFF2-40B4-BE49-F238E27FC236}">
                  <a16:creationId xmlns:a16="http://schemas.microsoft.com/office/drawing/2014/main" id="{C933956A-E7EC-40BC-B553-180B51AE5B15}"/>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TextBox 36">
              <a:extLst>
                <a:ext uri="{FF2B5EF4-FFF2-40B4-BE49-F238E27FC236}">
                  <a16:creationId xmlns:a16="http://schemas.microsoft.com/office/drawing/2014/main" id="{745AB852-CC9C-4ECD-B81F-DAB90F9E7B96}"/>
                </a:ext>
              </a:extLst>
            </p:cNvPr>
            <p:cNvSpPr txBox="1"/>
            <p:nvPr/>
          </p:nvSpPr>
          <p:spPr>
            <a:xfrm>
              <a:off x="626803" y="989269"/>
              <a:ext cx="4225415" cy="369332"/>
            </a:xfrm>
            <a:prstGeom prst="rect">
              <a:avLst/>
            </a:prstGeom>
            <a:noFill/>
          </p:spPr>
          <p:txBody>
            <a:bodyPr wrap="square" rtlCol="0">
              <a:spAutoFit/>
            </a:bodyPr>
            <a:lstStyle/>
            <a:p>
              <a:pPr algn="ctr"/>
              <a:r>
                <a:rPr lang="zh-CN" altLang="en-US" b="1" dirty="0">
                  <a:solidFill>
                    <a:schemeClr val="bg1">
                      <a:lumMod val="50000"/>
                    </a:schemeClr>
                  </a:solidFill>
                  <a:latin typeface="+mj-lt"/>
                </a:rPr>
                <a:t>定期报告课程</a:t>
              </a:r>
              <a:endParaRPr lang="en-IN" b="1" dirty="0">
                <a:solidFill>
                  <a:schemeClr val="bg1">
                    <a:lumMod val="50000"/>
                  </a:schemeClr>
                </a:solidFill>
                <a:latin typeface="+mj-lt"/>
              </a:endParaRPr>
            </a:p>
          </p:txBody>
        </p:sp>
        <p:sp>
          <p:nvSpPr>
            <p:cNvPr id="38" name="TextBox 37">
              <a:extLst>
                <a:ext uri="{FF2B5EF4-FFF2-40B4-BE49-F238E27FC236}">
                  <a16:creationId xmlns:a16="http://schemas.microsoft.com/office/drawing/2014/main" id="{34C8CB02-305C-4CC0-8D26-2071A547A4A0}"/>
                </a:ext>
              </a:extLst>
            </p:cNvPr>
            <p:cNvSpPr txBox="1"/>
            <p:nvPr/>
          </p:nvSpPr>
          <p:spPr>
            <a:xfrm>
              <a:off x="639876" y="3981981"/>
              <a:ext cx="4225415" cy="707886"/>
            </a:xfrm>
            <a:prstGeom prst="rect">
              <a:avLst/>
            </a:prstGeom>
            <a:noFill/>
          </p:spPr>
          <p:txBody>
            <a:bodyPr wrap="square" rtlCol="0">
              <a:spAutoFit/>
            </a:bodyPr>
            <a:lstStyle/>
            <a:p>
              <a:pPr algn="ctr"/>
              <a:r>
                <a:rPr lang="zh-CN" altLang="en-US" sz="4000" b="1" dirty="0">
                  <a:solidFill>
                    <a:schemeClr val="accent5">
                      <a:lumMod val="75000"/>
                    </a:schemeClr>
                  </a:solidFill>
                  <a:latin typeface="Adobe 宋体 Std L" pitchFamily="18" charset="-122"/>
                  <a:ea typeface="Adobe 宋体 Std L" pitchFamily="18" charset="-122"/>
                </a:rPr>
                <a:t>培训模块</a:t>
              </a:r>
              <a:endParaRPr lang="en-IN" sz="4000" b="1" dirty="0">
                <a:solidFill>
                  <a:schemeClr val="accent5">
                    <a:lumMod val="75000"/>
                  </a:schemeClr>
                </a:solidFill>
                <a:latin typeface="Adobe 宋体 Std L" pitchFamily="18" charset="-122"/>
                <a:ea typeface="Adobe 宋体 Std L" pitchFamily="18" charset="-122"/>
              </a:endParaRPr>
            </a:p>
          </p:txBody>
        </p:sp>
      </p:grpSp>
    </p:spTree>
    <p:extLst>
      <p:ext uri="{BB962C8B-B14F-4D97-AF65-F5344CB8AC3E}">
        <p14:creationId xmlns:p14="http://schemas.microsoft.com/office/powerpoint/2010/main" val="1039930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C851652F-1B21-4C47-9743-88E5119E63EF}"/>
              </a:ext>
            </a:extLst>
          </p:cNvPr>
          <p:cNvSpPr/>
          <p:nvPr/>
        </p:nvSpPr>
        <p:spPr>
          <a:xfrm>
            <a:off x="4085305" y="3250366"/>
            <a:ext cx="1489587" cy="687857"/>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r"/>
            <a:r>
              <a:rPr lang="en-IN" sz="2800" b="1" dirty="0"/>
              <a:t>04</a:t>
            </a:r>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4085305" y="2514593"/>
            <a:ext cx="1489587" cy="687857"/>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03</a:t>
            </a:r>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4085305" y="1778820"/>
            <a:ext cx="1489587" cy="687857"/>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r"/>
            <a:r>
              <a:rPr lang="en-IN" sz="2800"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4085303" y="1043048"/>
            <a:ext cx="1980000"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01</a:t>
            </a:r>
          </a:p>
        </p:txBody>
      </p:sp>
      <p:grpSp>
        <p:nvGrpSpPr>
          <p:cNvPr id="26" name="Group 25"/>
          <p:cNvGrpSpPr/>
          <p:nvPr/>
        </p:nvGrpSpPr>
        <p:grpSpPr>
          <a:xfrm>
            <a:off x="626810" y="619133"/>
            <a:ext cx="4250063" cy="5619751"/>
            <a:chOff x="626803" y="619125"/>
            <a:chExt cx="4250062" cy="5619750"/>
          </a:xfrm>
        </p:grpSpPr>
        <p:sp>
          <p:nvSpPr>
            <p:cNvPr id="27" name="Freeform: Shape 6">
              <a:extLst>
                <a:ext uri="{FF2B5EF4-FFF2-40B4-BE49-F238E27FC236}">
                  <a16:creationId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63" y="1803757"/>
              <a:ext cx="3724102" cy="2416117"/>
            </a:xfrm>
            <a:prstGeom prst="rect">
              <a:avLst/>
            </a:prstGeom>
          </p:spPr>
        </p:pic>
        <p:sp>
          <p:nvSpPr>
            <p:cNvPr id="31" name="Rectangle 30">
              <a:extLst>
                <a:ext uri="{FF2B5EF4-FFF2-40B4-BE49-F238E27FC236}">
                  <a16:creationId xmlns:a16="http://schemas.microsoft.com/office/drawing/2014/main" id="{6824F499-20C8-4D73-B49D-6DD55A41C2A6}"/>
                </a:ext>
              </a:extLst>
            </p:cNvPr>
            <p:cNvSpPr/>
            <p:nvPr/>
          </p:nvSpPr>
          <p:spPr>
            <a:xfrm>
              <a:off x="626805" y="619125"/>
              <a:ext cx="3458498" cy="163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a:extLst>
                <a:ext uri="{FF2B5EF4-FFF2-40B4-BE49-F238E27FC236}">
                  <a16:creationId xmlns:a16="http://schemas.microsoft.com/office/drawing/2014/main" id="{35FD5325-3717-459B-90F1-3A5965EDA412}"/>
                </a:ext>
              </a:extLst>
            </p:cNvPr>
            <p:cNvSpPr/>
            <p:nvPr/>
          </p:nvSpPr>
          <p:spPr>
            <a:xfrm>
              <a:off x="647631" y="5659555"/>
              <a:ext cx="3213169" cy="3592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en-IN" dirty="0"/>
                <a:t>World Heritage Convention</a:t>
              </a:r>
            </a:p>
          </p:txBody>
        </p:sp>
        <p:sp>
          <p:nvSpPr>
            <p:cNvPr id="33" name="Rectangle 32">
              <a:extLst>
                <a:ext uri="{FF2B5EF4-FFF2-40B4-BE49-F238E27FC236}">
                  <a16:creationId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A3D6E4EA-59ED-4E27-B6F1-FB64219B8EED}"/>
                </a:ext>
              </a:extLst>
            </p:cNvPr>
            <p:cNvSpPr txBox="1"/>
            <p:nvPr/>
          </p:nvSpPr>
          <p:spPr>
            <a:xfrm>
              <a:off x="626803" y="822004"/>
              <a:ext cx="4225415" cy="461666"/>
            </a:xfrm>
            <a:prstGeom prst="rect">
              <a:avLst/>
            </a:prstGeom>
            <a:noFill/>
          </p:spPr>
          <p:txBody>
            <a:bodyPr wrap="square" rtlCol="0">
              <a:spAutoFit/>
            </a:bodyPr>
            <a:lstStyle/>
            <a:p>
              <a:pPr algn="ctr"/>
              <a:r>
                <a:rPr lang="en-IN" sz="2400" b="1" dirty="0">
                  <a:solidFill>
                    <a:schemeClr val="accent5">
                      <a:lumMod val="75000"/>
                    </a:schemeClr>
                  </a:solidFill>
                  <a:latin typeface="+mj-lt"/>
                </a:rPr>
                <a:t>Periodic Reporting</a:t>
              </a:r>
            </a:p>
          </p:txBody>
        </p:sp>
        <p:sp>
          <p:nvSpPr>
            <p:cNvPr id="35" name="TextBox 34">
              <a:extLst>
                <a:ext uri="{FF2B5EF4-FFF2-40B4-BE49-F238E27FC236}">
                  <a16:creationId xmlns:a16="http://schemas.microsoft.com/office/drawing/2014/main" id="{BF3FF7B2-4940-404C-B39B-C8B665009A01}"/>
                </a:ext>
              </a:extLst>
            </p:cNvPr>
            <p:cNvSpPr txBox="1"/>
            <p:nvPr/>
          </p:nvSpPr>
          <p:spPr>
            <a:xfrm>
              <a:off x="639876" y="3981981"/>
              <a:ext cx="4225415" cy="1323439"/>
            </a:xfrm>
            <a:prstGeom prst="rect">
              <a:avLst/>
            </a:prstGeom>
            <a:noFill/>
          </p:spPr>
          <p:txBody>
            <a:bodyPr wrap="square" rtlCol="0">
              <a:spAutoFit/>
            </a:bodyPr>
            <a:lstStyle/>
            <a:p>
              <a:pPr algn="ctr"/>
              <a:r>
                <a:rPr lang="en-IN" sz="4000" b="1" dirty="0">
                  <a:solidFill>
                    <a:schemeClr val="accent5">
                      <a:lumMod val="75000"/>
                    </a:schemeClr>
                  </a:solidFill>
                  <a:latin typeface="+mj-lt"/>
                </a:rPr>
                <a:t>Training </a:t>
              </a:r>
            </a:p>
            <a:p>
              <a:pPr algn="ctr"/>
              <a:r>
                <a:rPr lang="en-IN" sz="4000" b="1" dirty="0">
                  <a:solidFill>
                    <a:schemeClr val="accent5">
                      <a:lumMod val="75000"/>
                    </a:schemeClr>
                  </a:solidFill>
                  <a:latin typeface="+mj-lt"/>
                </a:rPr>
                <a:t>Modules</a:t>
              </a:r>
            </a:p>
          </p:txBody>
        </p:sp>
      </p:grpSp>
      <p:sp>
        <p:nvSpPr>
          <p:cNvPr id="18" name="TextBox 17">
            <a:extLst>
              <a:ext uri="{FF2B5EF4-FFF2-40B4-BE49-F238E27FC236}">
                <a16:creationId xmlns:a16="http://schemas.microsoft.com/office/drawing/2014/main" id="{DF696035-0EE7-4F44-8AE5-A39548C5BCCF}"/>
              </a:ext>
            </a:extLst>
          </p:cNvPr>
          <p:cNvSpPr txBox="1"/>
          <p:nvPr/>
        </p:nvSpPr>
        <p:spPr>
          <a:xfrm>
            <a:off x="6362708" y="1665859"/>
            <a:ext cx="4822305" cy="1083374"/>
          </a:xfrm>
          <a:prstGeom prst="rect">
            <a:avLst/>
          </a:prstGeom>
          <a:noFill/>
        </p:spPr>
        <p:txBody>
          <a:bodyPr wrap="square" rtlCol="0">
            <a:spAutoFit/>
          </a:bodyPr>
          <a:lstStyle/>
          <a:p>
            <a:pPr>
              <a:lnSpc>
                <a:spcPct val="115000"/>
              </a:lnSpc>
              <a:spcBef>
                <a:spcPts val="600"/>
              </a:spcBef>
            </a:pPr>
            <a:r>
              <a:rPr lang="en-US" sz="2800" dirty="0">
                <a:solidFill>
                  <a:schemeClr val="tx1">
                    <a:lumMod val="75000"/>
                    <a:lumOff val="25000"/>
                  </a:schemeClr>
                </a:solidFill>
                <a:latin typeface="Segoe UI Historic" panose="020B0502040204020203" pitchFamily="34" charset="0"/>
                <a:ea typeface="Segoe UI Historic" panose="020B0502040204020203" pitchFamily="34" charset="0"/>
                <a:cs typeface="Segoe UI Historic" panose="020B0502040204020203" pitchFamily="34" charset="0"/>
              </a:rPr>
              <a:t>The Periodic Reporting exercise fundamentals</a:t>
            </a:r>
            <a:endParaRPr lang="en-IN" sz="1400" dirty="0">
              <a:solidFill>
                <a:schemeClr val="tx1">
                  <a:lumMod val="50000"/>
                  <a:lumOff val="50000"/>
                </a:schemeClr>
              </a:solidFill>
            </a:endParaRPr>
          </a:p>
        </p:txBody>
      </p:sp>
      <p:sp>
        <p:nvSpPr>
          <p:cNvPr id="19" name="TextBox 18">
            <a:extLst>
              <a:ext uri="{FF2B5EF4-FFF2-40B4-BE49-F238E27FC236}">
                <a16:creationId xmlns:a16="http://schemas.microsoft.com/office/drawing/2014/main" id="{E3F2BC12-D1F6-4F9E-A0DD-F52202C3FF7B}"/>
              </a:ext>
            </a:extLst>
          </p:cNvPr>
          <p:cNvSpPr txBox="1"/>
          <p:nvPr/>
        </p:nvSpPr>
        <p:spPr>
          <a:xfrm>
            <a:off x="6362704" y="957969"/>
            <a:ext cx="3562349" cy="707886"/>
          </a:xfrm>
          <a:prstGeom prst="rect">
            <a:avLst/>
          </a:prstGeom>
          <a:noFill/>
        </p:spPr>
        <p:txBody>
          <a:bodyPr wrap="square" rtlCol="0">
            <a:spAutoFit/>
          </a:bodyPr>
          <a:lstStyle/>
          <a:p>
            <a:r>
              <a:rPr lang="en-IN" sz="4000" b="1" dirty="0">
                <a:solidFill>
                  <a:srgbClr val="D81159"/>
                </a:solidFill>
                <a:latin typeface="+mj-lt"/>
              </a:rPr>
              <a:t>Module</a:t>
            </a:r>
            <a:r>
              <a:rPr lang="en-IN" sz="4000" b="1" dirty="0">
                <a:solidFill>
                  <a:srgbClr val="D81159"/>
                </a:solidFill>
                <a:latin typeface="Calibri" panose="020F0502020204030204" pitchFamily="34" charset="0"/>
                <a:ea typeface="Segoe UI Historic" panose="020B0502040204020203" pitchFamily="34" charset="0"/>
                <a:cs typeface="Calibri" panose="020F0502020204030204" pitchFamily="34" charset="0"/>
              </a:rPr>
              <a:t> </a:t>
            </a:r>
            <a:r>
              <a:rPr lang="en-IN" sz="4000" b="1" dirty="0">
                <a:solidFill>
                  <a:srgbClr val="D81159"/>
                </a:solidFill>
                <a:latin typeface="+mj-lt"/>
              </a:rPr>
              <a:t>1</a:t>
            </a:r>
          </a:p>
        </p:txBody>
      </p:sp>
      <p:sp>
        <p:nvSpPr>
          <p:cNvPr id="17" name="TextBox 16">
            <a:extLst>
              <a:ext uri="{FF2B5EF4-FFF2-40B4-BE49-F238E27FC236}">
                <a16:creationId xmlns:a16="http://schemas.microsoft.com/office/drawing/2014/main" id="{E3F2BC12-D1F6-4F9E-A0DD-F52202C3FF7B}"/>
              </a:ext>
            </a:extLst>
          </p:cNvPr>
          <p:cNvSpPr txBox="1"/>
          <p:nvPr/>
        </p:nvSpPr>
        <p:spPr>
          <a:xfrm>
            <a:off x="6470657" y="239130"/>
            <a:ext cx="5448300" cy="461665"/>
          </a:xfrm>
          <a:prstGeom prst="rect">
            <a:avLst/>
          </a:prstGeom>
          <a:noFill/>
        </p:spPr>
        <p:txBody>
          <a:bodyPr wrap="square" rtlCol="0">
            <a:spAutoFit/>
          </a:bodyPr>
          <a:lstStyle/>
          <a:p>
            <a:pPr algn="r"/>
            <a:r>
              <a:rPr lang="en-GB" sz="2400"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Overview of the Modules</a:t>
            </a:r>
            <a:endParaRPr lang="en-IN" sz="2400" dirty="0">
              <a:solidFill>
                <a:srgbClr val="FF0000"/>
              </a:solidFill>
              <a:latin typeface="Calibri" panose="020F0502020204030204" pitchFamily="34" charset="0"/>
              <a:ea typeface="Segoe UI Historic" panose="020B0502040204020203" pitchFamily="34" charset="0"/>
              <a:cs typeface="Calibri" panose="020F0502020204030204" pitchFamily="34" charset="0"/>
            </a:endParaRPr>
          </a:p>
        </p:txBody>
      </p:sp>
    </p:spTree>
    <p:extLst>
      <p:ext uri="{BB962C8B-B14F-4D97-AF65-F5344CB8AC3E}">
        <p14:creationId xmlns:p14="http://schemas.microsoft.com/office/powerpoint/2010/main" val="1580802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C851652F-1B21-4C47-9743-88E5119E63EF}"/>
              </a:ext>
            </a:extLst>
          </p:cNvPr>
          <p:cNvSpPr/>
          <p:nvPr/>
        </p:nvSpPr>
        <p:spPr>
          <a:xfrm>
            <a:off x="4085305" y="3250366"/>
            <a:ext cx="1489587" cy="687857"/>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r"/>
            <a:r>
              <a:rPr lang="en-IN" sz="2800" b="1" dirty="0"/>
              <a:t>04</a:t>
            </a:r>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4085305" y="2514593"/>
            <a:ext cx="1489587" cy="687857"/>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03</a:t>
            </a:r>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4085303" y="1778820"/>
            <a:ext cx="1980000" cy="687857"/>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r"/>
            <a:r>
              <a:rPr lang="en-IN" sz="2800"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4085304" y="1043048"/>
            <a:ext cx="1489587"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01</a:t>
            </a:r>
          </a:p>
        </p:txBody>
      </p:sp>
      <p:sp>
        <p:nvSpPr>
          <p:cNvPr id="33" name="TextBox 32">
            <a:extLst>
              <a:ext uri="{FF2B5EF4-FFF2-40B4-BE49-F238E27FC236}">
                <a16:creationId xmlns:a16="http://schemas.microsoft.com/office/drawing/2014/main" id="{DF696035-0EE7-4F44-8AE5-A39548C5BCCF}"/>
              </a:ext>
            </a:extLst>
          </p:cNvPr>
          <p:cNvSpPr txBox="1"/>
          <p:nvPr/>
        </p:nvSpPr>
        <p:spPr>
          <a:xfrm>
            <a:off x="6381546" y="2639553"/>
            <a:ext cx="5170571" cy="1053878"/>
          </a:xfrm>
          <a:prstGeom prst="rect">
            <a:avLst/>
          </a:prstGeom>
          <a:noFill/>
        </p:spPr>
        <p:txBody>
          <a:bodyPr wrap="square" rtlCol="0">
            <a:spAutoFit/>
          </a:bodyPr>
          <a:lstStyle>
            <a:defPPr>
              <a:defRPr lang="en-US"/>
            </a:defPPr>
            <a:lvl1pPr>
              <a:lnSpc>
                <a:spcPct val="115000"/>
              </a:lnSpc>
              <a:spcBef>
                <a:spcPts val="600"/>
              </a:spcBef>
              <a:defRPr sz="3200">
                <a:solidFill>
                  <a:schemeClr val="tx1">
                    <a:lumMod val="75000"/>
                    <a:lumOff val="25000"/>
                  </a:schemeClr>
                </a:solidFill>
                <a:latin typeface="Adobe 宋体 Std L" pitchFamily="18" charset="-122"/>
                <a:ea typeface="Adobe 宋体 Std L" pitchFamily="18" charset="-122"/>
                <a:cs typeface="Segoe UI Historic" panose="020B0502040204020203" pitchFamily="34" charset="0"/>
              </a:defRPr>
            </a:lvl1pPr>
          </a:lstStyle>
          <a:p>
            <a:r>
              <a:rPr lang="zh-CN" altLang="en-US" sz="2800" dirty="0"/>
              <a:t>第三轮定期报告调查问卷：以实操为重点的专题概述</a:t>
            </a:r>
          </a:p>
        </p:txBody>
      </p:sp>
      <p:sp>
        <p:nvSpPr>
          <p:cNvPr id="34" name="TextBox 33">
            <a:extLst>
              <a:ext uri="{FF2B5EF4-FFF2-40B4-BE49-F238E27FC236}">
                <a16:creationId xmlns:a16="http://schemas.microsoft.com/office/drawing/2014/main" id="{E3F2BC12-D1F6-4F9E-A0DD-F52202C3FF7B}"/>
              </a:ext>
            </a:extLst>
          </p:cNvPr>
          <p:cNvSpPr txBox="1"/>
          <p:nvPr/>
        </p:nvSpPr>
        <p:spPr>
          <a:xfrm>
            <a:off x="6305555" y="1800437"/>
            <a:ext cx="3562349" cy="707886"/>
          </a:xfrm>
          <a:prstGeom prst="rect">
            <a:avLst/>
          </a:prstGeom>
          <a:noFill/>
        </p:spPr>
        <p:txBody>
          <a:bodyPr wrap="square" rtlCol="0">
            <a:spAutoFit/>
          </a:bodyPr>
          <a:lstStyle/>
          <a:p>
            <a:r>
              <a:rPr lang="zh-CN" altLang="en-US" sz="4000" b="1" dirty="0">
                <a:solidFill>
                  <a:srgbClr val="5B9BD5"/>
                </a:solidFill>
                <a:latin typeface="+mj-lt"/>
              </a:rPr>
              <a:t>模块</a:t>
            </a:r>
            <a:r>
              <a:rPr lang="en-IN" sz="4000" b="1" dirty="0">
                <a:solidFill>
                  <a:srgbClr val="5B9BD5"/>
                </a:solidFill>
                <a:latin typeface="Calibri" panose="020F0502020204030204" pitchFamily="34" charset="0"/>
                <a:ea typeface="Segoe UI Historic" panose="020B0502040204020203" pitchFamily="34" charset="0"/>
                <a:cs typeface="Calibri" panose="020F0502020204030204" pitchFamily="34" charset="0"/>
              </a:rPr>
              <a:t> </a:t>
            </a:r>
            <a:r>
              <a:rPr lang="en-IN" sz="4000" b="1" dirty="0">
                <a:solidFill>
                  <a:srgbClr val="5B9BD5"/>
                </a:solidFill>
                <a:latin typeface="+mj-lt"/>
              </a:rPr>
              <a:t>2</a:t>
            </a:r>
          </a:p>
        </p:txBody>
      </p:sp>
      <p:sp>
        <p:nvSpPr>
          <p:cNvPr id="17" name="TextBox 16">
            <a:extLst>
              <a:ext uri="{FF2B5EF4-FFF2-40B4-BE49-F238E27FC236}">
                <a16:creationId xmlns:a16="http://schemas.microsoft.com/office/drawing/2014/main" id="{E3F2BC12-D1F6-4F9E-A0DD-F52202C3FF7B}"/>
              </a:ext>
            </a:extLst>
          </p:cNvPr>
          <p:cNvSpPr txBox="1"/>
          <p:nvPr/>
        </p:nvSpPr>
        <p:spPr>
          <a:xfrm>
            <a:off x="6470657" y="239130"/>
            <a:ext cx="5448300" cy="461665"/>
          </a:xfrm>
          <a:prstGeom prst="rect">
            <a:avLst/>
          </a:prstGeom>
          <a:noFill/>
        </p:spPr>
        <p:txBody>
          <a:bodyPr wrap="square" rtlCol="0">
            <a:spAutoFit/>
          </a:bodyPr>
          <a:lstStyle/>
          <a:p>
            <a:pPr algn="r"/>
            <a:r>
              <a:rPr lang="zh-CN" altLang="en-US" sz="2400"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模块概述</a:t>
            </a:r>
            <a:endParaRPr lang="en-IN" sz="2400" dirty="0">
              <a:solidFill>
                <a:srgbClr val="FF0000"/>
              </a:solidFill>
              <a:latin typeface="Calibri" panose="020F0502020204030204" pitchFamily="34" charset="0"/>
              <a:ea typeface="Segoe UI Historic" panose="020B0502040204020203" pitchFamily="34" charset="0"/>
              <a:cs typeface="Calibri" panose="020F0502020204030204" pitchFamily="34" charset="0"/>
            </a:endParaRPr>
          </a:p>
        </p:txBody>
      </p:sp>
      <p:grpSp>
        <p:nvGrpSpPr>
          <p:cNvPr id="39" name="Group 38">
            <a:extLst>
              <a:ext uri="{FF2B5EF4-FFF2-40B4-BE49-F238E27FC236}">
                <a16:creationId xmlns:a16="http://schemas.microsoft.com/office/drawing/2014/main" id="{2D23DF97-44FA-405C-ABED-2B1FBDE081AD}"/>
              </a:ext>
            </a:extLst>
          </p:cNvPr>
          <p:cNvGrpSpPr/>
          <p:nvPr/>
        </p:nvGrpSpPr>
        <p:grpSpPr>
          <a:xfrm>
            <a:off x="626810" y="619133"/>
            <a:ext cx="4250063" cy="5619751"/>
            <a:chOff x="626803" y="619125"/>
            <a:chExt cx="4250062" cy="5619750"/>
          </a:xfrm>
        </p:grpSpPr>
        <p:sp>
          <p:nvSpPr>
            <p:cNvPr id="40" name="Freeform: Shape 6">
              <a:extLst>
                <a:ext uri="{FF2B5EF4-FFF2-40B4-BE49-F238E27FC236}">
                  <a16:creationId xmlns:a16="http://schemas.microsoft.com/office/drawing/2014/main" id="{77117D0A-B237-4879-B238-CE6B3C302ECE}"/>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pic>
          <p:nvPicPr>
            <p:cNvPr id="41" name="Picture 40">
              <a:extLst>
                <a:ext uri="{FF2B5EF4-FFF2-40B4-BE49-F238E27FC236}">
                  <a16:creationId xmlns:a16="http://schemas.microsoft.com/office/drawing/2014/main" id="{8FBE1A32-1CD4-4A6D-A3FB-7931AD8CA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63" y="1803757"/>
              <a:ext cx="3724102" cy="2416117"/>
            </a:xfrm>
            <a:prstGeom prst="rect">
              <a:avLst/>
            </a:prstGeom>
          </p:spPr>
        </p:pic>
        <p:sp>
          <p:nvSpPr>
            <p:cNvPr id="42" name="Rectangle 41">
              <a:extLst>
                <a:ext uri="{FF2B5EF4-FFF2-40B4-BE49-F238E27FC236}">
                  <a16:creationId xmlns:a16="http://schemas.microsoft.com/office/drawing/2014/main" id="{ECFFCEBA-9035-4F8E-8946-D89A52E19A37}"/>
                </a:ext>
              </a:extLst>
            </p:cNvPr>
            <p:cNvSpPr/>
            <p:nvPr/>
          </p:nvSpPr>
          <p:spPr>
            <a:xfrm>
              <a:off x="626805" y="619125"/>
              <a:ext cx="3458498" cy="163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Rectangle 42">
              <a:extLst>
                <a:ext uri="{FF2B5EF4-FFF2-40B4-BE49-F238E27FC236}">
                  <a16:creationId xmlns:a16="http://schemas.microsoft.com/office/drawing/2014/main" id="{6006BE26-7BA7-4C3C-9D6D-9AFE6618AE70}"/>
                </a:ext>
              </a:extLst>
            </p:cNvPr>
            <p:cNvSpPr/>
            <p:nvPr/>
          </p:nvSpPr>
          <p:spPr>
            <a:xfrm>
              <a:off x="647631" y="5659555"/>
              <a:ext cx="3213169" cy="3592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zh-CN" altLang="en-US" dirty="0"/>
                <a:t>世界遗产公约</a:t>
              </a:r>
              <a:endParaRPr lang="en-IN" dirty="0"/>
            </a:p>
          </p:txBody>
        </p:sp>
        <p:sp>
          <p:nvSpPr>
            <p:cNvPr id="44" name="Rectangle 43">
              <a:extLst>
                <a:ext uri="{FF2B5EF4-FFF2-40B4-BE49-F238E27FC236}">
                  <a16:creationId xmlns:a16="http://schemas.microsoft.com/office/drawing/2014/main" id="{3FBED2D0-5C95-4527-ACE3-60880797FA8B}"/>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TextBox 44">
              <a:extLst>
                <a:ext uri="{FF2B5EF4-FFF2-40B4-BE49-F238E27FC236}">
                  <a16:creationId xmlns:a16="http://schemas.microsoft.com/office/drawing/2014/main" id="{C8665E70-7F40-4141-A1B0-CD204BDDF412}"/>
                </a:ext>
              </a:extLst>
            </p:cNvPr>
            <p:cNvSpPr txBox="1"/>
            <p:nvPr/>
          </p:nvSpPr>
          <p:spPr>
            <a:xfrm>
              <a:off x="626803" y="989269"/>
              <a:ext cx="4225415" cy="369332"/>
            </a:xfrm>
            <a:prstGeom prst="rect">
              <a:avLst/>
            </a:prstGeom>
            <a:noFill/>
          </p:spPr>
          <p:txBody>
            <a:bodyPr wrap="square" rtlCol="0">
              <a:spAutoFit/>
            </a:bodyPr>
            <a:lstStyle/>
            <a:p>
              <a:pPr algn="ctr"/>
              <a:r>
                <a:rPr lang="zh-CN" altLang="en-US" b="1" dirty="0">
                  <a:solidFill>
                    <a:schemeClr val="bg1">
                      <a:lumMod val="50000"/>
                    </a:schemeClr>
                  </a:solidFill>
                  <a:latin typeface="+mj-lt"/>
                </a:rPr>
                <a:t>定期报告课程</a:t>
              </a:r>
              <a:endParaRPr lang="en-IN" b="1" dirty="0">
                <a:solidFill>
                  <a:schemeClr val="bg1">
                    <a:lumMod val="50000"/>
                  </a:schemeClr>
                </a:solidFill>
                <a:latin typeface="+mj-lt"/>
              </a:endParaRPr>
            </a:p>
          </p:txBody>
        </p:sp>
        <p:sp>
          <p:nvSpPr>
            <p:cNvPr id="46" name="TextBox 45">
              <a:extLst>
                <a:ext uri="{FF2B5EF4-FFF2-40B4-BE49-F238E27FC236}">
                  <a16:creationId xmlns:a16="http://schemas.microsoft.com/office/drawing/2014/main" id="{A4AA17D9-62F9-4146-B7FC-C89B771D15E4}"/>
                </a:ext>
              </a:extLst>
            </p:cNvPr>
            <p:cNvSpPr txBox="1"/>
            <p:nvPr/>
          </p:nvSpPr>
          <p:spPr>
            <a:xfrm>
              <a:off x="639876" y="3981981"/>
              <a:ext cx="4225415" cy="707886"/>
            </a:xfrm>
            <a:prstGeom prst="rect">
              <a:avLst/>
            </a:prstGeom>
            <a:noFill/>
          </p:spPr>
          <p:txBody>
            <a:bodyPr wrap="square" rtlCol="0">
              <a:spAutoFit/>
            </a:bodyPr>
            <a:lstStyle/>
            <a:p>
              <a:pPr algn="ctr"/>
              <a:r>
                <a:rPr lang="zh-CN" altLang="en-US" sz="4000" b="1" dirty="0">
                  <a:solidFill>
                    <a:schemeClr val="accent5">
                      <a:lumMod val="75000"/>
                    </a:schemeClr>
                  </a:solidFill>
                  <a:latin typeface="Adobe 宋体 Std L" pitchFamily="18" charset="-122"/>
                  <a:ea typeface="Adobe 宋体 Std L" pitchFamily="18" charset="-122"/>
                </a:rPr>
                <a:t>培训模块</a:t>
              </a:r>
              <a:endParaRPr lang="en-IN" sz="4000" b="1" dirty="0">
                <a:solidFill>
                  <a:schemeClr val="accent5">
                    <a:lumMod val="75000"/>
                  </a:schemeClr>
                </a:solidFill>
                <a:latin typeface="Adobe 宋体 Std L" pitchFamily="18" charset="-122"/>
                <a:ea typeface="Adobe 宋体 Std L" pitchFamily="18" charset="-122"/>
              </a:endParaRPr>
            </a:p>
          </p:txBody>
        </p:sp>
      </p:grpSp>
    </p:spTree>
    <p:extLst>
      <p:ext uri="{BB962C8B-B14F-4D97-AF65-F5344CB8AC3E}">
        <p14:creationId xmlns:p14="http://schemas.microsoft.com/office/powerpoint/2010/main" val="555841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C851652F-1B21-4C47-9743-88E5119E63EF}"/>
              </a:ext>
            </a:extLst>
          </p:cNvPr>
          <p:cNvSpPr/>
          <p:nvPr/>
        </p:nvSpPr>
        <p:spPr>
          <a:xfrm>
            <a:off x="4085305" y="3250366"/>
            <a:ext cx="1489587" cy="687857"/>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r"/>
            <a:r>
              <a:rPr lang="en-IN" sz="2800" b="1" dirty="0"/>
              <a:t>04</a:t>
            </a:r>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4085305" y="2514593"/>
            <a:ext cx="1489587" cy="687857"/>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03</a:t>
            </a:r>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4085303" y="1778820"/>
            <a:ext cx="1980000" cy="687857"/>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r"/>
            <a:r>
              <a:rPr lang="en-IN" sz="2800"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4085304" y="1043048"/>
            <a:ext cx="1489587"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01</a:t>
            </a:r>
          </a:p>
        </p:txBody>
      </p:sp>
      <p:grpSp>
        <p:nvGrpSpPr>
          <p:cNvPr id="25" name="Group 24"/>
          <p:cNvGrpSpPr/>
          <p:nvPr/>
        </p:nvGrpSpPr>
        <p:grpSpPr>
          <a:xfrm>
            <a:off x="626810" y="619133"/>
            <a:ext cx="4250063" cy="5619751"/>
            <a:chOff x="626803" y="619125"/>
            <a:chExt cx="4250062" cy="5619750"/>
          </a:xfrm>
        </p:grpSpPr>
        <p:sp>
          <p:nvSpPr>
            <p:cNvPr id="26" name="Freeform: Shape 6">
              <a:extLst>
                <a:ext uri="{FF2B5EF4-FFF2-40B4-BE49-F238E27FC236}">
                  <a16:creationId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63" y="1803757"/>
              <a:ext cx="3724102" cy="2416117"/>
            </a:xfrm>
            <a:prstGeom prst="rect">
              <a:avLst/>
            </a:prstGeom>
          </p:spPr>
        </p:pic>
        <p:sp>
          <p:nvSpPr>
            <p:cNvPr id="28" name="Rectangle 27">
              <a:extLst>
                <a:ext uri="{FF2B5EF4-FFF2-40B4-BE49-F238E27FC236}">
                  <a16:creationId xmlns:a16="http://schemas.microsoft.com/office/drawing/2014/main" id="{6824F499-20C8-4D73-B49D-6DD55A41C2A6}"/>
                </a:ext>
              </a:extLst>
            </p:cNvPr>
            <p:cNvSpPr/>
            <p:nvPr/>
          </p:nvSpPr>
          <p:spPr>
            <a:xfrm>
              <a:off x="626805" y="619125"/>
              <a:ext cx="3458498" cy="163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a:extLst>
                <a:ext uri="{FF2B5EF4-FFF2-40B4-BE49-F238E27FC236}">
                  <a16:creationId xmlns:a16="http://schemas.microsoft.com/office/drawing/2014/main" id="{35FD5325-3717-459B-90F1-3A5965EDA412}"/>
                </a:ext>
              </a:extLst>
            </p:cNvPr>
            <p:cNvSpPr/>
            <p:nvPr/>
          </p:nvSpPr>
          <p:spPr>
            <a:xfrm>
              <a:off x="647631" y="5659555"/>
              <a:ext cx="3213169" cy="3592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en-IN" dirty="0"/>
                <a:t>World Heritage Convention</a:t>
              </a:r>
            </a:p>
          </p:txBody>
        </p:sp>
        <p:sp>
          <p:nvSpPr>
            <p:cNvPr id="30" name="Rectangle 29">
              <a:extLst>
                <a:ext uri="{FF2B5EF4-FFF2-40B4-BE49-F238E27FC236}">
                  <a16:creationId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TextBox 30">
              <a:extLst>
                <a:ext uri="{FF2B5EF4-FFF2-40B4-BE49-F238E27FC236}">
                  <a16:creationId xmlns:a16="http://schemas.microsoft.com/office/drawing/2014/main" id="{A3D6E4EA-59ED-4E27-B6F1-FB64219B8EED}"/>
                </a:ext>
              </a:extLst>
            </p:cNvPr>
            <p:cNvSpPr txBox="1"/>
            <p:nvPr/>
          </p:nvSpPr>
          <p:spPr>
            <a:xfrm>
              <a:off x="626803" y="822004"/>
              <a:ext cx="4225415" cy="461665"/>
            </a:xfrm>
            <a:prstGeom prst="rect">
              <a:avLst/>
            </a:prstGeom>
            <a:noFill/>
          </p:spPr>
          <p:txBody>
            <a:bodyPr wrap="square" rtlCol="0">
              <a:spAutoFit/>
            </a:bodyPr>
            <a:lstStyle/>
            <a:p>
              <a:pPr algn="ctr"/>
              <a:r>
                <a:rPr lang="en-IN" sz="2400" b="1" dirty="0">
                  <a:solidFill>
                    <a:schemeClr val="accent5">
                      <a:lumMod val="75000"/>
                    </a:schemeClr>
                  </a:solidFill>
                  <a:latin typeface="+mj-lt"/>
                </a:rPr>
                <a:t>Periodic Reporting</a:t>
              </a:r>
            </a:p>
          </p:txBody>
        </p:sp>
        <p:sp>
          <p:nvSpPr>
            <p:cNvPr id="32" name="TextBox 31">
              <a:extLst>
                <a:ext uri="{FF2B5EF4-FFF2-40B4-BE49-F238E27FC236}">
                  <a16:creationId xmlns:a16="http://schemas.microsoft.com/office/drawing/2014/main" id="{BF3FF7B2-4940-404C-B39B-C8B665009A01}"/>
                </a:ext>
              </a:extLst>
            </p:cNvPr>
            <p:cNvSpPr txBox="1"/>
            <p:nvPr/>
          </p:nvSpPr>
          <p:spPr>
            <a:xfrm>
              <a:off x="639876" y="3981981"/>
              <a:ext cx="4225415" cy="1323439"/>
            </a:xfrm>
            <a:prstGeom prst="rect">
              <a:avLst/>
            </a:prstGeom>
            <a:noFill/>
          </p:spPr>
          <p:txBody>
            <a:bodyPr wrap="square" rtlCol="0">
              <a:spAutoFit/>
            </a:bodyPr>
            <a:lstStyle/>
            <a:p>
              <a:pPr algn="ctr"/>
              <a:r>
                <a:rPr lang="en-IN" sz="4000" b="1" dirty="0">
                  <a:solidFill>
                    <a:schemeClr val="accent5">
                      <a:lumMod val="75000"/>
                    </a:schemeClr>
                  </a:solidFill>
                  <a:latin typeface="+mj-lt"/>
                </a:rPr>
                <a:t>Training </a:t>
              </a:r>
            </a:p>
            <a:p>
              <a:pPr algn="ctr"/>
              <a:r>
                <a:rPr lang="en-IN" sz="4000" b="1" dirty="0">
                  <a:solidFill>
                    <a:schemeClr val="accent5">
                      <a:lumMod val="75000"/>
                    </a:schemeClr>
                  </a:solidFill>
                  <a:latin typeface="+mj-lt"/>
                </a:rPr>
                <a:t>Modules</a:t>
              </a:r>
            </a:p>
          </p:txBody>
        </p:sp>
      </p:grpSp>
      <p:sp>
        <p:nvSpPr>
          <p:cNvPr id="33" name="TextBox 32">
            <a:extLst>
              <a:ext uri="{FF2B5EF4-FFF2-40B4-BE49-F238E27FC236}">
                <a16:creationId xmlns:a16="http://schemas.microsoft.com/office/drawing/2014/main" id="{DF696035-0EE7-4F44-8AE5-A39548C5BCCF}"/>
              </a:ext>
            </a:extLst>
          </p:cNvPr>
          <p:cNvSpPr txBox="1"/>
          <p:nvPr/>
        </p:nvSpPr>
        <p:spPr>
          <a:xfrm>
            <a:off x="6305558" y="2508324"/>
            <a:ext cx="4822305" cy="1578894"/>
          </a:xfrm>
          <a:prstGeom prst="rect">
            <a:avLst/>
          </a:prstGeom>
          <a:noFill/>
        </p:spPr>
        <p:txBody>
          <a:bodyPr wrap="square" rtlCol="0">
            <a:spAutoFit/>
          </a:bodyPr>
          <a:lstStyle/>
          <a:p>
            <a:pPr>
              <a:lnSpc>
                <a:spcPct val="115000"/>
              </a:lnSpc>
              <a:spcBef>
                <a:spcPts val="600"/>
              </a:spcBef>
            </a:pPr>
            <a:r>
              <a:rPr lang="en-US" sz="2800" dirty="0">
                <a:ea typeface="Times New Roman" panose="02020603050405020304" pitchFamily="18" charset="0"/>
              </a:rPr>
              <a:t>The Third Cycle questionnaire: a thematic overview with an operational focus</a:t>
            </a:r>
            <a:endParaRPr lang="en-IN" sz="1400" dirty="0">
              <a:solidFill>
                <a:schemeClr val="tx1">
                  <a:lumMod val="50000"/>
                  <a:lumOff val="50000"/>
                </a:schemeClr>
              </a:solidFill>
            </a:endParaRPr>
          </a:p>
        </p:txBody>
      </p:sp>
      <p:sp>
        <p:nvSpPr>
          <p:cNvPr id="34" name="TextBox 33">
            <a:extLst>
              <a:ext uri="{FF2B5EF4-FFF2-40B4-BE49-F238E27FC236}">
                <a16:creationId xmlns:a16="http://schemas.microsoft.com/office/drawing/2014/main" id="{E3F2BC12-D1F6-4F9E-A0DD-F52202C3FF7B}"/>
              </a:ext>
            </a:extLst>
          </p:cNvPr>
          <p:cNvSpPr txBox="1"/>
          <p:nvPr/>
        </p:nvSpPr>
        <p:spPr>
          <a:xfrm>
            <a:off x="6305555" y="1800437"/>
            <a:ext cx="3562349" cy="707886"/>
          </a:xfrm>
          <a:prstGeom prst="rect">
            <a:avLst/>
          </a:prstGeom>
          <a:noFill/>
        </p:spPr>
        <p:txBody>
          <a:bodyPr wrap="square" rtlCol="0">
            <a:spAutoFit/>
          </a:bodyPr>
          <a:lstStyle/>
          <a:p>
            <a:r>
              <a:rPr lang="en-IN" sz="4000" b="1" dirty="0">
                <a:solidFill>
                  <a:srgbClr val="5B9BD5"/>
                </a:solidFill>
                <a:latin typeface="+mj-lt"/>
              </a:rPr>
              <a:t>Module</a:t>
            </a:r>
            <a:r>
              <a:rPr lang="en-IN" sz="4000" b="1" dirty="0">
                <a:solidFill>
                  <a:srgbClr val="5B9BD5"/>
                </a:solidFill>
                <a:latin typeface="Calibri" panose="020F0502020204030204" pitchFamily="34" charset="0"/>
                <a:ea typeface="Segoe UI Historic" panose="020B0502040204020203" pitchFamily="34" charset="0"/>
                <a:cs typeface="Calibri" panose="020F0502020204030204" pitchFamily="34" charset="0"/>
              </a:rPr>
              <a:t> </a:t>
            </a:r>
            <a:r>
              <a:rPr lang="en-IN" sz="4000" b="1" dirty="0">
                <a:solidFill>
                  <a:srgbClr val="5B9BD5"/>
                </a:solidFill>
                <a:latin typeface="+mj-lt"/>
              </a:rPr>
              <a:t>2</a:t>
            </a:r>
          </a:p>
        </p:txBody>
      </p:sp>
      <p:sp>
        <p:nvSpPr>
          <p:cNvPr id="17" name="TextBox 16">
            <a:extLst>
              <a:ext uri="{FF2B5EF4-FFF2-40B4-BE49-F238E27FC236}">
                <a16:creationId xmlns:a16="http://schemas.microsoft.com/office/drawing/2014/main" id="{E3F2BC12-D1F6-4F9E-A0DD-F52202C3FF7B}"/>
              </a:ext>
            </a:extLst>
          </p:cNvPr>
          <p:cNvSpPr txBox="1"/>
          <p:nvPr/>
        </p:nvSpPr>
        <p:spPr>
          <a:xfrm>
            <a:off x="6470657" y="239130"/>
            <a:ext cx="5448300" cy="461665"/>
          </a:xfrm>
          <a:prstGeom prst="rect">
            <a:avLst/>
          </a:prstGeom>
          <a:noFill/>
        </p:spPr>
        <p:txBody>
          <a:bodyPr wrap="square" rtlCol="0">
            <a:spAutoFit/>
          </a:bodyPr>
          <a:lstStyle/>
          <a:p>
            <a:pPr algn="r"/>
            <a:r>
              <a:rPr lang="en-GB" sz="2400"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Overview of the Modules</a:t>
            </a:r>
            <a:endParaRPr lang="en-IN" sz="2400" dirty="0">
              <a:solidFill>
                <a:srgbClr val="FF0000"/>
              </a:solidFill>
              <a:latin typeface="Calibri" panose="020F0502020204030204" pitchFamily="34" charset="0"/>
              <a:ea typeface="Segoe UI Historic" panose="020B0502040204020203" pitchFamily="34" charset="0"/>
              <a:cs typeface="Calibri" panose="020F0502020204030204" pitchFamily="34" charset="0"/>
            </a:endParaRPr>
          </a:p>
        </p:txBody>
      </p:sp>
    </p:spTree>
    <p:extLst>
      <p:ext uri="{BB962C8B-B14F-4D97-AF65-F5344CB8AC3E}">
        <p14:creationId xmlns:p14="http://schemas.microsoft.com/office/powerpoint/2010/main" val="1428869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C851652F-1B21-4C47-9743-88E5119E63EF}"/>
              </a:ext>
            </a:extLst>
          </p:cNvPr>
          <p:cNvSpPr/>
          <p:nvPr/>
        </p:nvSpPr>
        <p:spPr>
          <a:xfrm>
            <a:off x="4085305" y="3250366"/>
            <a:ext cx="1489587" cy="687857"/>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r"/>
            <a:r>
              <a:rPr lang="en-IN" sz="2800" b="1" dirty="0"/>
              <a:t>04</a:t>
            </a:r>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4085303" y="2514593"/>
            <a:ext cx="1980000" cy="687857"/>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03</a:t>
            </a:r>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4085304" y="1778820"/>
            <a:ext cx="1489587" cy="687857"/>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r"/>
            <a:r>
              <a:rPr lang="en-IN" sz="2800"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4085304" y="1043048"/>
            <a:ext cx="1489587"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01</a:t>
            </a:r>
          </a:p>
        </p:txBody>
      </p:sp>
      <p:sp>
        <p:nvSpPr>
          <p:cNvPr id="36" name="TextBox 35">
            <a:extLst>
              <a:ext uri="{FF2B5EF4-FFF2-40B4-BE49-F238E27FC236}">
                <a16:creationId xmlns:a16="http://schemas.microsoft.com/office/drawing/2014/main" id="{DF696035-0EE7-4F44-8AE5-A39548C5BCCF}"/>
              </a:ext>
            </a:extLst>
          </p:cNvPr>
          <p:cNvSpPr txBox="1"/>
          <p:nvPr/>
        </p:nvSpPr>
        <p:spPr>
          <a:xfrm>
            <a:off x="6305558" y="3343810"/>
            <a:ext cx="5684279" cy="558358"/>
          </a:xfrm>
          <a:prstGeom prst="rect">
            <a:avLst/>
          </a:prstGeom>
          <a:noFill/>
        </p:spPr>
        <p:txBody>
          <a:bodyPr wrap="square" rtlCol="0">
            <a:spAutoFit/>
          </a:bodyPr>
          <a:lstStyle>
            <a:defPPr>
              <a:defRPr lang="en-US"/>
            </a:defPPr>
            <a:lvl1pPr>
              <a:lnSpc>
                <a:spcPct val="115000"/>
              </a:lnSpc>
              <a:spcBef>
                <a:spcPts val="600"/>
              </a:spcBef>
              <a:defRPr sz="3200">
                <a:solidFill>
                  <a:schemeClr val="tx1">
                    <a:lumMod val="75000"/>
                    <a:lumOff val="25000"/>
                  </a:schemeClr>
                </a:solidFill>
                <a:latin typeface="Adobe 宋体 Std L" pitchFamily="18" charset="-122"/>
                <a:ea typeface="Adobe 宋体 Std L" pitchFamily="18" charset="-122"/>
                <a:cs typeface="Segoe UI Historic" panose="020B0502040204020203" pitchFamily="34" charset="0"/>
              </a:defRPr>
            </a:lvl1pPr>
          </a:lstStyle>
          <a:p>
            <a:r>
              <a:rPr lang="zh-CN" altLang="en-US" sz="2800" dirty="0"/>
              <a:t>与其他公约和项目的协同</a:t>
            </a:r>
            <a:endParaRPr lang="en-IN" sz="2800" dirty="0"/>
          </a:p>
        </p:txBody>
      </p:sp>
      <p:sp>
        <p:nvSpPr>
          <p:cNvPr id="37" name="TextBox 36">
            <a:extLst>
              <a:ext uri="{FF2B5EF4-FFF2-40B4-BE49-F238E27FC236}">
                <a16:creationId xmlns:a16="http://schemas.microsoft.com/office/drawing/2014/main" id="{E3F2BC12-D1F6-4F9E-A0DD-F52202C3FF7B}"/>
              </a:ext>
            </a:extLst>
          </p:cNvPr>
          <p:cNvSpPr txBox="1"/>
          <p:nvPr/>
        </p:nvSpPr>
        <p:spPr>
          <a:xfrm>
            <a:off x="6305555" y="2505287"/>
            <a:ext cx="3562349" cy="707886"/>
          </a:xfrm>
          <a:prstGeom prst="rect">
            <a:avLst/>
          </a:prstGeom>
          <a:noFill/>
        </p:spPr>
        <p:txBody>
          <a:bodyPr wrap="square" rtlCol="0">
            <a:spAutoFit/>
          </a:bodyPr>
          <a:lstStyle/>
          <a:p>
            <a:r>
              <a:rPr lang="zh-CN" altLang="en-US" sz="4000" b="1" dirty="0">
                <a:solidFill>
                  <a:srgbClr val="F6AD3B"/>
                </a:solidFill>
                <a:latin typeface="+mj-lt"/>
              </a:rPr>
              <a:t>模块</a:t>
            </a:r>
            <a:r>
              <a:rPr lang="en-IN" sz="4000" b="1" dirty="0">
                <a:solidFill>
                  <a:srgbClr val="F6AD3B"/>
                </a:solidFill>
                <a:latin typeface="Calibri" panose="020F0502020204030204" pitchFamily="34" charset="0"/>
                <a:ea typeface="Segoe UI Historic" panose="020B0502040204020203" pitchFamily="34" charset="0"/>
                <a:cs typeface="Calibri" panose="020F0502020204030204" pitchFamily="34" charset="0"/>
              </a:rPr>
              <a:t> </a:t>
            </a:r>
            <a:r>
              <a:rPr lang="en-IN" sz="4000" b="1" dirty="0">
                <a:solidFill>
                  <a:srgbClr val="F6AD3B"/>
                </a:solidFill>
                <a:latin typeface="+mj-lt"/>
              </a:rPr>
              <a:t>3</a:t>
            </a:r>
          </a:p>
        </p:txBody>
      </p:sp>
      <p:sp>
        <p:nvSpPr>
          <p:cNvPr id="17" name="TextBox 16">
            <a:extLst>
              <a:ext uri="{FF2B5EF4-FFF2-40B4-BE49-F238E27FC236}">
                <a16:creationId xmlns:a16="http://schemas.microsoft.com/office/drawing/2014/main" id="{E3F2BC12-D1F6-4F9E-A0DD-F52202C3FF7B}"/>
              </a:ext>
            </a:extLst>
          </p:cNvPr>
          <p:cNvSpPr txBox="1"/>
          <p:nvPr/>
        </p:nvSpPr>
        <p:spPr>
          <a:xfrm>
            <a:off x="6470657" y="239130"/>
            <a:ext cx="5448300" cy="461665"/>
          </a:xfrm>
          <a:prstGeom prst="rect">
            <a:avLst/>
          </a:prstGeom>
          <a:noFill/>
        </p:spPr>
        <p:txBody>
          <a:bodyPr wrap="square" rtlCol="0">
            <a:spAutoFit/>
          </a:bodyPr>
          <a:lstStyle/>
          <a:p>
            <a:pPr algn="r"/>
            <a:r>
              <a:rPr lang="zh-CN" altLang="en-US" sz="2400"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模块概述</a:t>
            </a:r>
            <a:endParaRPr lang="en-IN" sz="2400" dirty="0">
              <a:solidFill>
                <a:srgbClr val="FF0000"/>
              </a:solidFill>
              <a:latin typeface="Calibri" panose="020F0502020204030204" pitchFamily="34" charset="0"/>
              <a:ea typeface="Segoe UI Historic" panose="020B0502040204020203"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DF788014-0F2A-44B0-A5C2-B52015D32F49}"/>
              </a:ext>
            </a:extLst>
          </p:cNvPr>
          <p:cNvGrpSpPr/>
          <p:nvPr/>
        </p:nvGrpSpPr>
        <p:grpSpPr>
          <a:xfrm>
            <a:off x="626810" y="619133"/>
            <a:ext cx="4250063" cy="5619751"/>
            <a:chOff x="626803" y="619125"/>
            <a:chExt cx="4250062" cy="5619750"/>
          </a:xfrm>
        </p:grpSpPr>
        <p:sp>
          <p:nvSpPr>
            <p:cNvPr id="19" name="Freeform: Shape 6">
              <a:extLst>
                <a:ext uri="{FF2B5EF4-FFF2-40B4-BE49-F238E27FC236}">
                  <a16:creationId xmlns:a16="http://schemas.microsoft.com/office/drawing/2014/main" id="{E335368F-A24C-41DC-A931-B12D159C33A1}"/>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pic>
          <p:nvPicPr>
            <p:cNvPr id="23" name="Picture 22">
              <a:extLst>
                <a:ext uri="{FF2B5EF4-FFF2-40B4-BE49-F238E27FC236}">
                  <a16:creationId xmlns:a16="http://schemas.microsoft.com/office/drawing/2014/main" id="{B88DD958-7D50-4190-B212-3025BFDC7F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63" y="1803757"/>
              <a:ext cx="3724102" cy="2416117"/>
            </a:xfrm>
            <a:prstGeom prst="rect">
              <a:avLst/>
            </a:prstGeom>
          </p:spPr>
        </p:pic>
        <p:sp>
          <p:nvSpPr>
            <p:cNvPr id="24" name="Rectangle 23">
              <a:extLst>
                <a:ext uri="{FF2B5EF4-FFF2-40B4-BE49-F238E27FC236}">
                  <a16:creationId xmlns:a16="http://schemas.microsoft.com/office/drawing/2014/main" id="{C38661D3-38BD-4E21-AFD8-A65C29BDF6EB}"/>
                </a:ext>
              </a:extLst>
            </p:cNvPr>
            <p:cNvSpPr/>
            <p:nvPr/>
          </p:nvSpPr>
          <p:spPr>
            <a:xfrm>
              <a:off x="626805" y="619125"/>
              <a:ext cx="3458498" cy="163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a:extLst>
                <a:ext uri="{FF2B5EF4-FFF2-40B4-BE49-F238E27FC236}">
                  <a16:creationId xmlns:a16="http://schemas.microsoft.com/office/drawing/2014/main" id="{1156AA96-853A-486A-82F7-C6677E9021B6}"/>
                </a:ext>
              </a:extLst>
            </p:cNvPr>
            <p:cNvSpPr/>
            <p:nvPr/>
          </p:nvSpPr>
          <p:spPr>
            <a:xfrm>
              <a:off x="647631" y="5659555"/>
              <a:ext cx="3213169" cy="3592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zh-CN" altLang="en-US" dirty="0"/>
                <a:t>世界遗产公约</a:t>
              </a:r>
              <a:endParaRPr lang="en-IN" dirty="0"/>
            </a:p>
          </p:txBody>
        </p:sp>
        <p:sp>
          <p:nvSpPr>
            <p:cNvPr id="26" name="Rectangle 25">
              <a:extLst>
                <a:ext uri="{FF2B5EF4-FFF2-40B4-BE49-F238E27FC236}">
                  <a16:creationId xmlns:a16="http://schemas.microsoft.com/office/drawing/2014/main" id="{26323E64-56CB-4C44-AC4F-01F42766AFFF}"/>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TextBox 26">
              <a:extLst>
                <a:ext uri="{FF2B5EF4-FFF2-40B4-BE49-F238E27FC236}">
                  <a16:creationId xmlns:a16="http://schemas.microsoft.com/office/drawing/2014/main" id="{55A77EB0-E4F5-4A70-8B83-3EDAEB340185}"/>
                </a:ext>
              </a:extLst>
            </p:cNvPr>
            <p:cNvSpPr txBox="1"/>
            <p:nvPr/>
          </p:nvSpPr>
          <p:spPr>
            <a:xfrm>
              <a:off x="626803" y="989269"/>
              <a:ext cx="4225415" cy="369332"/>
            </a:xfrm>
            <a:prstGeom prst="rect">
              <a:avLst/>
            </a:prstGeom>
            <a:noFill/>
          </p:spPr>
          <p:txBody>
            <a:bodyPr wrap="square" rtlCol="0">
              <a:spAutoFit/>
            </a:bodyPr>
            <a:lstStyle/>
            <a:p>
              <a:pPr algn="ctr"/>
              <a:r>
                <a:rPr lang="zh-CN" altLang="en-US" b="1" dirty="0">
                  <a:solidFill>
                    <a:schemeClr val="bg1">
                      <a:lumMod val="50000"/>
                    </a:schemeClr>
                  </a:solidFill>
                  <a:latin typeface="+mj-lt"/>
                </a:rPr>
                <a:t>定期报告课程</a:t>
              </a:r>
              <a:endParaRPr lang="en-IN" b="1" dirty="0">
                <a:solidFill>
                  <a:schemeClr val="bg1">
                    <a:lumMod val="50000"/>
                  </a:schemeClr>
                </a:solidFill>
                <a:latin typeface="+mj-lt"/>
              </a:endParaRPr>
            </a:p>
          </p:txBody>
        </p:sp>
        <p:sp>
          <p:nvSpPr>
            <p:cNvPr id="38" name="TextBox 37">
              <a:extLst>
                <a:ext uri="{FF2B5EF4-FFF2-40B4-BE49-F238E27FC236}">
                  <a16:creationId xmlns:a16="http://schemas.microsoft.com/office/drawing/2014/main" id="{1D06CD91-3272-4369-82AD-D72C54E14746}"/>
                </a:ext>
              </a:extLst>
            </p:cNvPr>
            <p:cNvSpPr txBox="1"/>
            <p:nvPr/>
          </p:nvSpPr>
          <p:spPr>
            <a:xfrm>
              <a:off x="639876" y="3981981"/>
              <a:ext cx="4225415" cy="707886"/>
            </a:xfrm>
            <a:prstGeom prst="rect">
              <a:avLst/>
            </a:prstGeom>
            <a:noFill/>
          </p:spPr>
          <p:txBody>
            <a:bodyPr wrap="square" rtlCol="0">
              <a:spAutoFit/>
            </a:bodyPr>
            <a:lstStyle/>
            <a:p>
              <a:pPr algn="ctr"/>
              <a:r>
                <a:rPr lang="zh-CN" altLang="en-US" sz="4000" b="1" dirty="0">
                  <a:solidFill>
                    <a:schemeClr val="accent5">
                      <a:lumMod val="75000"/>
                    </a:schemeClr>
                  </a:solidFill>
                  <a:latin typeface="Adobe 宋体 Std L" pitchFamily="18" charset="-122"/>
                  <a:ea typeface="Adobe 宋体 Std L" pitchFamily="18" charset="-122"/>
                </a:rPr>
                <a:t>培训模块</a:t>
              </a:r>
              <a:endParaRPr lang="en-IN" sz="4000" b="1" dirty="0">
                <a:solidFill>
                  <a:schemeClr val="accent5">
                    <a:lumMod val="75000"/>
                  </a:schemeClr>
                </a:solidFill>
                <a:latin typeface="Adobe 宋体 Std L" pitchFamily="18" charset="-122"/>
                <a:ea typeface="Adobe 宋体 Std L" pitchFamily="18" charset="-122"/>
              </a:endParaRPr>
            </a:p>
          </p:txBody>
        </p:sp>
      </p:grpSp>
    </p:spTree>
    <p:extLst>
      <p:ext uri="{BB962C8B-B14F-4D97-AF65-F5344CB8AC3E}">
        <p14:creationId xmlns:p14="http://schemas.microsoft.com/office/powerpoint/2010/main" val="2731801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C851652F-1B21-4C47-9743-88E5119E63EF}"/>
              </a:ext>
            </a:extLst>
          </p:cNvPr>
          <p:cNvSpPr/>
          <p:nvPr/>
        </p:nvSpPr>
        <p:spPr>
          <a:xfrm>
            <a:off x="4085305" y="3250366"/>
            <a:ext cx="1489587" cy="687857"/>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r"/>
            <a:r>
              <a:rPr lang="en-IN" sz="2800" b="1" dirty="0"/>
              <a:t>04</a:t>
            </a:r>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4085303" y="2514593"/>
            <a:ext cx="1980000" cy="687857"/>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03</a:t>
            </a:r>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4085304" y="1778820"/>
            <a:ext cx="1489587" cy="687857"/>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r"/>
            <a:r>
              <a:rPr lang="en-IN" sz="2800"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4085304" y="1043048"/>
            <a:ext cx="1489587"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01</a:t>
            </a:r>
          </a:p>
        </p:txBody>
      </p:sp>
      <p:grpSp>
        <p:nvGrpSpPr>
          <p:cNvPr id="28" name="Group 27"/>
          <p:cNvGrpSpPr/>
          <p:nvPr/>
        </p:nvGrpSpPr>
        <p:grpSpPr>
          <a:xfrm>
            <a:off x="626810" y="619133"/>
            <a:ext cx="4250063" cy="5619751"/>
            <a:chOff x="626803" y="619125"/>
            <a:chExt cx="4250062" cy="5619750"/>
          </a:xfrm>
        </p:grpSpPr>
        <p:sp>
          <p:nvSpPr>
            <p:cNvPr id="29" name="Freeform: Shape 6">
              <a:extLst>
                <a:ext uri="{FF2B5EF4-FFF2-40B4-BE49-F238E27FC236}">
                  <a16:creationId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63" y="1803757"/>
              <a:ext cx="3724102" cy="2416117"/>
            </a:xfrm>
            <a:prstGeom prst="rect">
              <a:avLst/>
            </a:prstGeom>
          </p:spPr>
        </p:pic>
        <p:sp>
          <p:nvSpPr>
            <p:cNvPr id="31" name="Rectangle 30">
              <a:extLst>
                <a:ext uri="{FF2B5EF4-FFF2-40B4-BE49-F238E27FC236}">
                  <a16:creationId xmlns:a16="http://schemas.microsoft.com/office/drawing/2014/main" id="{6824F499-20C8-4D73-B49D-6DD55A41C2A6}"/>
                </a:ext>
              </a:extLst>
            </p:cNvPr>
            <p:cNvSpPr/>
            <p:nvPr/>
          </p:nvSpPr>
          <p:spPr>
            <a:xfrm>
              <a:off x="626805" y="619125"/>
              <a:ext cx="3458498" cy="163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a:extLst>
                <a:ext uri="{FF2B5EF4-FFF2-40B4-BE49-F238E27FC236}">
                  <a16:creationId xmlns:a16="http://schemas.microsoft.com/office/drawing/2014/main" id="{35FD5325-3717-459B-90F1-3A5965EDA412}"/>
                </a:ext>
              </a:extLst>
            </p:cNvPr>
            <p:cNvSpPr/>
            <p:nvPr/>
          </p:nvSpPr>
          <p:spPr>
            <a:xfrm>
              <a:off x="647631" y="5659555"/>
              <a:ext cx="3213169" cy="3592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en-IN" dirty="0"/>
                <a:t>World Heritage Convention</a:t>
              </a:r>
            </a:p>
          </p:txBody>
        </p:sp>
        <p:sp>
          <p:nvSpPr>
            <p:cNvPr id="33" name="Rectangle 32">
              <a:extLst>
                <a:ext uri="{FF2B5EF4-FFF2-40B4-BE49-F238E27FC236}">
                  <a16:creationId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A3D6E4EA-59ED-4E27-B6F1-FB64219B8EED}"/>
                </a:ext>
              </a:extLst>
            </p:cNvPr>
            <p:cNvSpPr txBox="1"/>
            <p:nvPr/>
          </p:nvSpPr>
          <p:spPr>
            <a:xfrm>
              <a:off x="626803" y="822004"/>
              <a:ext cx="4225415" cy="461665"/>
            </a:xfrm>
            <a:prstGeom prst="rect">
              <a:avLst/>
            </a:prstGeom>
            <a:noFill/>
          </p:spPr>
          <p:txBody>
            <a:bodyPr wrap="square" rtlCol="0">
              <a:spAutoFit/>
            </a:bodyPr>
            <a:lstStyle/>
            <a:p>
              <a:pPr algn="ctr"/>
              <a:r>
                <a:rPr lang="en-IN" sz="2400" b="1" dirty="0">
                  <a:solidFill>
                    <a:schemeClr val="accent5">
                      <a:lumMod val="75000"/>
                    </a:schemeClr>
                  </a:solidFill>
                  <a:latin typeface="+mj-lt"/>
                </a:rPr>
                <a:t>Periodic Reporting</a:t>
              </a:r>
            </a:p>
          </p:txBody>
        </p:sp>
        <p:sp>
          <p:nvSpPr>
            <p:cNvPr id="35" name="TextBox 34">
              <a:extLst>
                <a:ext uri="{FF2B5EF4-FFF2-40B4-BE49-F238E27FC236}">
                  <a16:creationId xmlns:a16="http://schemas.microsoft.com/office/drawing/2014/main" id="{BF3FF7B2-4940-404C-B39B-C8B665009A01}"/>
                </a:ext>
              </a:extLst>
            </p:cNvPr>
            <p:cNvSpPr txBox="1"/>
            <p:nvPr/>
          </p:nvSpPr>
          <p:spPr>
            <a:xfrm>
              <a:off x="639876" y="3981981"/>
              <a:ext cx="4225415" cy="1323439"/>
            </a:xfrm>
            <a:prstGeom prst="rect">
              <a:avLst/>
            </a:prstGeom>
            <a:noFill/>
          </p:spPr>
          <p:txBody>
            <a:bodyPr wrap="square" rtlCol="0">
              <a:spAutoFit/>
            </a:bodyPr>
            <a:lstStyle/>
            <a:p>
              <a:pPr algn="ctr"/>
              <a:r>
                <a:rPr lang="en-IN" sz="4000" b="1" dirty="0">
                  <a:solidFill>
                    <a:schemeClr val="accent5">
                      <a:lumMod val="75000"/>
                    </a:schemeClr>
                  </a:solidFill>
                  <a:latin typeface="+mj-lt"/>
                </a:rPr>
                <a:t>Training </a:t>
              </a:r>
            </a:p>
            <a:p>
              <a:pPr algn="ctr"/>
              <a:r>
                <a:rPr lang="en-IN" sz="4000" b="1" dirty="0">
                  <a:solidFill>
                    <a:schemeClr val="accent5">
                      <a:lumMod val="75000"/>
                    </a:schemeClr>
                  </a:solidFill>
                  <a:latin typeface="+mj-lt"/>
                </a:rPr>
                <a:t>Modules</a:t>
              </a:r>
            </a:p>
          </p:txBody>
        </p:sp>
      </p:grpSp>
      <p:sp>
        <p:nvSpPr>
          <p:cNvPr id="36" name="TextBox 35">
            <a:extLst>
              <a:ext uri="{FF2B5EF4-FFF2-40B4-BE49-F238E27FC236}">
                <a16:creationId xmlns:a16="http://schemas.microsoft.com/office/drawing/2014/main" id="{DF696035-0EE7-4F44-8AE5-A39548C5BCCF}"/>
              </a:ext>
            </a:extLst>
          </p:cNvPr>
          <p:cNvSpPr txBox="1"/>
          <p:nvPr/>
        </p:nvSpPr>
        <p:spPr>
          <a:xfrm>
            <a:off x="6305558" y="3213176"/>
            <a:ext cx="4822305" cy="1083374"/>
          </a:xfrm>
          <a:prstGeom prst="rect">
            <a:avLst/>
          </a:prstGeom>
          <a:noFill/>
        </p:spPr>
        <p:txBody>
          <a:bodyPr wrap="square" rtlCol="0">
            <a:spAutoFit/>
          </a:bodyPr>
          <a:lstStyle/>
          <a:p>
            <a:pPr>
              <a:lnSpc>
                <a:spcPct val="115000"/>
              </a:lnSpc>
              <a:spcBef>
                <a:spcPts val="600"/>
              </a:spcBef>
            </a:pPr>
            <a:r>
              <a:rPr lang="en-GB" sz="2800" dirty="0">
                <a:ea typeface="Times New Roman" panose="02020603050405020304" pitchFamily="18" charset="0"/>
              </a:rPr>
              <a:t>Synergies with other Conventions and Programmes </a:t>
            </a:r>
            <a:endParaRPr lang="en-IN" sz="1400" dirty="0">
              <a:solidFill>
                <a:schemeClr val="tx1">
                  <a:lumMod val="50000"/>
                  <a:lumOff val="50000"/>
                </a:schemeClr>
              </a:solidFill>
            </a:endParaRPr>
          </a:p>
        </p:txBody>
      </p:sp>
      <p:sp>
        <p:nvSpPr>
          <p:cNvPr id="37" name="TextBox 36">
            <a:extLst>
              <a:ext uri="{FF2B5EF4-FFF2-40B4-BE49-F238E27FC236}">
                <a16:creationId xmlns:a16="http://schemas.microsoft.com/office/drawing/2014/main" id="{E3F2BC12-D1F6-4F9E-A0DD-F52202C3FF7B}"/>
              </a:ext>
            </a:extLst>
          </p:cNvPr>
          <p:cNvSpPr txBox="1"/>
          <p:nvPr/>
        </p:nvSpPr>
        <p:spPr>
          <a:xfrm>
            <a:off x="6305555" y="2505287"/>
            <a:ext cx="3562349" cy="707886"/>
          </a:xfrm>
          <a:prstGeom prst="rect">
            <a:avLst/>
          </a:prstGeom>
          <a:noFill/>
        </p:spPr>
        <p:txBody>
          <a:bodyPr wrap="square" rtlCol="0">
            <a:spAutoFit/>
          </a:bodyPr>
          <a:lstStyle/>
          <a:p>
            <a:r>
              <a:rPr lang="en-IN" sz="4000" b="1" dirty="0">
                <a:solidFill>
                  <a:srgbClr val="F6AD3B"/>
                </a:solidFill>
                <a:latin typeface="+mj-lt"/>
              </a:rPr>
              <a:t>Module</a:t>
            </a:r>
            <a:r>
              <a:rPr lang="en-IN" sz="4000" b="1" dirty="0">
                <a:solidFill>
                  <a:srgbClr val="F6AD3B"/>
                </a:solidFill>
                <a:latin typeface="Calibri" panose="020F0502020204030204" pitchFamily="34" charset="0"/>
                <a:ea typeface="Segoe UI Historic" panose="020B0502040204020203" pitchFamily="34" charset="0"/>
                <a:cs typeface="Calibri" panose="020F0502020204030204" pitchFamily="34" charset="0"/>
              </a:rPr>
              <a:t> </a:t>
            </a:r>
            <a:r>
              <a:rPr lang="en-IN" sz="4000" b="1" dirty="0">
                <a:solidFill>
                  <a:srgbClr val="F6AD3B"/>
                </a:solidFill>
                <a:latin typeface="+mj-lt"/>
              </a:rPr>
              <a:t>3</a:t>
            </a:r>
          </a:p>
        </p:txBody>
      </p:sp>
      <p:sp>
        <p:nvSpPr>
          <p:cNvPr id="17" name="TextBox 16">
            <a:extLst>
              <a:ext uri="{FF2B5EF4-FFF2-40B4-BE49-F238E27FC236}">
                <a16:creationId xmlns:a16="http://schemas.microsoft.com/office/drawing/2014/main" id="{E3F2BC12-D1F6-4F9E-A0DD-F52202C3FF7B}"/>
              </a:ext>
            </a:extLst>
          </p:cNvPr>
          <p:cNvSpPr txBox="1"/>
          <p:nvPr/>
        </p:nvSpPr>
        <p:spPr>
          <a:xfrm>
            <a:off x="6470657" y="239130"/>
            <a:ext cx="5448300" cy="461665"/>
          </a:xfrm>
          <a:prstGeom prst="rect">
            <a:avLst/>
          </a:prstGeom>
          <a:noFill/>
        </p:spPr>
        <p:txBody>
          <a:bodyPr wrap="square" rtlCol="0">
            <a:spAutoFit/>
          </a:bodyPr>
          <a:lstStyle/>
          <a:p>
            <a:pPr algn="r"/>
            <a:r>
              <a:rPr lang="en-GB" sz="2400"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Overview of the Modules</a:t>
            </a:r>
            <a:endParaRPr lang="en-IN" sz="2400" dirty="0">
              <a:solidFill>
                <a:srgbClr val="FF0000"/>
              </a:solidFill>
              <a:latin typeface="Calibri" panose="020F0502020204030204" pitchFamily="34" charset="0"/>
              <a:ea typeface="Segoe UI Historic" panose="020B0502040204020203" pitchFamily="34" charset="0"/>
              <a:cs typeface="Calibri" panose="020F0502020204030204" pitchFamily="34" charset="0"/>
            </a:endParaRPr>
          </a:p>
        </p:txBody>
      </p:sp>
    </p:spTree>
    <p:extLst>
      <p:ext uri="{BB962C8B-B14F-4D97-AF65-F5344CB8AC3E}">
        <p14:creationId xmlns:p14="http://schemas.microsoft.com/office/powerpoint/2010/main" val="4149281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C851652F-1B21-4C47-9743-88E5119E63EF}"/>
              </a:ext>
            </a:extLst>
          </p:cNvPr>
          <p:cNvSpPr/>
          <p:nvPr/>
        </p:nvSpPr>
        <p:spPr>
          <a:xfrm>
            <a:off x="4085303" y="3250366"/>
            <a:ext cx="1980000" cy="687857"/>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r"/>
            <a:r>
              <a:rPr lang="en-IN" sz="2800" b="1" dirty="0"/>
              <a:t>04</a:t>
            </a:r>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4085304" y="2514593"/>
            <a:ext cx="1489587" cy="687857"/>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03</a:t>
            </a:r>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4085304" y="1778820"/>
            <a:ext cx="1489587" cy="687857"/>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r"/>
            <a:r>
              <a:rPr lang="en-IN" sz="2800"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4085304" y="1043048"/>
            <a:ext cx="1489587"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01</a:t>
            </a:r>
          </a:p>
        </p:txBody>
      </p:sp>
      <p:sp>
        <p:nvSpPr>
          <p:cNvPr id="56" name="TextBox 55">
            <a:extLst>
              <a:ext uri="{FF2B5EF4-FFF2-40B4-BE49-F238E27FC236}">
                <a16:creationId xmlns:a16="http://schemas.microsoft.com/office/drawing/2014/main" id="{DF696035-0EE7-4F44-8AE5-A39548C5BCCF}"/>
              </a:ext>
            </a:extLst>
          </p:cNvPr>
          <p:cNvSpPr txBox="1"/>
          <p:nvPr/>
        </p:nvSpPr>
        <p:spPr>
          <a:xfrm>
            <a:off x="6305558" y="4065959"/>
            <a:ext cx="4822305" cy="624979"/>
          </a:xfrm>
          <a:prstGeom prst="rect">
            <a:avLst/>
          </a:prstGeom>
          <a:noFill/>
        </p:spPr>
        <p:txBody>
          <a:bodyPr wrap="square" rtlCol="0">
            <a:spAutoFit/>
          </a:bodyPr>
          <a:lstStyle>
            <a:defPPr>
              <a:defRPr lang="en-US"/>
            </a:defPPr>
            <a:lvl1pPr>
              <a:lnSpc>
                <a:spcPct val="115000"/>
              </a:lnSpc>
              <a:spcBef>
                <a:spcPts val="600"/>
              </a:spcBef>
              <a:defRPr sz="3200">
                <a:solidFill>
                  <a:schemeClr val="tx1">
                    <a:lumMod val="75000"/>
                    <a:lumOff val="25000"/>
                  </a:schemeClr>
                </a:solidFill>
                <a:latin typeface="Adobe 宋体 Std L" pitchFamily="18" charset="-122"/>
                <a:ea typeface="Adobe 宋体 Std L" pitchFamily="18" charset="-122"/>
                <a:cs typeface="Segoe UI Historic" panose="020B0502040204020203" pitchFamily="34" charset="0"/>
              </a:defRPr>
            </a:lvl1pPr>
          </a:lstStyle>
          <a:p>
            <a:r>
              <a:rPr lang="zh-CN" altLang="en-US" dirty="0"/>
              <a:t>可持续发展</a:t>
            </a:r>
            <a:endParaRPr lang="en-IN" dirty="0"/>
          </a:p>
        </p:txBody>
      </p:sp>
      <p:sp>
        <p:nvSpPr>
          <p:cNvPr id="57" name="TextBox 56">
            <a:extLst>
              <a:ext uri="{FF2B5EF4-FFF2-40B4-BE49-F238E27FC236}">
                <a16:creationId xmlns:a16="http://schemas.microsoft.com/office/drawing/2014/main" id="{E3F2BC12-D1F6-4F9E-A0DD-F52202C3FF7B}"/>
              </a:ext>
            </a:extLst>
          </p:cNvPr>
          <p:cNvSpPr txBox="1"/>
          <p:nvPr/>
        </p:nvSpPr>
        <p:spPr>
          <a:xfrm>
            <a:off x="6305555" y="3312417"/>
            <a:ext cx="3562349" cy="707886"/>
          </a:xfrm>
          <a:prstGeom prst="rect">
            <a:avLst/>
          </a:prstGeom>
          <a:noFill/>
        </p:spPr>
        <p:txBody>
          <a:bodyPr wrap="square" rtlCol="0">
            <a:spAutoFit/>
          </a:bodyPr>
          <a:lstStyle/>
          <a:p>
            <a:r>
              <a:rPr lang="zh-CN" altLang="en-US" sz="4000" b="1" dirty="0">
                <a:solidFill>
                  <a:srgbClr val="70AD47"/>
                </a:solidFill>
                <a:latin typeface="+mj-lt"/>
              </a:rPr>
              <a:t>模块</a:t>
            </a:r>
            <a:r>
              <a:rPr lang="en-IN" sz="4000" b="1" dirty="0">
                <a:solidFill>
                  <a:srgbClr val="70AD47"/>
                </a:solidFill>
                <a:latin typeface="Calibri" panose="020F0502020204030204" pitchFamily="34" charset="0"/>
                <a:ea typeface="Segoe UI Historic" panose="020B0502040204020203" pitchFamily="34" charset="0"/>
                <a:cs typeface="Calibri" panose="020F0502020204030204" pitchFamily="34" charset="0"/>
              </a:rPr>
              <a:t> </a:t>
            </a:r>
            <a:r>
              <a:rPr lang="en-IN" sz="4000" b="1" dirty="0">
                <a:solidFill>
                  <a:srgbClr val="70AD47"/>
                </a:solidFill>
                <a:latin typeface="+mj-lt"/>
              </a:rPr>
              <a:t>4</a:t>
            </a:r>
          </a:p>
        </p:txBody>
      </p:sp>
      <p:sp>
        <p:nvSpPr>
          <p:cNvPr id="17" name="TextBox 16">
            <a:extLst>
              <a:ext uri="{FF2B5EF4-FFF2-40B4-BE49-F238E27FC236}">
                <a16:creationId xmlns:a16="http://schemas.microsoft.com/office/drawing/2014/main" id="{E3F2BC12-D1F6-4F9E-A0DD-F52202C3FF7B}"/>
              </a:ext>
            </a:extLst>
          </p:cNvPr>
          <p:cNvSpPr txBox="1"/>
          <p:nvPr/>
        </p:nvSpPr>
        <p:spPr>
          <a:xfrm>
            <a:off x="6470657" y="239130"/>
            <a:ext cx="5448300" cy="461665"/>
          </a:xfrm>
          <a:prstGeom prst="rect">
            <a:avLst/>
          </a:prstGeom>
          <a:noFill/>
        </p:spPr>
        <p:txBody>
          <a:bodyPr wrap="square" rtlCol="0">
            <a:spAutoFit/>
          </a:bodyPr>
          <a:lstStyle/>
          <a:p>
            <a:pPr algn="r"/>
            <a:r>
              <a:rPr lang="zh-CN" altLang="en-US" sz="2400"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模块概述</a:t>
            </a:r>
            <a:endParaRPr lang="en-IN" sz="2400" dirty="0">
              <a:solidFill>
                <a:srgbClr val="FF0000"/>
              </a:solidFill>
              <a:latin typeface="Calibri" panose="020F0502020204030204" pitchFamily="34" charset="0"/>
              <a:ea typeface="Segoe UI Historic" panose="020B0502040204020203"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F3F9AD32-3E84-4943-965D-81FFE087E76F}"/>
              </a:ext>
            </a:extLst>
          </p:cNvPr>
          <p:cNvGrpSpPr/>
          <p:nvPr/>
        </p:nvGrpSpPr>
        <p:grpSpPr>
          <a:xfrm>
            <a:off x="779210" y="771533"/>
            <a:ext cx="4250063" cy="5619751"/>
            <a:chOff x="626803" y="619125"/>
            <a:chExt cx="4250062" cy="5619750"/>
          </a:xfrm>
        </p:grpSpPr>
        <p:sp>
          <p:nvSpPr>
            <p:cNvPr id="19" name="Freeform: Shape 6">
              <a:extLst>
                <a:ext uri="{FF2B5EF4-FFF2-40B4-BE49-F238E27FC236}">
                  <a16:creationId xmlns:a16="http://schemas.microsoft.com/office/drawing/2014/main" id="{7056B9F9-78E8-46A3-A95D-D9AFB5AEFEBF}"/>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pic>
          <p:nvPicPr>
            <p:cNvPr id="23" name="Picture 22">
              <a:extLst>
                <a:ext uri="{FF2B5EF4-FFF2-40B4-BE49-F238E27FC236}">
                  <a16:creationId xmlns:a16="http://schemas.microsoft.com/office/drawing/2014/main" id="{EC572D56-9645-4B41-8FBE-0F425F8645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63" y="1803757"/>
              <a:ext cx="3724102" cy="2416117"/>
            </a:xfrm>
            <a:prstGeom prst="rect">
              <a:avLst/>
            </a:prstGeom>
          </p:spPr>
        </p:pic>
        <p:sp>
          <p:nvSpPr>
            <p:cNvPr id="24" name="Rectangle 23">
              <a:extLst>
                <a:ext uri="{FF2B5EF4-FFF2-40B4-BE49-F238E27FC236}">
                  <a16:creationId xmlns:a16="http://schemas.microsoft.com/office/drawing/2014/main" id="{136BFEB4-C21C-4E5A-8A5C-6E811FC062E6}"/>
                </a:ext>
              </a:extLst>
            </p:cNvPr>
            <p:cNvSpPr/>
            <p:nvPr/>
          </p:nvSpPr>
          <p:spPr>
            <a:xfrm>
              <a:off x="626805" y="619125"/>
              <a:ext cx="3458498" cy="163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a:extLst>
                <a:ext uri="{FF2B5EF4-FFF2-40B4-BE49-F238E27FC236}">
                  <a16:creationId xmlns:a16="http://schemas.microsoft.com/office/drawing/2014/main" id="{663A51AC-9A71-495F-9B10-920F99E25DB0}"/>
                </a:ext>
              </a:extLst>
            </p:cNvPr>
            <p:cNvSpPr/>
            <p:nvPr/>
          </p:nvSpPr>
          <p:spPr>
            <a:xfrm>
              <a:off x="647631" y="5659555"/>
              <a:ext cx="3213169" cy="3592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zh-CN" altLang="en-US" dirty="0"/>
                <a:t>世界遗产公约</a:t>
              </a:r>
              <a:endParaRPr lang="en-IN" dirty="0"/>
            </a:p>
          </p:txBody>
        </p:sp>
        <p:sp>
          <p:nvSpPr>
            <p:cNvPr id="26" name="Rectangle 25">
              <a:extLst>
                <a:ext uri="{FF2B5EF4-FFF2-40B4-BE49-F238E27FC236}">
                  <a16:creationId xmlns:a16="http://schemas.microsoft.com/office/drawing/2014/main" id="{90576A33-E22C-49F0-8B0B-70FFB5164AB1}"/>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TextBox 26">
              <a:extLst>
                <a:ext uri="{FF2B5EF4-FFF2-40B4-BE49-F238E27FC236}">
                  <a16:creationId xmlns:a16="http://schemas.microsoft.com/office/drawing/2014/main" id="{E8E5ECDA-20F9-40F2-9903-A5B0B2C9CD2E}"/>
                </a:ext>
              </a:extLst>
            </p:cNvPr>
            <p:cNvSpPr txBox="1"/>
            <p:nvPr/>
          </p:nvSpPr>
          <p:spPr>
            <a:xfrm>
              <a:off x="626803" y="989269"/>
              <a:ext cx="4225415" cy="369332"/>
            </a:xfrm>
            <a:prstGeom prst="rect">
              <a:avLst/>
            </a:prstGeom>
            <a:noFill/>
          </p:spPr>
          <p:txBody>
            <a:bodyPr wrap="square" rtlCol="0">
              <a:spAutoFit/>
            </a:bodyPr>
            <a:lstStyle/>
            <a:p>
              <a:pPr algn="ctr"/>
              <a:r>
                <a:rPr lang="zh-CN" altLang="en-US" b="1" dirty="0">
                  <a:solidFill>
                    <a:schemeClr val="bg1">
                      <a:lumMod val="50000"/>
                    </a:schemeClr>
                  </a:solidFill>
                  <a:latin typeface="+mj-lt"/>
                </a:rPr>
                <a:t>定期报告课程</a:t>
              </a:r>
              <a:endParaRPr lang="en-IN" b="1" dirty="0">
                <a:solidFill>
                  <a:schemeClr val="bg1">
                    <a:lumMod val="50000"/>
                  </a:schemeClr>
                </a:solidFill>
                <a:latin typeface="+mj-lt"/>
              </a:endParaRPr>
            </a:p>
          </p:txBody>
        </p:sp>
        <p:sp>
          <p:nvSpPr>
            <p:cNvPr id="28" name="TextBox 27">
              <a:extLst>
                <a:ext uri="{FF2B5EF4-FFF2-40B4-BE49-F238E27FC236}">
                  <a16:creationId xmlns:a16="http://schemas.microsoft.com/office/drawing/2014/main" id="{DE23F534-65E8-4600-8CAA-8B80BE67D638}"/>
                </a:ext>
              </a:extLst>
            </p:cNvPr>
            <p:cNvSpPr txBox="1"/>
            <p:nvPr/>
          </p:nvSpPr>
          <p:spPr>
            <a:xfrm>
              <a:off x="639876" y="3981981"/>
              <a:ext cx="4225415" cy="707886"/>
            </a:xfrm>
            <a:prstGeom prst="rect">
              <a:avLst/>
            </a:prstGeom>
            <a:noFill/>
          </p:spPr>
          <p:txBody>
            <a:bodyPr wrap="square" rtlCol="0">
              <a:spAutoFit/>
            </a:bodyPr>
            <a:lstStyle/>
            <a:p>
              <a:pPr algn="ctr"/>
              <a:r>
                <a:rPr lang="zh-CN" altLang="en-US" sz="4000" b="1" dirty="0">
                  <a:solidFill>
                    <a:schemeClr val="accent5">
                      <a:lumMod val="75000"/>
                    </a:schemeClr>
                  </a:solidFill>
                  <a:latin typeface="Adobe 宋体 Std L" pitchFamily="18" charset="-122"/>
                  <a:ea typeface="Adobe 宋体 Std L" pitchFamily="18" charset="-122"/>
                </a:rPr>
                <a:t>培训模块</a:t>
              </a:r>
              <a:endParaRPr lang="en-IN" sz="4000" b="1" dirty="0">
                <a:solidFill>
                  <a:schemeClr val="accent5">
                    <a:lumMod val="75000"/>
                  </a:schemeClr>
                </a:solidFill>
                <a:latin typeface="Adobe 宋体 Std L" pitchFamily="18" charset="-122"/>
                <a:ea typeface="Adobe 宋体 Std L" pitchFamily="18" charset="-122"/>
              </a:endParaRPr>
            </a:p>
          </p:txBody>
        </p:sp>
      </p:grpSp>
    </p:spTree>
    <p:extLst>
      <p:ext uri="{BB962C8B-B14F-4D97-AF65-F5344CB8AC3E}">
        <p14:creationId xmlns:p14="http://schemas.microsoft.com/office/powerpoint/2010/main" val="2025430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C851652F-1B21-4C47-9743-88E5119E63EF}"/>
              </a:ext>
            </a:extLst>
          </p:cNvPr>
          <p:cNvSpPr/>
          <p:nvPr/>
        </p:nvSpPr>
        <p:spPr>
          <a:xfrm>
            <a:off x="4085303" y="3250366"/>
            <a:ext cx="1980000" cy="687857"/>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r"/>
            <a:r>
              <a:rPr lang="en-IN" sz="2800" b="1" dirty="0"/>
              <a:t>04</a:t>
            </a:r>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4085304" y="2514593"/>
            <a:ext cx="1489587" cy="687857"/>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03</a:t>
            </a:r>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4085304" y="1778820"/>
            <a:ext cx="1489587" cy="687857"/>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r"/>
            <a:r>
              <a:rPr lang="en-IN" sz="2800"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4085304" y="1043048"/>
            <a:ext cx="1489587"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01</a:t>
            </a:r>
          </a:p>
        </p:txBody>
      </p:sp>
      <p:grpSp>
        <p:nvGrpSpPr>
          <p:cNvPr id="40" name="Group 39"/>
          <p:cNvGrpSpPr/>
          <p:nvPr/>
        </p:nvGrpSpPr>
        <p:grpSpPr>
          <a:xfrm>
            <a:off x="626810" y="619133"/>
            <a:ext cx="4250063" cy="5619751"/>
            <a:chOff x="626803" y="619125"/>
            <a:chExt cx="4250062" cy="5619750"/>
          </a:xfrm>
        </p:grpSpPr>
        <p:sp>
          <p:nvSpPr>
            <p:cNvPr id="41" name="Freeform: Shape 6">
              <a:extLst>
                <a:ext uri="{FF2B5EF4-FFF2-40B4-BE49-F238E27FC236}">
                  <a16:creationId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63" y="1803757"/>
              <a:ext cx="3724102" cy="2416117"/>
            </a:xfrm>
            <a:prstGeom prst="rect">
              <a:avLst/>
            </a:prstGeom>
            <a:ln/>
          </p:spPr>
        </p:pic>
        <p:sp>
          <p:nvSpPr>
            <p:cNvPr id="43" name="Rectangle 42">
              <a:extLst>
                <a:ext uri="{FF2B5EF4-FFF2-40B4-BE49-F238E27FC236}">
                  <a16:creationId xmlns:a16="http://schemas.microsoft.com/office/drawing/2014/main" id="{6824F499-20C8-4D73-B49D-6DD55A41C2A6}"/>
                </a:ext>
              </a:extLst>
            </p:cNvPr>
            <p:cNvSpPr/>
            <p:nvPr/>
          </p:nvSpPr>
          <p:spPr>
            <a:xfrm>
              <a:off x="626805" y="619125"/>
              <a:ext cx="3458498" cy="163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Rectangle 43">
              <a:extLst>
                <a:ext uri="{FF2B5EF4-FFF2-40B4-BE49-F238E27FC236}">
                  <a16:creationId xmlns:a16="http://schemas.microsoft.com/office/drawing/2014/main" id="{35FD5325-3717-459B-90F1-3A5965EDA412}"/>
                </a:ext>
              </a:extLst>
            </p:cNvPr>
            <p:cNvSpPr/>
            <p:nvPr/>
          </p:nvSpPr>
          <p:spPr>
            <a:xfrm>
              <a:off x="647631" y="5659555"/>
              <a:ext cx="3213169" cy="3592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en-IN" dirty="0"/>
                <a:t>World Heritage Convention</a:t>
              </a:r>
            </a:p>
          </p:txBody>
        </p:sp>
        <p:sp>
          <p:nvSpPr>
            <p:cNvPr id="45" name="Rectangle 44">
              <a:extLst>
                <a:ext uri="{FF2B5EF4-FFF2-40B4-BE49-F238E27FC236}">
                  <a16:creationId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TextBox 45">
              <a:extLst>
                <a:ext uri="{FF2B5EF4-FFF2-40B4-BE49-F238E27FC236}">
                  <a16:creationId xmlns:a16="http://schemas.microsoft.com/office/drawing/2014/main" id="{A3D6E4EA-59ED-4E27-B6F1-FB64219B8EED}"/>
                </a:ext>
              </a:extLst>
            </p:cNvPr>
            <p:cNvSpPr txBox="1"/>
            <p:nvPr/>
          </p:nvSpPr>
          <p:spPr>
            <a:xfrm>
              <a:off x="626803" y="822004"/>
              <a:ext cx="4225415" cy="461665"/>
            </a:xfrm>
            <a:prstGeom prst="rect">
              <a:avLst/>
            </a:prstGeom>
            <a:noFill/>
          </p:spPr>
          <p:txBody>
            <a:bodyPr wrap="square" rtlCol="0">
              <a:spAutoFit/>
            </a:bodyPr>
            <a:lstStyle/>
            <a:p>
              <a:pPr algn="ctr"/>
              <a:r>
                <a:rPr lang="en-IN" sz="2400" b="1" dirty="0">
                  <a:solidFill>
                    <a:schemeClr val="accent5">
                      <a:lumMod val="75000"/>
                    </a:schemeClr>
                  </a:solidFill>
                  <a:latin typeface="+mj-lt"/>
                </a:rPr>
                <a:t>Periodic Reporting</a:t>
              </a:r>
            </a:p>
          </p:txBody>
        </p:sp>
        <p:sp>
          <p:nvSpPr>
            <p:cNvPr id="47" name="TextBox 46">
              <a:extLst>
                <a:ext uri="{FF2B5EF4-FFF2-40B4-BE49-F238E27FC236}">
                  <a16:creationId xmlns:a16="http://schemas.microsoft.com/office/drawing/2014/main" id="{BF3FF7B2-4940-404C-B39B-C8B665009A01}"/>
                </a:ext>
              </a:extLst>
            </p:cNvPr>
            <p:cNvSpPr txBox="1"/>
            <p:nvPr/>
          </p:nvSpPr>
          <p:spPr>
            <a:xfrm>
              <a:off x="639876" y="3981981"/>
              <a:ext cx="4225415" cy="1323439"/>
            </a:xfrm>
            <a:prstGeom prst="rect">
              <a:avLst/>
            </a:prstGeom>
            <a:noFill/>
          </p:spPr>
          <p:txBody>
            <a:bodyPr wrap="square" rtlCol="0">
              <a:spAutoFit/>
            </a:bodyPr>
            <a:lstStyle/>
            <a:p>
              <a:pPr algn="ctr"/>
              <a:r>
                <a:rPr lang="en-IN" sz="4000" b="1" dirty="0">
                  <a:solidFill>
                    <a:schemeClr val="accent5">
                      <a:lumMod val="75000"/>
                    </a:schemeClr>
                  </a:solidFill>
                  <a:latin typeface="+mj-lt"/>
                </a:rPr>
                <a:t>Training </a:t>
              </a:r>
            </a:p>
            <a:p>
              <a:pPr algn="ctr"/>
              <a:r>
                <a:rPr lang="en-IN" sz="4000" b="1" dirty="0">
                  <a:solidFill>
                    <a:schemeClr val="accent5">
                      <a:lumMod val="75000"/>
                    </a:schemeClr>
                  </a:solidFill>
                  <a:latin typeface="+mj-lt"/>
                </a:rPr>
                <a:t>Modules</a:t>
              </a:r>
            </a:p>
          </p:txBody>
        </p:sp>
      </p:grpSp>
      <p:sp>
        <p:nvSpPr>
          <p:cNvPr id="56" name="TextBox 55">
            <a:extLst>
              <a:ext uri="{FF2B5EF4-FFF2-40B4-BE49-F238E27FC236}">
                <a16:creationId xmlns:a16="http://schemas.microsoft.com/office/drawing/2014/main" id="{DF696035-0EE7-4F44-8AE5-A39548C5BCCF}"/>
              </a:ext>
            </a:extLst>
          </p:cNvPr>
          <p:cNvSpPr txBox="1"/>
          <p:nvPr/>
        </p:nvSpPr>
        <p:spPr>
          <a:xfrm>
            <a:off x="6305558" y="3981980"/>
            <a:ext cx="4822305" cy="587853"/>
          </a:xfrm>
          <a:prstGeom prst="rect">
            <a:avLst/>
          </a:prstGeom>
          <a:noFill/>
        </p:spPr>
        <p:txBody>
          <a:bodyPr wrap="square" rtlCol="0">
            <a:spAutoFit/>
          </a:bodyPr>
          <a:lstStyle/>
          <a:p>
            <a:pPr>
              <a:lnSpc>
                <a:spcPct val="115000"/>
              </a:lnSpc>
              <a:spcBef>
                <a:spcPts val="600"/>
              </a:spcBef>
            </a:pPr>
            <a:r>
              <a:rPr lang="en-GB" sz="2800" dirty="0">
                <a:ea typeface="Times New Roman" panose="02020603050405020304" pitchFamily="18" charset="0"/>
              </a:rPr>
              <a:t>Sustainable Development </a:t>
            </a:r>
            <a:endParaRPr lang="en-IN" sz="1400" dirty="0">
              <a:solidFill>
                <a:schemeClr val="tx1">
                  <a:lumMod val="50000"/>
                  <a:lumOff val="50000"/>
                </a:schemeClr>
              </a:solidFill>
            </a:endParaRPr>
          </a:p>
        </p:txBody>
      </p:sp>
      <p:sp>
        <p:nvSpPr>
          <p:cNvPr id="57" name="TextBox 56">
            <a:extLst>
              <a:ext uri="{FF2B5EF4-FFF2-40B4-BE49-F238E27FC236}">
                <a16:creationId xmlns:a16="http://schemas.microsoft.com/office/drawing/2014/main" id="{E3F2BC12-D1F6-4F9E-A0DD-F52202C3FF7B}"/>
              </a:ext>
            </a:extLst>
          </p:cNvPr>
          <p:cNvSpPr txBox="1"/>
          <p:nvPr/>
        </p:nvSpPr>
        <p:spPr>
          <a:xfrm>
            <a:off x="6305555" y="3312417"/>
            <a:ext cx="3562349" cy="707886"/>
          </a:xfrm>
          <a:prstGeom prst="rect">
            <a:avLst/>
          </a:prstGeom>
          <a:noFill/>
        </p:spPr>
        <p:txBody>
          <a:bodyPr wrap="square" rtlCol="0">
            <a:spAutoFit/>
          </a:bodyPr>
          <a:lstStyle/>
          <a:p>
            <a:r>
              <a:rPr lang="en-IN" sz="4000" b="1" dirty="0">
                <a:solidFill>
                  <a:srgbClr val="70AD47"/>
                </a:solidFill>
                <a:latin typeface="+mj-lt"/>
              </a:rPr>
              <a:t>Module</a:t>
            </a:r>
            <a:r>
              <a:rPr lang="en-IN" sz="4000" b="1" dirty="0">
                <a:solidFill>
                  <a:srgbClr val="70AD47"/>
                </a:solidFill>
                <a:latin typeface="Calibri" panose="020F0502020204030204" pitchFamily="34" charset="0"/>
                <a:ea typeface="Segoe UI Historic" panose="020B0502040204020203" pitchFamily="34" charset="0"/>
                <a:cs typeface="Calibri" panose="020F0502020204030204" pitchFamily="34" charset="0"/>
              </a:rPr>
              <a:t> </a:t>
            </a:r>
            <a:r>
              <a:rPr lang="en-IN" sz="4000" b="1" dirty="0">
                <a:solidFill>
                  <a:srgbClr val="70AD47"/>
                </a:solidFill>
                <a:latin typeface="+mj-lt"/>
              </a:rPr>
              <a:t>4</a:t>
            </a:r>
          </a:p>
        </p:txBody>
      </p:sp>
      <p:sp>
        <p:nvSpPr>
          <p:cNvPr id="17" name="TextBox 16">
            <a:extLst>
              <a:ext uri="{FF2B5EF4-FFF2-40B4-BE49-F238E27FC236}">
                <a16:creationId xmlns:a16="http://schemas.microsoft.com/office/drawing/2014/main" id="{E3F2BC12-D1F6-4F9E-A0DD-F52202C3FF7B}"/>
              </a:ext>
            </a:extLst>
          </p:cNvPr>
          <p:cNvSpPr txBox="1"/>
          <p:nvPr/>
        </p:nvSpPr>
        <p:spPr>
          <a:xfrm>
            <a:off x="6470657" y="239130"/>
            <a:ext cx="5448300" cy="461665"/>
          </a:xfrm>
          <a:prstGeom prst="rect">
            <a:avLst/>
          </a:prstGeom>
          <a:noFill/>
        </p:spPr>
        <p:txBody>
          <a:bodyPr wrap="square" rtlCol="0">
            <a:spAutoFit/>
          </a:bodyPr>
          <a:lstStyle/>
          <a:p>
            <a:pPr algn="r"/>
            <a:r>
              <a:rPr lang="en-GB" sz="2400"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Overview of the Modules</a:t>
            </a:r>
            <a:endParaRPr lang="en-IN" sz="2400" dirty="0">
              <a:solidFill>
                <a:srgbClr val="FF0000"/>
              </a:solidFill>
              <a:latin typeface="Calibri" panose="020F0502020204030204" pitchFamily="34" charset="0"/>
              <a:ea typeface="Segoe UI Historic" panose="020B0502040204020203" pitchFamily="34" charset="0"/>
              <a:cs typeface="Calibri" panose="020F0502020204030204" pitchFamily="34" charset="0"/>
            </a:endParaRPr>
          </a:p>
        </p:txBody>
      </p:sp>
    </p:spTree>
    <p:extLst>
      <p:ext uri="{BB962C8B-B14F-4D97-AF65-F5344CB8AC3E}">
        <p14:creationId xmlns:p14="http://schemas.microsoft.com/office/powerpoint/2010/main" val="2215801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22">
            <a:extLst>
              <a:ext uri="{FF2B5EF4-FFF2-40B4-BE49-F238E27FC236}">
                <a16:creationId xmlns:a16="http://schemas.microsoft.com/office/drawing/2014/main" id="{5AA6F2B8-3533-4DF6-B829-B4B9927A2EB6}"/>
              </a:ext>
            </a:extLst>
          </p:cNvPr>
          <p:cNvSpPr/>
          <p:nvPr/>
        </p:nvSpPr>
        <p:spPr>
          <a:xfrm>
            <a:off x="4149723" y="4053021"/>
            <a:ext cx="2153819" cy="687857"/>
          </a:xfrm>
          <a:prstGeom prst="roundRect">
            <a:avLst/>
          </a:prstGeom>
          <a:solidFill>
            <a:srgbClr val="9966FF"/>
          </a:solidFill>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r"/>
            <a:r>
              <a:rPr lang="zh-CN" altLang="en-US" sz="2800" b="1" dirty="0">
                <a:solidFill>
                  <a:schemeClr val="bg1"/>
                </a:solidFill>
                <a:latin typeface="Adobe 宋体 Std L" pitchFamily="18" charset="-122"/>
                <a:ea typeface="Adobe 宋体 Std L" pitchFamily="18" charset="-122"/>
              </a:rPr>
              <a:t>焦点</a:t>
            </a:r>
            <a:endParaRPr lang="en-IN" sz="2800" b="1" dirty="0">
              <a:solidFill>
                <a:schemeClr val="bg1"/>
              </a:solidFill>
              <a:latin typeface="Adobe 宋体 Std L" pitchFamily="18" charset="-122"/>
              <a:ea typeface="Adobe 宋体 Std L" pitchFamily="18" charset="-122"/>
            </a:endParaRPr>
          </a:p>
        </p:txBody>
      </p:sp>
      <p:sp>
        <p:nvSpPr>
          <p:cNvPr id="22" name="Rectangle: Rounded Corners 21">
            <a:extLst>
              <a:ext uri="{FF2B5EF4-FFF2-40B4-BE49-F238E27FC236}">
                <a16:creationId xmlns:a16="http://schemas.microsoft.com/office/drawing/2014/main" id="{C851652F-1B21-4C47-9743-88E5119E63EF}"/>
              </a:ext>
            </a:extLst>
          </p:cNvPr>
          <p:cNvSpPr/>
          <p:nvPr/>
        </p:nvSpPr>
        <p:spPr>
          <a:xfrm>
            <a:off x="4085304" y="3259602"/>
            <a:ext cx="1489587" cy="687857"/>
          </a:xfrm>
          <a:prstGeom prst="roundRect">
            <a:avLst/>
          </a:prstGeom>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r"/>
            <a:r>
              <a:rPr lang="en-IN" sz="2800" b="1" dirty="0"/>
              <a:t>04</a:t>
            </a:r>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4085304" y="2514593"/>
            <a:ext cx="1489587" cy="687857"/>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03</a:t>
            </a:r>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4085304" y="1778820"/>
            <a:ext cx="1489587" cy="687857"/>
          </a:xfrm>
          <a:prstGeom prst="roundRect">
            <a:avLst/>
          </a:prstGeom>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r"/>
            <a:r>
              <a:rPr lang="en-IN" sz="2800"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4085304" y="1043048"/>
            <a:ext cx="1489587"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01</a:t>
            </a:r>
          </a:p>
        </p:txBody>
      </p:sp>
      <p:grpSp>
        <p:nvGrpSpPr>
          <p:cNvPr id="15" name="Group 14">
            <a:extLst>
              <a:ext uri="{FF2B5EF4-FFF2-40B4-BE49-F238E27FC236}">
                <a16:creationId xmlns:a16="http://schemas.microsoft.com/office/drawing/2014/main" id="{A490B04F-D449-424C-A949-35F8C116917B}"/>
              </a:ext>
            </a:extLst>
          </p:cNvPr>
          <p:cNvGrpSpPr/>
          <p:nvPr/>
        </p:nvGrpSpPr>
        <p:grpSpPr>
          <a:xfrm>
            <a:off x="779210" y="771533"/>
            <a:ext cx="4250063" cy="5619751"/>
            <a:chOff x="626803" y="619125"/>
            <a:chExt cx="4250062" cy="5619750"/>
          </a:xfrm>
        </p:grpSpPr>
        <p:sp>
          <p:nvSpPr>
            <p:cNvPr id="18" name="Freeform: Shape 6">
              <a:extLst>
                <a:ext uri="{FF2B5EF4-FFF2-40B4-BE49-F238E27FC236}">
                  <a16:creationId xmlns:a16="http://schemas.microsoft.com/office/drawing/2014/main" id="{8845E63A-7E21-46DA-9983-EACE30887671}"/>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pic>
          <p:nvPicPr>
            <p:cNvPr id="19" name="Picture 18">
              <a:extLst>
                <a:ext uri="{FF2B5EF4-FFF2-40B4-BE49-F238E27FC236}">
                  <a16:creationId xmlns:a16="http://schemas.microsoft.com/office/drawing/2014/main" id="{554E7FB7-441B-4BA0-BD08-9A998148BD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63" y="1803757"/>
              <a:ext cx="3724102" cy="2416117"/>
            </a:xfrm>
            <a:prstGeom prst="rect">
              <a:avLst/>
            </a:prstGeom>
          </p:spPr>
        </p:pic>
        <p:sp>
          <p:nvSpPr>
            <p:cNvPr id="23" name="Rectangle 22">
              <a:extLst>
                <a:ext uri="{FF2B5EF4-FFF2-40B4-BE49-F238E27FC236}">
                  <a16:creationId xmlns:a16="http://schemas.microsoft.com/office/drawing/2014/main" id="{B62DA153-E736-4223-8D9E-399239702C5E}"/>
                </a:ext>
              </a:extLst>
            </p:cNvPr>
            <p:cNvSpPr/>
            <p:nvPr/>
          </p:nvSpPr>
          <p:spPr>
            <a:xfrm>
              <a:off x="626805" y="619125"/>
              <a:ext cx="3458498" cy="163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a:extLst>
                <a:ext uri="{FF2B5EF4-FFF2-40B4-BE49-F238E27FC236}">
                  <a16:creationId xmlns:a16="http://schemas.microsoft.com/office/drawing/2014/main" id="{80F815B2-C1D8-41DF-AD4B-A5D053F4BD93}"/>
                </a:ext>
              </a:extLst>
            </p:cNvPr>
            <p:cNvSpPr/>
            <p:nvPr/>
          </p:nvSpPr>
          <p:spPr>
            <a:xfrm>
              <a:off x="647631" y="5659555"/>
              <a:ext cx="3213169" cy="3592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zh-CN" altLang="en-US" dirty="0"/>
                <a:t>世界遗产公约</a:t>
              </a:r>
              <a:endParaRPr lang="en-IN" dirty="0"/>
            </a:p>
          </p:txBody>
        </p:sp>
        <p:sp>
          <p:nvSpPr>
            <p:cNvPr id="33" name="Rectangle 32">
              <a:extLst>
                <a:ext uri="{FF2B5EF4-FFF2-40B4-BE49-F238E27FC236}">
                  <a16:creationId xmlns:a16="http://schemas.microsoft.com/office/drawing/2014/main" id="{58D91919-B9D4-4443-AC9A-963A88E71605}"/>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1B6A5F7E-5C8F-4A18-A390-254D7FF813C0}"/>
                </a:ext>
              </a:extLst>
            </p:cNvPr>
            <p:cNvSpPr txBox="1"/>
            <p:nvPr/>
          </p:nvSpPr>
          <p:spPr>
            <a:xfrm>
              <a:off x="626803" y="989269"/>
              <a:ext cx="4225415" cy="369332"/>
            </a:xfrm>
            <a:prstGeom prst="rect">
              <a:avLst/>
            </a:prstGeom>
            <a:noFill/>
          </p:spPr>
          <p:txBody>
            <a:bodyPr wrap="square" rtlCol="0">
              <a:spAutoFit/>
            </a:bodyPr>
            <a:lstStyle/>
            <a:p>
              <a:pPr algn="ctr"/>
              <a:r>
                <a:rPr lang="zh-CN" altLang="en-US" b="1" dirty="0">
                  <a:solidFill>
                    <a:schemeClr val="bg1">
                      <a:lumMod val="50000"/>
                    </a:schemeClr>
                  </a:solidFill>
                  <a:latin typeface="+mj-lt"/>
                </a:rPr>
                <a:t>定期报告课程</a:t>
              </a:r>
              <a:endParaRPr lang="en-IN" b="1" dirty="0">
                <a:solidFill>
                  <a:schemeClr val="bg1">
                    <a:lumMod val="50000"/>
                  </a:schemeClr>
                </a:solidFill>
                <a:latin typeface="+mj-lt"/>
              </a:endParaRPr>
            </a:p>
          </p:txBody>
        </p:sp>
        <p:sp>
          <p:nvSpPr>
            <p:cNvPr id="35" name="TextBox 34">
              <a:extLst>
                <a:ext uri="{FF2B5EF4-FFF2-40B4-BE49-F238E27FC236}">
                  <a16:creationId xmlns:a16="http://schemas.microsoft.com/office/drawing/2014/main" id="{8D80C47E-3B04-4B85-8E6E-73B7653789C8}"/>
                </a:ext>
              </a:extLst>
            </p:cNvPr>
            <p:cNvSpPr txBox="1"/>
            <p:nvPr/>
          </p:nvSpPr>
          <p:spPr>
            <a:xfrm>
              <a:off x="639876" y="3981981"/>
              <a:ext cx="4225415" cy="707886"/>
            </a:xfrm>
            <a:prstGeom prst="rect">
              <a:avLst/>
            </a:prstGeom>
            <a:noFill/>
          </p:spPr>
          <p:txBody>
            <a:bodyPr wrap="square" rtlCol="0">
              <a:spAutoFit/>
            </a:bodyPr>
            <a:lstStyle/>
            <a:p>
              <a:pPr algn="ctr"/>
              <a:r>
                <a:rPr lang="zh-CN" altLang="en-US" sz="4000" b="1" dirty="0">
                  <a:solidFill>
                    <a:schemeClr val="accent5">
                      <a:lumMod val="75000"/>
                    </a:schemeClr>
                  </a:solidFill>
                  <a:latin typeface="Adobe 宋体 Std L" pitchFamily="18" charset="-122"/>
                  <a:ea typeface="Adobe 宋体 Std L" pitchFamily="18" charset="-122"/>
                </a:rPr>
                <a:t>培训模块</a:t>
              </a:r>
              <a:endParaRPr lang="en-IN" sz="4000" b="1" dirty="0">
                <a:solidFill>
                  <a:schemeClr val="accent5">
                    <a:lumMod val="75000"/>
                  </a:schemeClr>
                </a:solidFill>
                <a:latin typeface="Adobe 宋体 Std L" pitchFamily="18" charset="-122"/>
                <a:ea typeface="Adobe 宋体 Std L" pitchFamily="18" charset="-122"/>
              </a:endParaRPr>
            </a:p>
          </p:txBody>
        </p:sp>
      </p:grpSp>
    </p:spTree>
    <p:extLst>
      <p:ext uri="{BB962C8B-B14F-4D97-AF65-F5344CB8AC3E}">
        <p14:creationId xmlns:p14="http://schemas.microsoft.com/office/powerpoint/2010/main" val="2502818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p:cNvSpPr/>
          <p:nvPr/>
        </p:nvSpPr>
        <p:spPr>
          <a:xfrm>
            <a:off x="1" y="0"/>
            <a:ext cx="439417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631482" y="799305"/>
            <a:ext cx="2929300" cy="5364324"/>
            <a:chOff x="631478" y="673939"/>
            <a:chExt cx="2929300" cy="5364322"/>
          </a:xfrm>
        </p:grpSpPr>
        <p:grpSp>
          <p:nvGrpSpPr>
            <p:cNvPr id="75" name="Group 74"/>
            <p:cNvGrpSpPr/>
            <p:nvPr/>
          </p:nvGrpSpPr>
          <p:grpSpPr>
            <a:xfrm rot="5400000">
              <a:off x="1530743" y="-225326"/>
              <a:ext cx="1107995" cy="2906525"/>
              <a:chOff x="7845145" y="1412668"/>
              <a:chExt cx="438068" cy="1101851"/>
            </a:xfrm>
            <a:effectLst>
              <a:outerShdw blurRad="50800" dist="38100" dir="2700000" algn="tl" rotWithShape="0">
                <a:prstClr val="black">
                  <a:alpha val="40000"/>
                </a:prstClr>
              </a:outerShdw>
            </a:effectLst>
          </p:grpSpPr>
          <p:grpSp>
            <p:nvGrpSpPr>
              <p:cNvPr id="76" name="Group 75">
                <a:extLst>
                  <a:ext uri="{FF2B5EF4-FFF2-40B4-BE49-F238E27FC236}">
                    <a16:creationId xmlns:a16="http://schemas.microsoft.com/office/drawing/2014/main" id="{93CC9BE7-5948-4992-8D51-1DA23A2E5BF5}"/>
                  </a:ext>
                </a:extLst>
              </p:cNvPr>
              <p:cNvGrpSpPr/>
              <p:nvPr/>
            </p:nvGrpSpPr>
            <p:grpSpPr>
              <a:xfrm>
                <a:off x="7845145" y="1412668"/>
                <a:ext cx="438068" cy="477429"/>
                <a:chOff x="6427559" y="2209799"/>
                <a:chExt cx="1712988" cy="1866901"/>
              </a:xfrm>
              <a:effectLst>
                <a:outerShdw blurRad="50800" dist="38100" dir="5400000" algn="t" rotWithShape="0">
                  <a:prstClr val="black">
                    <a:alpha val="40000"/>
                  </a:prstClr>
                </a:outerShdw>
              </a:effectLst>
            </p:grpSpPr>
            <p:sp>
              <p:nvSpPr>
                <p:cNvPr id="78" name="Rectangle: Top Corners Rounded 2">
                  <a:extLst>
                    <a:ext uri="{FF2B5EF4-FFF2-40B4-BE49-F238E27FC236}">
                      <a16:creationId xmlns:a16="http://schemas.microsoft.com/office/drawing/2014/main" id="{FC900C28-FF5B-4738-B15A-DA1A556BE4A0}"/>
                    </a:ext>
                  </a:extLst>
                </p:cNvPr>
                <p:cNvSpPr/>
                <p:nvPr/>
              </p:nvSpPr>
              <p:spPr>
                <a:xfrm>
                  <a:off x="6509749" y="2209799"/>
                  <a:ext cx="1570132" cy="1866901"/>
                </a:xfrm>
                <a:prstGeom prst="round2SameRect">
                  <a:avLst>
                    <a:gd name="adj1" fmla="val 12063"/>
                    <a:gd name="adj2" fmla="val 0"/>
                  </a:avLst>
                </a:prstGeom>
                <a:solidFill>
                  <a:srgbClr val="D81159"/>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62698EAD-E879-41D8-AB35-8B0CD1EFF0A9}"/>
                    </a:ext>
                  </a:extLst>
                </p:cNvPr>
                <p:cNvSpPr txBox="1"/>
                <p:nvPr/>
              </p:nvSpPr>
              <p:spPr>
                <a:xfrm rot="16200000">
                  <a:off x="6855244" y="2032276"/>
                  <a:ext cx="857618" cy="1712988"/>
                </a:xfrm>
                <a:prstGeom prst="rect">
                  <a:avLst/>
                </a:prstGeom>
                <a:noFill/>
              </p:spPr>
              <p:txBody>
                <a:bodyPr wrap="square" rtlCol="0">
                  <a:spAutoFit/>
                </a:bodyPr>
                <a:lstStyle/>
                <a:p>
                  <a:pPr algn="ctr"/>
                  <a:r>
                    <a:rPr lang="en-US" sz="6600" b="1" dirty="0">
                      <a:solidFill>
                        <a:schemeClr val="bg1"/>
                      </a:solidFill>
                      <a:latin typeface="Tw Cen MT" panose="020B0602020104020603" pitchFamily="34" charset="0"/>
                    </a:rPr>
                    <a:t>1</a:t>
                  </a:r>
                </a:p>
              </p:txBody>
            </p:sp>
          </p:grpSp>
          <p:sp>
            <p:nvSpPr>
              <p:cNvPr id="77" name="Freeform: Shape 15">
                <a:extLst>
                  <a:ext uri="{FF2B5EF4-FFF2-40B4-BE49-F238E27FC236}">
                    <a16:creationId xmlns:a16="http://schemas.microsoft.com/office/drawing/2014/main" id="{B9361B01-03EA-4A3C-8B61-BEC6A891C530}"/>
                  </a:ext>
                </a:extLst>
              </p:cNvPr>
              <p:cNvSpPr/>
              <p:nvPr/>
            </p:nvSpPr>
            <p:spPr>
              <a:xfrm flipV="1">
                <a:off x="7860678" y="1739137"/>
                <a:ext cx="407022" cy="77538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rot="5400000">
              <a:off x="1530737" y="1158526"/>
              <a:ext cx="1107997" cy="2906516"/>
              <a:chOff x="7845155" y="1412670"/>
              <a:chExt cx="438068" cy="1101849"/>
            </a:xfrm>
          </p:grpSpPr>
          <p:grpSp>
            <p:nvGrpSpPr>
              <p:cNvPr id="81" name="Group 80">
                <a:extLst>
                  <a:ext uri="{FF2B5EF4-FFF2-40B4-BE49-F238E27FC236}">
                    <a16:creationId xmlns:a16="http://schemas.microsoft.com/office/drawing/2014/main" id="{93CC9BE7-5948-4992-8D51-1DA23A2E5BF5}"/>
                  </a:ext>
                </a:extLst>
              </p:cNvPr>
              <p:cNvGrpSpPr/>
              <p:nvPr/>
            </p:nvGrpSpPr>
            <p:grpSpPr>
              <a:xfrm>
                <a:off x="7845155" y="1412670"/>
                <a:ext cx="438068" cy="477430"/>
                <a:chOff x="6427570" y="2209800"/>
                <a:chExt cx="1712980" cy="1866900"/>
              </a:xfrm>
              <a:effectLst>
                <a:outerShdw blurRad="50800" dist="38100" dir="5400000" algn="t" rotWithShape="0">
                  <a:prstClr val="black">
                    <a:alpha val="40000"/>
                  </a:prstClr>
                </a:outerShdw>
              </a:effectLst>
            </p:grpSpPr>
            <p:sp>
              <p:nvSpPr>
                <p:cNvPr id="83"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2698EAD-E879-41D8-AB35-8B0CD1EFF0A9}"/>
                    </a:ext>
                  </a:extLst>
                </p:cNvPr>
                <p:cNvSpPr txBox="1"/>
                <p:nvPr/>
              </p:nvSpPr>
              <p:spPr>
                <a:xfrm rot="16200000">
                  <a:off x="6855250" y="2032278"/>
                  <a:ext cx="857619" cy="1712980"/>
                </a:xfrm>
                <a:prstGeom prst="rect">
                  <a:avLst/>
                </a:prstGeom>
                <a:noFill/>
              </p:spPr>
              <p:txBody>
                <a:bodyPr wrap="square" rtlCol="0">
                  <a:spAutoFit/>
                </a:bodyPr>
                <a:lstStyle/>
                <a:p>
                  <a:pPr algn="ctr"/>
                  <a:r>
                    <a:rPr lang="en-US" sz="6600" b="1" dirty="0">
                      <a:solidFill>
                        <a:schemeClr val="bg1"/>
                      </a:solidFill>
                      <a:latin typeface="Tw Cen MT" panose="020B0602020104020603" pitchFamily="34" charset="0"/>
                    </a:rPr>
                    <a:t>2</a:t>
                  </a:r>
                </a:p>
              </p:txBody>
            </p:sp>
          </p:grpSp>
          <p:sp>
            <p:nvSpPr>
              <p:cNvPr id="82" name="Freeform: Shape 15">
                <a:extLst>
                  <a:ext uri="{FF2B5EF4-FFF2-40B4-BE49-F238E27FC236}">
                    <a16:creationId xmlns:a16="http://schemas.microsoft.com/office/drawing/2014/main" id="{B9361B01-03EA-4A3C-8B61-BEC6A891C530}"/>
                  </a:ext>
                </a:extLst>
              </p:cNvPr>
              <p:cNvSpPr/>
              <p:nvPr/>
            </p:nvSpPr>
            <p:spPr>
              <a:xfrm flipV="1">
                <a:off x="7860678" y="1739137"/>
                <a:ext cx="407022" cy="77538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rot="5400000">
              <a:off x="1542133" y="2530894"/>
              <a:ext cx="1107995" cy="2929295"/>
              <a:chOff x="7846310" y="3576817"/>
              <a:chExt cx="1107995" cy="2929295"/>
            </a:xfrm>
          </p:grpSpPr>
          <p:grpSp>
            <p:nvGrpSpPr>
              <p:cNvPr id="86" name="Group 85">
                <a:extLst>
                  <a:ext uri="{FF2B5EF4-FFF2-40B4-BE49-F238E27FC236}">
                    <a16:creationId xmlns:a16="http://schemas.microsoft.com/office/drawing/2014/main" id="{93CC9BE7-5948-4992-8D51-1DA23A2E5BF5}"/>
                  </a:ext>
                </a:extLst>
              </p:cNvPr>
              <p:cNvGrpSpPr/>
              <p:nvPr/>
            </p:nvGrpSpPr>
            <p:grpSpPr>
              <a:xfrm>
                <a:off x="7846310" y="3576817"/>
                <a:ext cx="1107995" cy="1259391"/>
                <a:chOff x="6427570" y="2209800"/>
                <a:chExt cx="1712981" cy="1866900"/>
              </a:xfrm>
              <a:effectLst>
                <a:outerShdw blurRad="50800" dist="38100" dir="5400000" algn="t" rotWithShape="0">
                  <a:prstClr val="black">
                    <a:alpha val="40000"/>
                  </a:prstClr>
                </a:outerShdw>
              </a:effectLst>
            </p:grpSpPr>
            <p:sp>
              <p:nvSpPr>
                <p:cNvPr id="88"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62698EAD-E879-41D8-AB35-8B0CD1EFF0A9}"/>
                    </a:ext>
                  </a:extLst>
                </p:cNvPr>
                <p:cNvSpPr txBox="1"/>
                <p:nvPr/>
              </p:nvSpPr>
              <p:spPr>
                <a:xfrm rot="16200000">
                  <a:off x="6855252" y="2032277"/>
                  <a:ext cx="857618" cy="1712981"/>
                </a:xfrm>
                <a:prstGeom prst="rect">
                  <a:avLst/>
                </a:prstGeom>
                <a:noFill/>
              </p:spPr>
              <p:txBody>
                <a:bodyPr wrap="square" rtlCol="0">
                  <a:spAutoFit/>
                </a:bodyPr>
                <a:lstStyle/>
                <a:p>
                  <a:pPr algn="ctr"/>
                  <a:r>
                    <a:rPr lang="en-US" sz="6600" b="1" dirty="0">
                      <a:solidFill>
                        <a:schemeClr val="bg1"/>
                      </a:solidFill>
                      <a:latin typeface="Tw Cen MT" panose="020B0602020104020603" pitchFamily="34" charset="0"/>
                    </a:rPr>
                    <a:t>3</a:t>
                  </a:r>
                </a:p>
              </p:txBody>
            </p:sp>
          </p:grpSp>
          <p:sp>
            <p:nvSpPr>
              <p:cNvPr id="87" name="Freeform: Shape 15">
                <a:extLst>
                  <a:ext uri="{FF2B5EF4-FFF2-40B4-BE49-F238E27FC236}">
                    <a16:creationId xmlns:a16="http://schemas.microsoft.com/office/drawing/2014/main" id="{B9361B01-03EA-4A3C-8B61-BEC6A891C530}"/>
                  </a:ext>
                </a:extLst>
              </p:cNvPr>
              <p:cNvSpPr/>
              <p:nvPr/>
            </p:nvSpPr>
            <p:spPr>
              <a:xfrm flipV="1">
                <a:off x="7885579" y="4460769"/>
                <a:ext cx="1029468" cy="2045343"/>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rot="5400000">
              <a:off x="1530739" y="3926090"/>
              <a:ext cx="1107997" cy="2906520"/>
              <a:chOff x="7845157" y="1412669"/>
              <a:chExt cx="438068" cy="1101850"/>
            </a:xfrm>
          </p:grpSpPr>
          <p:grpSp>
            <p:nvGrpSpPr>
              <p:cNvPr id="91" name="Group 90">
                <a:extLst>
                  <a:ext uri="{FF2B5EF4-FFF2-40B4-BE49-F238E27FC236}">
                    <a16:creationId xmlns:a16="http://schemas.microsoft.com/office/drawing/2014/main" id="{93CC9BE7-5948-4992-8D51-1DA23A2E5BF5}"/>
                  </a:ext>
                </a:extLst>
              </p:cNvPr>
              <p:cNvGrpSpPr/>
              <p:nvPr/>
            </p:nvGrpSpPr>
            <p:grpSpPr>
              <a:xfrm>
                <a:off x="7845157" y="1412669"/>
                <a:ext cx="438068" cy="477430"/>
                <a:chOff x="6427570" y="2209800"/>
                <a:chExt cx="1712979" cy="1866900"/>
              </a:xfrm>
              <a:effectLst>
                <a:outerShdw blurRad="50800" dist="38100" dir="5400000" algn="t" rotWithShape="0">
                  <a:prstClr val="black">
                    <a:alpha val="40000"/>
                  </a:prstClr>
                </a:outerShdw>
              </a:effectLst>
            </p:grpSpPr>
            <p:sp>
              <p:nvSpPr>
                <p:cNvPr id="93"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62698EAD-E879-41D8-AB35-8B0CD1EFF0A9}"/>
                    </a:ext>
                  </a:extLst>
                </p:cNvPr>
                <p:cNvSpPr txBox="1"/>
                <p:nvPr/>
              </p:nvSpPr>
              <p:spPr>
                <a:xfrm rot="16200000">
                  <a:off x="6855251" y="2032280"/>
                  <a:ext cx="857618" cy="1712979"/>
                </a:xfrm>
                <a:prstGeom prst="rect">
                  <a:avLst/>
                </a:prstGeom>
                <a:noFill/>
              </p:spPr>
              <p:txBody>
                <a:bodyPr wrap="square" rtlCol="0">
                  <a:spAutoFit/>
                </a:bodyPr>
                <a:lstStyle/>
                <a:p>
                  <a:pPr algn="ctr"/>
                  <a:r>
                    <a:rPr lang="en-US" sz="6600" b="1" dirty="0">
                      <a:solidFill>
                        <a:schemeClr val="bg1"/>
                      </a:solidFill>
                      <a:latin typeface="Tw Cen MT" panose="020B0602020104020603" pitchFamily="34" charset="0"/>
                    </a:rPr>
                    <a:t>4</a:t>
                  </a:r>
                </a:p>
              </p:txBody>
            </p:sp>
          </p:grpSp>
          <p:sp>
            <p:nvSpPr>
              <p:cNvPr id="92" name="Freeform: Shape 15">
                <a:extLst>
                  <a:ext uri="{FF2B5EF4-FFF2-40B4-BE49-F238E27FC236}">
                    <a16:creationId xmlns:a16="http://schemas.microsoft.com/office/drawing/2014/main" id="{B9361B01-03EA-4A3C-8B61-BEC6A891C530}"/>
                  </a:ext>
                </a:extLst>
              </p:cNvPr>
              <p:cNvSpPr/>
              <p:nvPr/>
            </p:nvSpPr>
            <p:spPr>
              <a:xfrm flipV="1">
                <a:off x="7860678" y="1739137"/>
                <a:ext cx="407022" cy="77538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814552" y="1047094"/>
              <a:ext cx="1523619" cy="369332"/>
            </a:xfrm>
            <a:prstGeom prst="rect">
              <a:avLst/>
            </a:prstGeom>
            <a:noFill/>
          </p:spPr>
          <p:txBody>
            <a:bodyPr wrap="square" rtlCol="0">
              <a:spAutoFit/>
            </a:bodyPr>
            <a:lstStyle/>
            <a:p>
              <a:pPr algn="ctr"/>
              <a:r>
                <a:rPr lang="en-GB" dirty="0">
                  <a:solidFill>
                    <a:srgbClr val="C00000"/>
                  </a:solidFill>
                  <a:latin typeface="Tw Cen MT" panose="020B0602020104020603" pitchFamily="34" charset="0"/>
                </a:rPr>
                <a:t>Fundamentals</a:t>
              </a:r>
              <a:endParaRPr lang="en-US" dirty="0">
                <a:solidFill>
                  <a:srgbClr val="C00000"/>
                </a:solidFill>
                <a:latin typeface="Tw Cen MT" panose="020B0602020104020603" pitchFamily="34" charset="0"/>
              </a:endParaRPr>
            </a:p>
          </p:txBody>
        </p:sp>
        <p:sp>
          <p:nvSpPr>
            <p:cNvPr id="96" name="TextBox 95"/>
            <p:cNvSpPr txBox="1"/>
            <p:nvPr/>
          </p:nvSpPr>
          <p:spPr>
            <a:xfrm>
              <a:off x="825060" y="2410494"/>
              <a:ext cx="1523619" cy="369332"/>
            </a:xfrm>
            <a:prstGeom prst="rect">
              <a:avLst/>
            </a:prstGeom>
            <a:noFill/>
          </p:spPr>
          <p:txBody>
            <a:bodyPr wrap="square" rtlCol="0">
              <a:spAutoFit/>
            </a:bodyPr>
            <a:lstStyle/>
            <a:p>
              <a:pPr algn="ctr"/>
              <a:r>
                <a:rPr lang="en-GB" dirty="0">
                  <a:solidFill>
                    <a:srgbClr val="549ADA"/>
                  </a:solidFill>
                  <a:latin typeface="Tw Cen MT" panose="020B0602020104020603" pitchFamily="34" charset="0"/>
                </a:rPr>
                <a:t>Questionnaire</a:t>
              </a:r>
              <a:endParaRPr lang="en-US" dirty="0">
                <a:solidFill>
                  <a:srgbClr val="549ADA"/>
                </a:solidFill>
                <a:latin typeface="Tw Cen MT" panose="020B0602020104020603" pitchFamily="34" charset="0"/>
              </a:endParaRPr>
            </a:p>
          </p:txBody>
        </p:sp>
        <p:sp>
          <p:nvSpPr>
            <p:cNvPr id="97" name="TextBox 96"/>
            <p:cNvSpPr txBox="1"/>
            <p:nvPr/>
          </p:nvSpPr>
          <p:spPr>
            <a:xfrm>
              <a:off x="839315" y="3810597"/>
              <a:ext cx="1523619" cy="369332"/>
            </a:xfrm>
            <a:prstGeom prst="rect">
              <a:avLst/>
            </a:prstGeom>
            <a:noFill/>
          </p:spPr>
          <p:txBody>
            <a:bodyPr wrap="square" rtlCol="0">
              <a:spAutoFit/>
            </a:bodyPr>
            <a:lstStyle/>
            <a:p>
              <a:pPr algn="ctr"/>
              <a:r>
                <a:rPr lang="en-GB" dirty="0">
                  <a:solidFill>
                    <a:srgbClr val="FFC72D"/>
                  </a:solidFill>
                  <a:latin typeface="Tw Cen MT" panose="020B0602020104020603" pitchFamily="34" charset="0"/>
                </a:rPr>
                <a:t>Synergies</a:t>
              </a:r>
              <a:endParaRPr lang="en-US" dirty="0">
                <a:solidFill>
                  <a:srgbClr val="FFC72D"/>
                </a:solidFill>
                <a:latin typeface="Tw Cen MT" panose="020B0602020104020603" pitchFamily="34" charset="0"/>
              </a:endParaRPr>
            </a:p>
          </p:txBody>
        </p:sp>
        <p:sp>
          <p:nvSpPr>
            <p:cNvPr id="98" name="TextBox 97"/>
            <p:cNvSpPr txBox="1"/>
            <p:nvPr/>
          </p:nvSpPr>
          <p:spPr>
            <a:xfrm>
              <a:off x="838782" y="5022598"/>
              <a:ext cx="1523619" cy="1015663"/>
            </a:xfrm>
            <a:prstGeom prst="rect">
              <a:avLst/>
            </a:prstGeom>
            <a:noFill/>
          </p:spPr>
          <p:txBody>
            <a:bodyPr wrap="square" rtlCol="0">
              <a:spAutoFit/>
            </a:bodyPr>
            <a:lstStyle/>
            <a:p>
              <a:pPr lvl="0" algn="ctr"/>
              <a:r>
                <a:rPr lang="en-GB" dirty="0">
                  <a:solidFill>
                    <a:srgbClr val="7DB75A"/>
                  </a:solidFill>
                  <a:latin typeface="Tw Cen MT" panose="020B0602020104020603" pitchFamily="34" charset="0"/>
                </a:rPr>
                <a:t>Sustainable Development</a:t>
              </a:r>
              <a:endParaRPr lang="en-US" dirty="0">
                <a:solidFill>
                  <a:srgbClr val="7DB75A"/>
                </a:solidFill>
                <a:latin typeface="Tw Cen MT" panose="020B0602020104020603" pitchFamily="34" charset="0"/>
              </a:endParaRPr>
            </a:p>
            <a:p>
              <a:pPr algn="ctr"/>
              <a:endParaRPr lang="en-US" sz="2400" dirty="0">
                <a:solidFill>
                  <a:srgbClr val="78B552"/>
                </a:solidFill>
                <a:latin typeface="Tw Cen MT" panose="020B0602020104020603" pitchFamily="34" charset="0"/>
              </a:endParaRPr>
            </a:p>
          </p:txBody>
        </p:sp>
      </p:grpSp>
      <p:sp>
        <p:nvSpPr>
          <p:cNvPr id="99" name="TextBox 98">
            <a:extLst>
              <a:ext uri="{FF2B5EF4-FFF2-40B4-BE49-F238E27FC236}">
                <a16:creationId xmlns:a16="http://schemas.microsoft.com/office/drawing/2014/main" id="{E3F2BC12-D1F6-4F9E-A0DD-F52202C3FF7B}"/>
              </a:ext>
            </a:extLst>
          </p:cNvPr>
          <p:cNvSpPr txBox="1"/>
          <p:nvPr/>
        </p:nvSpPr>
        <p:spPr>
          <a:xfrm>
            <a:off x="4394180" y="2197649"/>
            <a:ext cx="7797821" cy="2107647"/>
          </a:xfrm>
          <a:prstGeom prst="rect">
            <a:avLst/>
          </a:prstGeom>
          <a:noFill/>
        </p:spPr>
        <p:txBody>
          <a:bodyPr wrap="square" rtlCol="0">
            <a:noAutofit/>
          </a:bodyPr>
          <a:lstStyle/>
          <a:p>
            <a:pPr algn="ctr"/>
            <a:r>
              <a:rPr lang="en-IN" sz="6000" b="1" dirty="0">
                <a:solidFill>
                  <a:schemeClr val="bg1">
                    <a:lumMod val="50000"/>
                  </a:schemeClr>
                </a:solidFill>
                <a:ea typeface="Segoe UI Historic" panose="020B0502040204020203" pitchFamily="34" charset="0"/>
                <a:cs typeface="Calibri" panose="020F0502020204030204" pitchFamily="34" charset="0"/>
              </a:rPr>
              <a:t>Introduction</a:t>
            </a:r>
            <a:r>
              <a:rPr lang="en-IN" sz="4400" dirty="0">
                <a:solidFill>
                  <a:schemeClr val="tx1">
                    <a:lumMod val="50000"/>
                    <a:lumOff val="50000"/>
                  </a:schemeClr>
                </a:solidFill>
                <a:ea typeface="Segoe UI Historic" panose="020B0502040204020203" pitchFamily="34" charset="0"/>
                <a:cs typeface="Calibri" panose="020F0502020204030204" pitchFamily="34" charset="0"/>
              </a:rPr>
              <a:t> </a:t>
            </a:r>
          </a:p>
          <a:p>
            <a:pPr algn="ctr"/>
            <a:r>
              <a:rPr lang="en-IN" sz="4400" dirty="0">
                <a:solidFill>
                  <a:schemeClr val="tx1">
                    <a:lumMod val="75000"/>
                    <a:lumOff val="25000"/>
                  </a:schemeClr>
                </a:solidFill>
                <a:ea typeface="Segoe UI Historic" panose="020B0502040204020203" pitchFamily="34" charset="0"/>
                <a:cs typeface="Calibri" panose="020F0502020204030204" pitchFamily="34" charset="0"/>
              </a:rPr>
              <a:t>Periodic Reporting </a:t>
            </a:r>
          </a:p>
          <a:p>
            <a:pPr algn="ctr"/>
            <a:r>
              <a:rPr lang="en-IN" sz="4400" dirty="0">
                <a:solidFill>
                  <a:schemeClr val="tx1">
                    <a:lumMod val="75000"/>
                    <a:lumOff val="25000"/>
                  </a:schemeClr>
                </a:solidFill>
                <a:ea typeface="Segoe UI Historic" panose="020B0502040204020203" pitchFamily="34" charset="0"/>
                <a:cs typeface="Calibri" panose="020F0502020204030204" pitchFamily="34" charset="0"/>
              </a:rPr>
              <a:t>Curriculum</a:t>
            </a:r>
          </a:p>
        </p:txBody>
      </p:sp>
      <p:pic>
        <p:nvPicPr>
          <p:cNvPr id="102" name="Picture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9348" y="767319"/>
            <a:ext cx="2387483" cy="1548947"/>
          </a:xfrm>
          <a:prstGeom prst="rect">
            <a:avLst/>
          </a:prstGeom>
        </p:spPr>
      </p:pic>
    </p:spTree>
    <p:extLst>
      <p:ext uri="{BB962C8B-B14F-4D97-AF65-F5344CB8AC3E}">
        <p14:creationId xmlns:p14="http://schemas.microsoft.com/office/powerpoint/2010/main" val="3244939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22">
            <a:extLst>
              <a:ext uri="{FF2B5EF4-FFF2-40B4-BE49-F238E27FC236}">
                <a16:creationId xmlns:a16="http://schemas.microsoft.com/office/drawing/2014/main" id="{5AA6F2B8-3533-4DF6-B829-B4B9927A2EB6}"/>
              </a:ext>
            </a:extLst>
          </p:cNvPr>
          <p:cNvSpPr/>
          <p:nvPr/>
        </p:nvSpPr>
        <p:spPr>
          <a:xfrm>
            <a:off x="4149723" y="4053021"/>
            <a:ext cx="2153819" cy="687857"/>
          </a:xfrm>
          <a:prstGeom prst="roundRect">
            <a:avLst/>
          </a:prstGeom>
          <a:solidFill>
            <a:srgbClr val="9966FF"/>
          </a:solidFill>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r"/>
            <a:r>
              <a:rPr lang="en-IN" sz="2000" b="1" dirty="0">
                <a:solidFill>
                  <a:schemeClr val="bg1"/>
                </a:solidFill>
              </a:rPr>
              <a:t>Focus</a:t>
            </a:r>
          </a:p>
        </p:txBody>
      </p:sp>
      <p:sp>
        <p:nvSpPr>
          <p:cNvPr id="22" name="Rectangle: Rounded Corners 21">
            <a:extLst>
              <a:ext uri="{FF2B5EF4-FFF2-40B4-BE49-F238E27FC236}">
                <a16:creationId xmlns:a16="http://schemas.microsoft.com/office/drawing/2014/main" id="{C851652F-1B21-4C47-9743-88E5119E63EF}"/>
              </a:ext>
            </a:extLst>
          </p:cNvPr>
          <p:cNvSpPr/>
          <p:nvPr/>
        </p:nvSpPr>
        <p:spPr>
          <a:xfrm>
            <a:off x="4085304" y="3259602"/>
            <a:ext cx="1489587" cy="687857"/>
          </a:xfrm>
          <a:prstGeom prst="roundRect">
            <a:avLst/>
          </a:prstGeom>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r"/>
            <a:r>
              <a:rPr lang="en-IN" sz="2800" b="1" dirty="0"/>
              <a:t>04</a:t>
            </a:r>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4085304" y="2514593"/>
            <a:ext cx="1489587" cy="687857"/>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03</a:t>
            </a:r>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4085304" y="1778820"/>
            <a:ext cx="1489587" cy="687857"/>
          </a:xfrm>
          <a:prstGeom prst="roundRect">
            <a:avLst/>
          </a:prstGeom>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r"/>
            <a:r>
              <a:rPr lang="en-IN" sz="2800"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4085304" y="1043048"/>
            <a:ext cx="1489587"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01</a:t>
            </a:r>
          </a:p>
        </p:txBody>
      </p:sp>
      <p:grpSp>
        <p:nvGrpSpPr>
          <p:cNvPr id="24" name="Group 23"/>
          <p:cNvGrpSpPr/>
          <p:nvPr/>
        </p:nvGrpSpPr>
        <p:grpSpPr>
          <a:xfrm>
            <a:off x="626810" y="619133"/>
            <a:ext cx="4250063" cy="5619751"/>
            <a:chOff x="626803" y="619125"/>
            <a:chExt cx="4250062" cy="5619750"/>
          </a:xfrm>
        </p:grpSpPr>
        <p:sp>
          <p:nvSpPr>
            <p:cNvPr id="25" name="Freeform: Shape 6">
              <a:extLst>
                <a:ext uri="{FF2B5EF4-FFF2-40B4-BE49-F238E27FC236}">
                  <a16:creationId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63" y="1803757"/>
              <a:ext cx="3724102" cy="2416117"/>
            </a:xfrm>
            <a:prstGeom prst="rect">
              <a:avLst/>
            </a:prstGeom>
          </p:spPr>
        </p:pic>
        <p:sp>
          <p:nvSpPr>
            <p:cNvPr id="27" name="Rectangle 26">
              <a:extLst>
                <a:ext uri="{FF2B5EF4-FFF2-40B4-BE49-F238E27FC236}">
                  <a16:creationId xmlns:a16="http://schemas.microsoft.com/office/drawing/2014/main" id="{6824F499-20C8-4D73-B49D-6DD55A41C2A6}"/>
                </a:ext>
              </a:extLst>
            </p:cNvPr>
            <p:cNvSpPr/>
            <p:nvPr/>
          </p:nvSpPr>
          <p:spPr>
            <a:xfrm>
              <a:off x="626805" y="619125"/>
              <a:ext cx="3458498" cy="163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a:extLst>
                <a:ext uri="{FF2B5EF4-FFF2-40B4-BE49-F238E27FC236}">
                  <a16:creationId xmlns:a16="http://schemas.microsoft.com/office/drawing/2014/main" id="{35FD5325-3717-459B-90F1-3A5965EDA412}"/>
                </a:ext>
              </a:extLst>
            </p:cNvPr>
            <p:cNvSpPr/>
            <p:nvPr/>
          </p:nvSpPr>
          <p:spPr>
            <a:xfrm>
              <a:off x="647631" y="5659555"/>
              <a:ext cx="3213169" cy="3592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en-IN" dirty="0"/>
                <a:t>World Heritage Convention</a:t>
              </a:r>
            </a:p>
          </p:txBody>
        </p:sp>
        <p:sp>
          <p:nvSpPr>
            <p:cNvPr id="29" name="Rectangle 28">
              <a:extLst>
                <a:ext uri="{FF2B5EF4-FFF2-40B4-BE49-F238E27FC236}">
                  <a16:creationId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a:extLst>
                <a:ext uri="{FF2B5EF4-FFF2-40B4-BE49-F238E27FC236}">
                  <a16:creationId xmlns:a16="http://schemas.microsoft.com/office/drawing/2014/main" id="{A3D6E4EA-59ED-4E27-B6F1-FB64219B8EED}"/>
                </a:ext>
              </a:extLst>
            </p:cNvPr>
            <p:cNvSpPr txBox="1"/>
            <p:nvPr/>
          </p:nvSpPr>
          <p:spPr>
            <a:xfrm>
              <a:off x="626803" y="822004"/>
              <a:ext cx="4225415" cy="461665"/>
            </a:xfrm>
            <a:prstGeom prst="rect">
              <a:avLst/>
            </a:prstGeom>
            <a:noFill/>
          </p:spPr>
          <p:txBody>
            <a:bodyPr wrap="square" rtlCol="0">
              <a:spAutoFit/>
            </a:bodyPr>
            <a:lstStyle/>
            <a:p>
              <a:pPr algn="ctr"/>
              <a:r>
                <a:rPr lang="en-IN" sz="2400" b="1" dirty="0">
                  <a:solidFill>
                    <a:schemeClr val="accent5">
                      <a:lumMod val="75000"/>
                    </a:schemeClr>
                  </a:solidFill>
                  <a:latin typeface="+mj-lt"/>
                </a:rPr>
                <a:t>Periodic Reporting</a:t>
              </a:r>
            </a:p>
          </p:txBody>
        </p:sp>
        <p:sp>
          <p:nvSpPr>
            <p:cNvPr id="31" name="TextBox 30">
              <a:extLst>
                <a:ext uri="{FF2B5EF4-FFF2-40B4-BE49-F238E27FC236}">
                  <a16:creationId xmlns:a16="http://schemas.microsoft.com/office/drawing/2014/main" id="{BF3FF7B2-4940-404C-B39B-C8B665009A01}"/>
                </a:ext>
              </a:extLst>
            </p:cNvPr>
            <p:cNvSpPr txBox="1"/>
            <p:nvPr/>
          </p:nvSpPr>
          <p:spPr>
            <a:xfrm>
              <a:off x="639876" y="3981981"/>
              <a:ext cx="4225415" cy="1323439"/>
            </a:xfrm>
            <a:prstGeom prst="rect">
              <a:avLst/>
            </a:prstGeom>
            <a:noFill/>
          </p:spPr>
          <p:txBody>
            <a:bodyPr wrap="square" rtlCol="0">
              <a:spAutoFit/>
            </a:bodyPr>
            <a:lstStyle/>
            <a:p>
              <a:pPr algn="ctr"/>
              <a:r>
                <a:rPr lang="en-IN" sz="4000" b="1" dirty="0">
                  <a:solidFill>
                    <a:schemeClr val="accent5">
                      <a:lumMod val="75000"/>
                    </a:schemeClr>
                  </a:solidFill>
                  <a:latin typeface="+mj-lt"/>
                </a:rPr>
                <a:t>Training </a:t>
              </a:r>
            </a:p>
            <a:p>
              <a:pPr algn="ctr"/>
              <a:r>
                <a:rPr lang="en-IN" sz="4000" b="1" dirty="0">
                  <a:solidFill>
                    <a:schemeClr val="accent5">
                      <a:lumMod val="75000"/>
                    </a:schemeClr>
                  </a:solidFill>
                  <a:latin typeface="+mj-lt"/>
                </a:rPr>
                <a:t>Modules</a:t>
              </a:r>
            </a:p>
          </p:txBody>
        </p:sp>
      </p:grpSp>
    </p:spTree>
    <p:extLst>
      <p:ext uri="{BB962C8B-B14F-4D97-AF65-F5344CB8AC3E}">
        <p14:creationId xmlns:p14="http://schemas.microsoft.com/office/powerpoint/2010/main" val="2418078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22">
            <a:extLst>
              <a:ext uri="{FF2B5EF4-FFF2-40B4-BE49-F238E27FC236}">
                <a16:creationId xmlns:a16="http://schemas.microsoft.com/office/drawing/2014/main" id="{5AA6F2B8-3533-4DF6-B829-B4B9927A2EB6}"/>
              </a:ext>
            </a:extLst>
          </p:cNvPr>
          <p:cNvSpPr/>
          <p:nvPr/>
        </p:nvSpPr>
        <p:spPr>
          <a:xfrm>
            <a:off x="4114625" y="4053021"/>
            <a:ext cx="2153819" cy="687857"/>
          </a:xfrm>
          <a:prstGeom prst="roundRect">
            <a:avLst/>
          </a:prstGeom>
          <a:solidFill>
            <a:srgbClr val="9966FF"/>
          </a:solidFill>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r"/>
            <a:r>
              <a:rPr lang="zh-CN" altLang="en-US" sz="2000" b="1" dirty="0">
                <a:solidFill>
                  <a:schemeClr val="bg1"/>
                </a:solidFill>
              </a:rPr>
              <a:t>焦点</a:t>
            </a:r>
            <a:endParaRPr lang="en-IN" sz="2000" b="1" dirty="0">
              <a:solidFill>
                <a:schemeClr val="bg1"/>
              </a:solidFill>
            </a:endParaRPr>
          </a:p>
        </p:txBody>
      </p:sp>
      <p:sp>
        <p:nvSpPr>
          <p:cNvPr id="22" name="Rectangle: Rounded Corners 21">
            <a:extLst>
              <a:ext uri="{FF2B5EF4-FFF2-40B4-BE49-F238E27FC236}">
                <a16:creationId xmlns:a16="http://schemas.microsoft.com/office/drawing/2014/main" id="{C851652F-1B21-4C47-9743-88E5119E63EF}"/>
              </a:ext>
            </a:extLst>
          </p:cNvPr>
          <p:cNvSpPr/>
          <p:nvPr/>
        </p:nvSpPr>
        <p:spPr>
          <a:xfrm>
            <a:off x="4085304" y="3250366"/>
            <a:ext cx="1489587" cy="687857"/>
          </a:xfrm>
          <a:prstGeom prst="roundRect">
            <a:avLst/>
          </a:prstGeom>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r"/>
            <a:r>
              <a:rPr lang="en-IN" sz="2800" b="1" dirty="0"/>
              <a:t>04</a:t>
            </a:r>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4085304" y="2514593"/>
            <a:ext cx="1489587" cy="687857"/>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03</a:t>
            </a:r>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4085304" y="1778820"/>
            <a:ext cx="1489587" cy="687857"/>
          </a:xfrm>
          <a:prstGeom prst="roundRect">
            <a:avLst/>
          </a:prstGeom>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r"/>
            <a:r>
              <a:rPr lang="en-IN" sz="2800"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4085304" y="1043048"/>
            <a:ext cx="1489587"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01</a:t>
            </a:r>
          </a:p>
        </p:txBody>
      </p:sp>
      <p:sp>
        <p:nvSpPr>
          <p:cNvPr id="2" name="TextBox 1"/>
          <p:cNvSpPr txBox="1"/>
          <p:nvPr/>
        </p:nvSpPr>
        <p:spPr>
          <a:xfrm>
            <a:off x="6480099" y="1043048"/>
            <a:ext cx="5711901" cy="3926588"/>
          </a:xfrm>
          <a:prstGeom prst="rect">
            <a:avLst/>
          </a:prstGeom>
          <a:noFill/>
        </p:spPr>
        <p:txBody>
          <a:bodyPr wrap="square" rtlCol="0">
            <a:spAutoFit/>
          </a:bodyPr>
          <a:lstStyle/>
          <a:p>
            <a:pPr marL="901677" indent="-901677">
              <a:lnSpc>
                <a:spcPct val="115000"/>
              </a:lnSpc>
              <a:spcBef>
                <a:spcPts val="600"/>
              </a:spcBef>
              <a:buClr>
                <a:schemeClr val="accent5">
                  <a:lumMod val="75000"/>
                </a:schemeClr>
              </a:buClr>
            </a:pPr>
            <a:r>
              <a:rPr lang="zh-CN" altLang="en-US" sz="2400" b="1" dirty="0">
                <a:latin typeface="Adobe 宋体 Std L" pitchFamily="18" charset="-122"/>
                <a:ea typeface="Adobe 宋体 Std L" pitchFamily="18" charset="-122"/>
              </a:rPr>
              <a:t>焦点</a:t>
            </a:r>
            <a:r>
              <a:rPr lang="en-US" sz="2400" b="1" dirty="0">
                <a:latin typeface="Adobe 宋体 Std L" pitchFamily="18" charset="-122"/>
                <a:ea typeface="Adobe 宋体 Std L" pitchFamily="18" charset="-122"/>
              </a:rPr>
              <a:t> 1:</a:t>
            </a:r>
            <a:r>
              <a:rPr lang="en-US" sz="2400" dirty="0">
                <a:latin typeface="Adobe 宋体 Std L" pitchFamily="18" charset="-122"/>
                <a:ea typeface="Adobe 宋体 Std L" pitchFamily="18" charset="-122"/>
              </a:rPr>
              <a:t> </a:t>
            </a:r>
            <a:r>
              <a:rPr lang="zh-CN" altLang="en-US" sz="2400" dirty="0">
                <a:latin typeface="Adobe 宋体 Std L" pitchFamily="18" charset="-122"/>
                <a:ea typeface="Adobe 宋体 Std L" pitchFamily="18" charset="-122"/>
              </a:rPr>
              <a:t>突出普遍价值声明和价值特征要素识别（重点）</a:t>
            </a:r>
            <a:endParaRPr lang="en-US" altLang="zh-CN" sz="2400" dirty="0">
              <a:latin typeface="Adobe 宋体 Std L" pitchFamily="18" charset="-122"/>
              <a:ea typeface="Adobe 宋体 Std L" pitchFamily="18" charset="-122"/>
            </a:endParaRPr>
          </a:p>
          <a:p>
            <a:pPr marL="901677" indent="-901677">
              <a:lnSpc>
                <a:spcPct val="115000"/>
              </a:lnSpc>
              <a:spcBef>
                <a:spcPts val="600"/>
              </a:spcBef>
              <a:buClr>
                <a:schemeClr val="accent5">
                  <a:lumMod val="75000"/>
                </a:schemeClr>
              </a:buClr>
            </a:pPr>
            <a:r>
              <a:rPr lang="zh-CN" altLang="en-US" sz="2400" b="1" dirty="0">
                <a:latin typeface="Adobe 宋体 Std L" pitchFamily="18" charset="-122"/>
                <a:ea typeface="Adobe 宋体 Std L" pitchFamily="18" charset="-122"/>
              </a:rPr>
              <a:t>焦点</a:t>
            </a:r>
            <a:r>
              <a:rPr lang="en-GB" altLang="zh-CN" sz="2400" b="1" dirty="0">
                <a:latin typeface="Adobe 宋体 Std L" pitchFamily="18" charset="-122"/>
                <a:ea typeface="Adobe 宋体 Std L" pitchFamily="18" charset="-122"/>
              </a:rPr>
              <a:t> 2: </a:t>
            </a:r>
            <a:r>
              <a:rPr lang="zh-CN" altLang="en-US" sz="2400" dirty="0">
                <a:latin typeface="Adobe 宋体 Std L" pitchFamily="18" charset="-122"/>
                <a:ea typeface="Adobe 宋体 Std L" pitchFamily="18" charset="-122"/>
              </a:rPr>
              <a:t>监测指标和分析框架</a:t>
            </a:r>
            <a:endParaRPr lang="en-GB" altLang="zh-CN" sz="2400" dirty="0">
              <a:latin typeface="Adobe 宋体 Std L" pitchFamily="18" charset="-122"/>
              <a:ea typeface="Adobe 宋体 Std L" pitchFamily="18" charset="-122"/>
            </a:endParaRPr>
          </a:p>
          <a:p>
            <a:pPr marL="901677" indent="-901677">
              <a:lnSpc>
                <a:spcPct val="115000"/>
              </a:lnSpc>
              <a:spcBef>
                <a:spcPts val="600"/>
              </a:spcBef>
              <a:buClr>
                <a:schemeClr val="accent5">
                  <a:lumMod val="75000"/>
                </a:schemeClr>
              </a:buClr>
            </a:pPr>
            <a:r>
              <a:rPr lang="zh-CN" altLang="en-US" sz="2400" b="1" dirty="0">
                <a:latin typeface="Adobe 宋体 Std L" pitchFamily="18" charset="-122"/>
                <a:ea typeface="Adobe 宋体 Std L" pitchFamily="18" charset="-122"/>
              </a:rPr>
              <a:t>焦点</a:t>
            </a:r>
            <a:r>
              <a:rPr lang="en-GB" altLang="zh-CN" sz="2400" b="1" dirty="0">
                <a:latin typeface="Adobe 宋体 Std L" pitchFamily="18" charset="-122"/>
                <a:ea typeface="Adobe 宋体 Std L" pitchFamily="18" charset="-122"/>
              </a:rPr>
              <a:t>3: </a:t>
            </a:r>
            <a:r>
              <a:rPr lang="zh-CN" altLang="en-US" sz="2400" dirty="0">
                <a:latin typeface="Adobe 宋体 Std L" pitchFamily="18" charset="-122"/>
                <a:ea typeface="Adobe 宋体 Std L" pitchFamily="18" charset="-122"/>
              </a:rPr>
              <a:t>边界的澄清、修改和其他变化</a:t>
            </a:r>
            <a:endParaRPr lang="en-GB" altLang="zh-CN" sz="2400" dirty="0">
              <a:latin typeface="Adobe 宋体 Std L" pitchFamily="18" charset="-122"/>
              <a:ea typeface="Adobe 宋体 Std L" pitchFamily="18" charset="-122"/>
            </a:endParaRPr>
          </a:p>
          <a:p>
            <a:pPr marL="901677" indent="-901677">
              <a:lnSpc>
                <a:spcPct val="115000"/>
              </a:lnSpc>
              <a:spcBef>
                <a:spcPts val="600"/>
              </a:spcBef>
              <a:buClr>
                <a:schemeClr val="accent5">
                  <a:lumMod val="75000"/>
                </a:schemeClr>
              </a:buClr>
            </a:pPr>
            <a:r>
              <a:rPr lang="zh-CN" altLang="en-US" sz="2400" b="1" dirty="0">
                <a:latin typeface="Adobe 宋体 Std L" pitchFamily="18" charset="-122"/>
                <a:ea typeface="Adobe 宋体 Std L" pitchFamily="18" charset="-122"/>
              </a:rPr>
              <a:t>焦点</a:t>
            </a:r>
            <a:r>
              <a:rPr lang="en-GB" altLang="zh-CN" sz="2400" b="1" dirty="0">
                <a:latin typeface="Adobe 宋体 Std L" pitchFamily="18" charset="-122"/>
                <a:ea typeface="Adobe 宋体 Std L" pitchFamily="18" charset="-122"/>
              </a:rPr>
              <a:t> 4: </a:t>
            </a:r>
            <a:r>
              <a:rPr lang="zh-CN" altLang="en-US" sz="2400" dirty="0">
                <a:latin typeface="Adobe 宋体 Std L" pitchFamily="18" charset="-122"/>
                <a:ea typeface="Adobe 宋体 Std L" pitchFamily="18" charset="-122"/>
              </a:rPr>
              <a:t>影响遗产地的因素</a:t>
            </a:r>
            <a:endParaRPr lang="en-GB" altLang="zh-CN" sz="2400" dirty="0">
              <a:latin typeface="Adobe 宋体 Std L" pitchFamily="18" charset="-122"/>
              <a:ea typeface="Adobe 宋体 Std L" pitchFamily="18" charset="-122"/>
            </a:endParaRPr>
          </a:p>
          <a:p>
            <a:pPr marL="901677" indent="-901677">
              <a:lnSpc>
                <a:spcPct val="115000"/>
              </a:lnSpc>
              <a:spcBef>
                <a:spcPts val="600"/>
              </a:spcBef>
              <a:buClr>
                <a:schemeClr val="accent5">
                  <a:lumMod val="75000"/>
                </a:schemeClr>
              </a:buClr>
            </a:pPr>
            <a:r>
              <a:rPr lang="zh-CN" altLang="en-US" sz="2400" b="1" dirty="0">
                <a:latin typeface="Adobe 宋体 Std L" pitchFamily="18" charset="-122"/>
                <a:ea typeface="Adobe 宋体 Std L" pitchFamily="18" charset="-122"/>
              </a:rPr>
              <a:t>焦点</a:t>
            </a:r>
            <a:r>
              <a:rPr lang="en-GB" altLang="zh-CN" sz="2400" b="1" dirty="0">
                <a:latin typeface="Adobe 宋体 Std L" pitchFamily="18" charset="-122"/>
                <a:ea typeface="Adobe 宋体 Std L" pitchFamily="18" charset="-122"/>
              </a:rPr>
              <a:t> 5: </a:t>
            </a:r>
            <a:r>
              <a:rPr lang="zh-CN" altLang="en-US" sz="2400" dirty="0">
                <a:latin typeface="Adobe 宋体 Std L" pitchFamily="18" charset="-122"/>
                <a:ea typeface="Adobe 宋体 Std L" pitchFamily="18" charset="-122"/>
              </a:rPr>
              <a:t>从能力建设战略到区域行动计划</a:t>
            </a:r>
            <a:endParaRPr lang="en-GB" altLang="zh-CN" sz="2400" dirty="0">
              <a:latin typeface="Adobe 宋体 Std L" pitchFamily="18" charset="-122"/>
              <a:ea typeface="Adobe 宋体 Std L" pitchFamily="18" charset="-122"/>
            </a:endParaRPr>
          </a:p>
          <a:p>
            <a:pPr marL="901677" indent="-901677">
              <a:lnSpc>
                <a:spcPct val="115000"/>
              </a:lnSpc>
              <a:spcBef>
                <a:spcPts val="600"/>
              </a:spcBef>
              <a:buClr>
                <a:schemeClr val="accent5">
                  <a:lumMod val="75000"/>
                </a:schemeClr>
              </a:buClr>
            </a:pPr>
            <a:r>
              <a:rPr lang="zh-CN" altLang="en-US" sz="2400" b="1" dirty="0">
                <a:latin typeface="Adobe 宋体 Std L" pitchFamily="18" charset="-122"/>
                <a:ea typeface="Adobe 宋体 Std L" pitchFamily="18" charset="-122"/>
              </a:rPr>
              <a:t>焦点</a:t>
            </a:r>
            <a:r>
              <a:rPr lang="fr-FR" altLang="zh-CN" sz="2400" b="1" dirty="0">
                <a:latin typeface="Adobe 宋体 Std L" pitchFamily="18" charset="-122"/>
                <a:ea typeface="Adobe 宋体 Std L" pitchFamily="18" charset="-122"/>
              </a:rPr>
              <a:t> 6: </a:t>
            </a:r>
            <a:r>
              <a:rPr lang="zh-CN" altLang="en-US" sz="2400" dirty="0">
                <a:latin typeface="Adobe 宋体 Std L" pitchFamily="18" charset="-122"/>
                <a:ea typeface="Adobe 宋体 Std L" pitchFamily="18" charset="-122"/>
              </a:rPr>
              <a:t>旅游管理</a:t>
            </a:r>
            <a:endParaRPr lang="en-US" altLang="zh-CN" sz="2400" dirty="0">
              <a:latin typeface="Adobe 宋体 Std L" pitchFamily="18" charset="-122"/>
              <a:ea typeface="Adobe 宋体 Std L" pitchFamily="18" charset="-122"/>
            </a:endParaRPr>
          </a:p>
          <a:p>
            <a:pPr marL="901677" indent="-901677">
              <a:lnSpc>
                <a:spcPct val="115000"/>
              </a:lnSpc>
              <a:spcBef>
                <a:spcPts val="600"/>
              </a:spcBef>
              <a:buClr>
                <a:schemeClr val="accent5">
                  <a:lumMod val="75000"/>
                </a:schemeClr>
              </a:buClr>
            </a:pPr>
            <a:r>
              <a:rPr lang="zh-CN" altLang="en-US" sz="2400" b="1" dirty="0">
                <a:latin typeface="Adobe 宋体 Std L" pitchFamily="18" charset="-122"/>
                <a:ea typeface="Adobe 宋体 Std L" pitchFamily="18" charset="-122"/>
              </a:rPr>
              <a:t>焦点 </a:t>
            </a:r>
            <a:r>
              <a:rPr lang="en-US" altLang="zh-CN" sz="2400" b="1" dirty="0">
                <a:latin typeface="Adobe 宋体 Std L" pitchFamily="18" charset="-122"/>
                <a:ea typeface="Adobe 宋体 Std L" pitchFamily="18" charset="-122"/>
              </a:rPr>
              <a:t>7: </a:t>
            </a:r>
            <a:r>
              <a:rPr lang="zh-CN" altLang="en-US" sz="2400" dirty="0">
                <a:latin typeface="Adobe 宋体 Std L" pitchFamily="18" charset="-122"/>
                <a:ea typeface="Adobe 宋体 Std L" pitchFamily="18" charset="-122"/>
              </a:rPr>
              <a:t>减灾与风险防范</a:t>
            </a:r>
            <a:endParaRPr lang="fr-FR" altLang="zh-CN" sz="2400" dirty="0">
              <a:latin typeface="Adobe 宋体 Std L" pitchFamily="18" charset="-122"/>
              <a:ea typeface="Adobe 宋体 Std L" pitchFamily="18" charset="-122"/>
            </a:endParaRPr>
          </a:p>
        </p:txBody>
      </p:sp>
      <p:grpSp>
        <p:nvGrpSpPr>
          <p:cNvPr id="23" name="Group 22">
            <a:extLst>
              <a:ext uri="{FF2B5EF4-FFF2-40B4-BE49-F238E27FC236}">
                <a16:creationId xmlns:a16="http://schemas.microsoft.com/office/drawing/2014/main" id="{38944068-92BD-4509-A216-47BDEE50545D}"/>
              </a:ext>
            </a:extLst>
          </p:cNvPr>
          <p:cNvGrpSpPr/>
          <p:nvPr/>
        </p:nvGrpSpPr>
        <p:grpSpPr>
          <a:xfrm>
            <a:off x="779210" y="771533"/>
            <a:ext cx="4250063" cy="5619751"/>
            <a:chOff x="626803" y="619125"/>
            <a:chExt cx="4250062" cy="5619750"/>
          </a:xfrm>
        </p:grpSpPr>
        <p:sp>
          <p:nvSpPr>
            <p:cNvPr id="33" name="Freeform: Shape 6">
              <a:extLst>
                <a:ext uri="{FF2B5EF4-FFF2-40B4-BE49-F238E27FC236}">
                  <a16:creationId xmlns:a16="http://schemas.microsoft.com/office/drawing/2014/main" id="{09B1EED2-56AF-438E-B795-93DF509D1BE0}"/>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pic>
          <p:nvPicPr>
            <p:cNvPr id="34" name="Picture 33">
              <a:extLst>
                <a:ext uri="{FF2B5EF4-FFF2-40B4-BE49-F238E27FC236}">
                  <a16:creationId xmlns:a16="http://schemas.microsoft.com/office/drawing/2014/main" id="{C0AF4F55-AD04-440B-A478-AE53AB5FD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63" y="1803757"/>
              <a:ext cx="3724102" cy="2416117"/>
            </a:xfrm>
            <a:prstGeom prst="rect">
              <a:avLst/>
            </a:prstGeom>
          </p:spPr>
        </p:pic>
        <p:sp>
          <p:nvSpPr>
            <p:cNvPr id="39" name="Rectangle 38">
              <a:extLst>
                <a:ext uri="{FF2B5EF4-FFF2-40B4-BE49-F238E27FC236}">
                  <a16:creationId xmlns:a16="http://schemas.microsoft.com/office/drawing/2014/main" id="{B593C7DB-6487-4A2A-BBCB-56ACAE21DD4A}"/>
                </a:ext>
              </a:extLst>
            </p:cNvPr>
            <p:cNvSpPr/>
            <p:nvPr/>
          </p:nvSpPr>
          <p:spPr>
            <a:xfrm>
              <a:off x="626805" y="619125"/>
              <a:ext cx="3458498" cy="163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C3B5A2C9-8BC9-494B-A855-3C4458E6CF23}"/>
                </a:ext>
              </a:extLst>
            </p:cNvPr>
            <p:cNvSpPr/>
            <p:nvPr/>
          </p:nvSpPr>
          <p:spPr>
            <a:xfrm>
              <a:off x="647631" y="5659555"/>
              <a:ext cx="3213169" cy="3592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zh-CN" altLang="en-US" dirty="0"/>
                <a:t>世界遗产公约</a:t>
              </a:r>
              <a:endParaRPr lang="en-IN" dirty="0"/>
            </a:p>
          </p:txBody>
        </p:sp>
        <p:sp>
          <p:nvSpPr>
            <p:cNvPr id="41" name="Rectangle 40">
              <a:extLst>
                <a:ext uri="{FF2B5EF4-FFF2-40B4-BE49-F238E27FC236}">
                  <a16:creationId xmlns:a16="http://schemas.microsoft.com/office/drawing/2014/main" id="{5455944D-7D73-49CB-9861-D1A335B3098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TextBox 41">
              <a:extLst>
                <a:ext uri="{FF2B5EF4-FFF2-40B4-BE49-F238E27FC236}">
                  <a16:creationId xmlns:a16="http://schemas.microsoft.com/office/drawing/2014/main" id="{E5121FD2-B41F-4B91-8297-ED25AB4E139F}"/>
                </a:ext>
              </a:extLst>
            </p:cNvPr>
            <p:cNvSpPr txBox="1"/>
            <p:nvPr/>
          </p:nvSpPr>
          <p:spPr>
            <a:xfrm>
              <a:off x="626803" y="989269"/>
              <a:ext cx="4225415" cy="369332"/>
            </a:xfrm>
            <a:prstGeom prst="rect">
              <a:avLst/>
            </a:prstGeom>
            <a:noFill/>
          </p:spPr>
          <p:txBody>
            <a:bodyPr wrap="square" rtlCol="0">
              <a:spAutoFit/>
            </a:bodyPr>
            <a:lstStyle/>
            <a:p>
              <a:pPr algn="ctr"/>
              <a:r>
                <a:rPr lang="zh-CN" altLang="en-US" b="1" dirty="0">
                  <a:solidFill>
                    <a:schemeClr val="bg1">
                      <a:lumMod val="50000"/>
                    </a:schemeClr>
                  </a:solidFill>
                  <a:latin typeface="+mj-lt"/>
                </a:rPr>
                <a:t>定期报告课程</a:t>
              </a:r>
              <a:endParaRPr lang="en-IN" b="1" dirty="0">
                <a:solidFill>
                  <a:schemeClr val="bg1">
                    <a:lumMod val="50000"/>
                  </a:schemeClr>
                </a:solidFill>
                <a:latin typeface="+mj-lt"/>
              </a:endParaRPr>
            </a:p>
          </p:txBody>
        </p:sp>
        <p:sp>
          <p:nvSpPr>
            <p:cNvPr id="45" name="TextBox 44">
              <a:extLst>
                <a:ext uri="{FF2B5EF4-FFF2-40B4-BE49-F238E27FC236}">
                  <a16:creationId xmlns:a16="http://schemas.microsoft.com/office/drawing/2014/main" id="{917CD281-A5D9-4EAE-BC5C-2D74C4F7A412}"/>
                </a:ext>
              </a:extLst>
            </p:cNvPr>
            <p:cNvSpPr txBox="1"/>
            <p:nvPr/>
          </p:nvSpPr>
          <p:spPr>
            <a:xfrm>
              <a:off x="639876" y="3981981"/>
              <a:ext cx="4225415" cy="707886"/>
            </a:xfrm>
            <a:prstGeom prst="rect">
              <a:avLst/>
            </a:prstGeom>
            <a:noFill/>
          </p:spPr>
          <p:txBody>
            <a:bodyPr wrap="square" rtlCol="0">
              <a:spAutoFit/>
            </a:bodyPr>
            <a:lstStyle/>
            <a:p>
              <a:pPr algn="ctr"/>
              <a:r>
                <a:rPr lang="zh-CN" altLang="en-US" sz="4000" b="1" dirty="0">
                  <a:solidFill>
                    <a:schemeClr val="accent5">
                      <a:lumMod val="75000"/>
                    </a:schemeClr>
                  </a:solidFill>
                  <a:latin typeface="Adobe 宋体 Std L" pitchFamily="18" charset="-122"/>
                  <a:ea typeface="Adobe 宋体 Std L" pitchFamily="18" charset="-122"/>
                </a:rPr>
                <a:t>培训模块</a:t>
              </a:r>
              <a:endParaRPr lang="en-IN" sz="4000" b="1" dirty="0">
                <a:solidFill>
                  <a:schemeClr val="accent5">
                    <a:lumMod val="75000"/>
                  </a:schemeClr>
                </a:solidFill>
                <a:latin typeface="Adobe 宋体 Std L" pitchFamily="18" charset="-122"/>
                <a:ea typeface="Adobe 宋体 Std L" pitchFamily="18" charset="-122"/>
              </a:endParaRPr>
            </a:p>
          </p:txBody>
        </p:sp>
      </p:grpSp>
    </p:spTree>
    <p:extLst>
      <p:ext uri="{BB962C8B-B14F-4D97-AF65-F5344CB8AC3E}">
        <p14:creationId xmlns:p14="http://schemas.microsoft.com/office/powerpoint/2010/main" val="1091243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22">
            <a:extLst>
              <a:ext uri="{FF2B5EF4-FFF2-40B4-BE49-F238E27FC236}">
                <a16:creationId xmlns:a16="http://schemas.microsoft.com/office/drawing/2014/main" id="{5AA6F2B8-3533-4DF6-B829-B4B9927A2EB6}"/>
              </a:ext>
            </a:extLst>
          </p:cNvPr>
          <p:cNvSpPr/>
          <p:nvPr/>
        </p:nvSpPr>
        <p:spPr>
          <a:xfrm>
            <a:off x="4114625" y="4053021"/>
            <a:ext cx="2153819" cy="687857"/>
          </a:xfrm>
          <a:prstGeom prst="roundRect">
            <a:avLst/>
          </a:prstGeom>
          <a:solidFill>
            <a:srgbClr val="9966FF"/>
          </a:solidFill>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r"/>
            <a:r>
              <a:rPr lang="en-IN" sz="2000" b="1" dirty="0">
                <a:solidFill>
                  <a:schemeClr val="bg1"/>
                </a:solidFill>
              </a:rPr>
              <a:t>Focus</a:t>
            </a:r>
          </a:p>
        </p:txBody>
      </p:sp>
      <p:sp>
        <p:nvSpPr>
          <p:cNvPr id="22" name="Rectangle: Rounded Corners 21">
            <a:extLst>
              <a:ext uri="{FF2B5EF4-FFF2-40B4-BE49-F238E27FC236}">
                <a16:creationId xmlns:a16="http://schemas.microsoft.com/office/drawing/2014/main" id="{C851652F-1B21-4C47-9743-88E5119E63EF}"/>
              </a:ext>
            </a:extLst>
          </p:cNvPr>
          <p:cNvSpPr/>
          <p:nvPr/>
        </p:nvSpPr>
        <p:spPr>
          <a:xfrm>
            <a:off x="4085304" y="3250366"/>
            <a:ext cx="1489587" cy="687857"/>
          </a:xfrm>
          <a:prstGeom prst="roundRect">
            <a:avLst/>
          </a:prstGeom>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r"/>
            <a:r>
              <a:rPr lang="en-IN" sz="2800" b="1" dirty="0"/>
              <a:t>04</a:t>
            </a:r>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4085304" y="2514593"/>
            <a:ext cx="1489587" cy="687857"/>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03</a:t>
            </a:r>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4085304" y="1778820"/>
            <a:ext cx="1489587" cy="687857"/>
          </a:xfrm>
          <a:prstGeom prst="roundRect">
            <a:avLst/>
          </a:prstGeom>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r"/>
            <a:r>
              <a:rPr lang="en-IN" sz="2800"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4085304" y="1043048"/>
            <a:ext cx="1489587"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01</a:t>
            </a:r>
          </a:p>
        </p:txBody>
      </p:sp>
      <p:grpSp>
        <p:nvGrpSpPr>
          <p:cNvPr id="24" name="Group 23"/>
          <p:cNvGrpSpPr/>
          <p:nvPr/>
        </p:nvGrpSpPr>
        <p:grpSpPr>
          <a:xfrm>
            <a:off x="626810" y="619133"/>
            <a:ext cx="4250063" cy="5619751"/>
            <a:chOff x="626803" y="619125"/>
            <a:chExt cx="4250062" cy="5619750"/>
          </a:xfrm>
        </p:grpSpPr>
        <p:sp>
          <p:nvSpPr>
            <p:cNvPr id="25" name="Freeform: Shape 6">
              <a:extLst>
                <a:ext uri="{FF2B5EF4-FFF2-40B4-BE49-F238E27FC236}">
                  <a16:creationId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63" y="1803757"/>
              <a:ext cx="3724102" cy="2416117"/>
            </a:xfrm>
            <a:prstGeom prst="rect">
              <a:avLst/>
            </a:prstGeom>
          </p:spPr>
        </p:pic>
        <p:sp>
          <p:nvSpPr>
            <p:cNvPr id="27" name="Rectangle 26">
              <a:extLst>
                <a:ext uri="{FF2B5EF4-FFF2-40B4-BE49-F238E27FC236}">
                  <a16:creationId xmlns:a16="http://schemas.microsoft.com/office/drawing/2014/main" id="{6824F499-20C8-4D73-B49D-6DD55A41C2A6}"/>
                </a:ext>
              </a:extLst>
            </p:cNvPr>
            <p:cNvSpPr/>
            <p:nvPr/>
          </p:nvSpPr>
          <p:spPr>
            <a:xfrm>
              <a:off x="626805" y="619125"/>
              <a:ext cx="3458498" cy="163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a:extLst>
                <a:ext uri="{FF2B5EF4-FFF2-40B4-BE49-F238E27FC236}">
                  <a16:creationId xmlns:a16="http://schemas.microsoft.com/office/drawing/2014/main" id="{35FD5325-3717-459B-90F1-3A5965EDA412}"/>
                </a:ext>
              </a:extLst>
            </p:cNvPr>
            <p:cNvSpPr/>
            <p:nvPr/>
          </p:nvSpPr>
          <p:spPr>
            <a:xfrm>
              <a:off x="647631" y="5659555"/>
              <a:ext cx="3213169" cy="3592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en-IN" dirty="0"/>
                <a:t>World Heritage Convention</a:t>
              </a:r>
            </a:p>
          </p:txBody>
        </p:sp>
        <p:sp>
          <p:nvSpPr>
            <p:cNvPr id="29" name="Rectangle 28">
              <a:extLst>
                <a:ext uri="{FF2B5EF4-FFF2-40B4-BE49-F238E27FC236}">
                  <a16:creationId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a:extLst>
                <a:ext uri="{FF2B5EF4-FFF2-40B4-BE49-F238E27FC236}">
                  <a16:creationId xmlns:a16="http://schemas.microsoft.com/office/drawing/2014/main" id="{A3D6E4EA-59ED-4E27-B6F1-FB64219B8EED}"/>
                </a:ext>
              </a:extLst>
            </p:cNvPr>
            <p:cNvSpPr txBox="1"/>
            <p:nvPr/>
          </p:nvSpPr>
          <p:spPr>
            <a:xfrm>
              <a:off x="626803" y="822004"/>
              <a:ext cx="4225415" cy="461665"/>
            </a:xfrm>
            <a:prstGeom prst="rect">
              <a:avLst/>
            </a:prstGeom>
            <a:noFill/>
          </p:spPr>
          <p:txBody>
            <a:bodyPr wrap="square" rtlCol="0">
              <a:spAutoFit/>
            </a:bodyPr>
            <a:lstStyle/>
            <a:p>
              <a:pPr algn="ctr"/>
              <a:r>
                <a:rPr lang="en-IN" sz="2400" b="1" dirty="0">
                  <a:solidFill>
                    <a:schemeClr val="accent5">
                      <a:lumMod val="75000"/>
                    </a:schemeClr>
                  </a:solidFill>
                  <a:latin typeface="+mj-lt"/>
                </a:rPr>
                <a:t>Periodic Reporting</a:t>
              </a:r>
            </a:p>
          </p:txBody>
        </p:sp>
        <p:sp>
          <p:nvSpPr>
            <p:cNvPr id="31" name="TextBox 30">
              <a:extLst>
                <a:ext uri="{FF2B5EF4-FFF2-40B4-BE49-F238E27FC236}">
                  <a16:creationId xmlns:a16="http://schemas.microsoft.com/office/drawing/2014/main" id="{BF3FF7B2-4940-404C-B39B-C8B665009A01}"/>
                </a:ext>
              </a:extLst>
            </p:cNvPr>
            <p:cNvSpPr txBox="1"/>
            <p:nvPr/>
          </p:nvSpPr>
          <p:spPr>
            <a:xfrm>
              <a:off x="639876" y="3981981"/>
              <a:ext cx="4225415" cy="1323439"/>
            </a:xfrm>
            <a:prstGeom prst="rect">
              <a:avLst/>
            </a:prstGeom>
            <a:noFill/>
          </p:spPr>
          <p:txBody>
            <a:bodyPr wrap="square" rtlCol="0">
              <a:spAutoFit/>
            </a:bodyPr>
            <a:lstStyle/>
            <a:p>
              <a:pPr algn="ctr"/>
              <a:r>
                <a:rPr lang="en-IN" sz="4000" b="1" dirty="0">
                  <a:solidFill>
                    <a:schemeClr val="accent5">
                      <a:lumMod val="75000"/>
                    </a:schemeClr>
                  </a:solidFill>
                  <a:latin typeface="+mj-lt"/>
                </a:rPr>
                <a:t>Training </a:t>
              </a:r>
            </a:p>
            <a:p>
              <a:pPr algn="ctr"/>
              <a:r>
                <a:rPr lang="en-IN" sz="4000" b="1" dirty="0">
                  <a:solidFill>
                    <a:schemeClr val="accent5">
                      <a:lumMod val="75000"/>
                    </a:schemeClr>
                  </a:solidFill>
                  <a:latin typeface="+mj-lt"/>
                </a:rPr>
                <a:t>Modules</a:t>
              </a:r>
            </a:p>
          </p:txBody>
        </p:sp>
      </p:grpSp>
      <p:sp>
        <p:nvSpPr>
          <p:cNvPr id="2" name="TextBox 1"/>
          <p:cNvSpPr txBox="1"/>
          <p:nvPr/>
        </p:nvSpPr>
        <p:spPr>
          <a:xfrm>
            <a:off x="6309615" y="883567"/>
            <a:ext cx="5711901" cy="800219"/>
          </a:xfrm>
          <a:prstGeom prst="rect">
            <a:avLst/>
          </a:prstGeom>
          <a:noFill/>
        </p:spPr>
        <p:txBody>
          <a:bodyPr wrap="square" rtlCol="0">
            <a:spAutoFit/>
          </a:bodyPr>
          <a:lstStyle/>
          <a:p>
            <a:pPr marL="901677" indent="-901677">
              <a:lnSpc>
                <a:spcPct val="115000"/>
              </a:lnSpc>
              <a:spcBef>
                <a:spcPts val="600"/>
              </a:spcBef>
              <a:buClr>
                <a:schemeClr val="accent5">
                  <a:lumMod val="75000"/>
                </a:schemeClr>
              </a:buClr>
            </a:pPr>
            <a:r>
              <a:rPr lang="en-US" sz="2000" b="1" dirty="0">
                <a:ea typeface="Times New Roman" panose="02020603050405020304" pitchFamily="18" charset="0"/>
              </a:rPr>
              <a:t>Focus 1:</a:t>
            </a:r>
            <a:r>
              <a:rPr lang="en-US" sz="2000" dirty="0">
                <a:ea typeface="Times New Roman" panose="02020603050405020304" pitchFamily="18" charset="0"/>
              </a:rPr>
              <a:t> Statement of Outstanding Universal Value and identifying attributes </a:t>
            </a:r>
            <a:r>
              <a:rPr lang="en-US" sz="2000" dirty="0">
                <a:solidFill>
                  <a:schemeClr val="accent2">
                    <a:lumMod val="75000"/>
                  </a:schemeClr>
                </a:solidFill>
                <a:ea typeface="Times New Roman" panose="02020603050405020304" pitchFamily="18" charset="0"/>
              </a:rPr>
              <a:t>(core)</a:t>
            </a:r>
            <a:endParaRPr lang="fr-FR" sz="2000" dirty="0">
              <a:solidFill>
                <a:schemeClr val="accent2">
                  <a:lumMod val="75000"/>
                </a:schemeClr>
              </a:solidFill>
              <a:ea typeface="Times New Roman" panose="02020603050405020304" pitchFamily="18" charset="0"/>
            </a:endParaRPr>
          </a:p>
        </p:txBody>
      </p:sp>
      <p:sp>
        <p:nvSpPr>
          <p:cNvPr id="35" name="TextBox 34"/>
          <p:cNvSpPr txBox="1"/>
          <p:nvPr/>
        </p:nvSpPr>
        <p:spPr>
          <a:xfrm>
            <a:off x="6309615" y="1684423"/>
            <a:ext cx="5711901" cy="800219"/>
          </a:xfrm>
          <a:prstGeom prst="rect">
            <a:avLst/>
          </a:prstGeom>
          <a:noFill/>
        </p:spPr>
        <p:txBody>
          <a:bodyPr wrap="square" rtlCol="0">
            <a:spAutoFit/>
          </a:bodyPr>
          <a:lstStyle/>
          <a:p>
            <a:pPr marL="901677" indent="-901677">
              <a:lnSpc>
                <a:spcPct val="115000"/>
              </a:lnSpc>
              <a:spcBef>
                <a:spcPts val="600"/>
              </a:spcBef>
              <a:buClr>
                <a:schemeClr val="accent5">
                  <a:lumMod val="75000"/>
                </a:schemeClr>
              </a:buClr>
            </a:pPr>
            <a:r>
              <a:rPr lang="en-GB" sz="2000" b="1" dirty="0">
                <a:ea typeface="Times New Roman" panose="02020603050405020304" pitchFamily="18" charset="0"/>
              </a:rPr>
              <a:t>Focus 2: </a:t>
            </a:r>
            <a:r>
              <a:rPr lang="en-GB" sz="2000" dirty="0">
                <a:ea typeface="Times New Roman" panose="02020603050405020304" pitchFamily="18" charset="0"/>
              </a:rPr>
              <a:t>Monitoring Indicators and Analytical Framework</a:t>
            </a:r>
          </a:p>
        </p:txBody>
      </p:sp>
      <p:sp>
        <p:nvSpPr>
          <p:cNvPr id="36" name="TextBox 35"/>
          <p:cNvSpPr txBox="1"/>
          <p:nvPr/>
        </p:nvSpPr>
        <p:spPr>
          <a:xfrm>
            <a:off x="6284059" y="2485279"/>
            <a:ext cx="5737456" cy="800219"/>
          </a:xfrm>
          <a:prstGeom prst="rect">
            <a:avLst/>
          </a:prstGeom>
          <a:noFill/>
        </p:spPr>
        <p:txBody>
          <a:bodyPr wrap="square" rtlCol="0">
            <a:spAutoFit/>
          </a:bodyPr>
          <a:lstStyle/>
          <a:p>
            <a:pPr marL="901677" indent="-901677">
              <a:lnSpc>
                <a:spcPct val="115000"/>
              </a:lnSpc>
              <a:spcBef>
                <a:spcPts val="600"/>
              </a:spcBef>
              <a:buClr>
                <a:schemeClr val="accent5">
                  <a:lumMod val="75000"/>
                </a:schemeClr>
              </a:buClr>
            </a:pPr>
            <a:r>
              <a:rPr lang="en-GB" sz="2000" b="1" dirty="0">
                <a:ea typeface="Times New Roman" panose="02020603050405020304" pitchFamily="18" charset="0"/>
              </a:rPr>
              <a:t>Focus 3: </a:t>
            </a:r>
            <a:r>
              <a:rPr lang="en-GB" sz="2000" dirty="0">
                <a:ea typeface="Times New Roman" panose="02020603050405020304" pitchFamily="18" charset="0"/>
              </a:rPr>
              <a:t>Boundary Clarifications, Boundary Modifications and other changes</a:t>
            </a:r>
          </a:p>
        </p:txBody>
      </p:sp>
      <p:sp>
        <p:nvSpPr>
          <p:cNvPr id="37" name="TextBox 36"/>
          <p:cNvSpPr txBox="1"/>
          <p:nvPr/>
        </p:nvSpPr>
        <p:spPr>
          <a:xfrm>
            <a:off x="6309615" y="3312518"/>
            <a:ext cx="5711901" cy="446276"/>
          </a:xfrm>
          <a:prstGeom prst="rect">
            <a:avLst/>
          </a:prstGeom>
          <a:noFill/>
        </p:spPr>
        <p:txBody>
          <a:bodyPr wrap="square" rtlCol="0">
            <a:spAutoFit/>
          </a:bodyPr>
          <a:lstStyle/>
          <a:p>
            <a:pPr marL="901677" indent="-901677">
              <a:lnSpc>
                <a:spcPct val="115000"/>
              </a:lnSpc>
              <a:spcBef>
                <a:spcPts val="600"/>
              </a:spcBef>
              <a:buClr>
                <a:schemeClr val="accent5">
                  <a:lumMod val="75000"/>
                </a:schemeClr>
              </a:buClr>
            </a:pPr>
            <a:r>
              <a:rPr lang="en-GB" sz="2000" b="1" dirty="0">
                <a:ea typeface="Times New Roman" panose="02020603050405020304" pitchFamily="18" charset="0"/>
              </a:rPr>
              <a:t>Focus 4: </a:t>
            </a:r>
            <a:r>
              <a:rPr lang="en-GB" sz="2000" dirty="0">
                <a:ea typeface="Times New Roman" panose="02020603050405020304" pitchFamily="18" charset="0"/>
              </a:rPr>
              <a:t>Factors Affecting the Property</a:t>
            </a:r>
          </a:p>
        </p:txBody>
      </p:sp>
      <p:sp>
        <p:nvSpPr>
          <p:cNvPr id="38" name="TextBox 37"/>
          <p:cNvSpPr txBox="1"/>
          <p:nvPr/>
        </p:nvSpPr>
        <p:spPr>
          <a:xfrm>
            <a:off x="6309615" y="3759430"/>
            <a:ext cx="5711901" cy="446276"/>
          </a:xfrm>
          <a:prstGeom prst="rect">
            <a:avLst/>
          </a:prstGeom>
          <a:noFill/>
        </p:spPr>
        <p:txBody>
          <a:bodyPr wrap="square" rtlCol="0">
            <a:spAutoFit/>
          </a:bodyPr>
          <a:lstStyle/>
          <a:p>
            <a:pPr marL="901677" indent="-901677">
              <a:lnSpc>
                <a:spcPct val="115000"/>
              </a:lnSpc>
              <a:spcBef>
                <a:spcPts val="600"/>
              </a:spcBef>
              <a:buClr>
                <a:schemeClr val="accent5">
                  <a:lumMod val="75000"/>
                </a:schemeClr>
              </a:buClr>
            </a:pPr>
            <a:r>
              <a:rPr lang="en-GB" sz="2000" b="1" dirty="0">
                <a:ea typeface="Times New Roman" panose="02020603050405020304" pitchFamily="18" charset="0"/>
              </a:rPr>
              <a:t>Focus 5: </a:t>
            </a:r>
            <a:r>
              <a:rPr lang="en-GB" sz="2000" dirty="0">
                <a:ea typeface="Times New Roman" panose="02020603050405020304" pitchFamily="18" charset="0"/>
              </a:rPr>
              <a:t>From WHCBS to Regional Action Plans</a:t>
            </a:r>
          </a:p>
        </p:txBody>
      </p:sp>
      <p:sp>
        <p:nvSpPr>
          <p:cNvPr id="43" name="TextBox 42"/>
          <p:cNvSpPr txBox="1"/>
          <p:nvPr/>
        </p:nvSpPr>
        <p:spPr>
          <a:xfrm>
            <a:off x="6309614" y="4250154"/>
            <a:ext cx="5711901" cy="446276"/>
          </a:xfrm>
          <a:prstGeom prst="rect">
            <a:avLst/>
          </a:prstGeom>
          <a:noFill/>
        </p:spPr>
        <p:txBody>
          <a:bodyPr wrap="square" rtlCol="0">
            <a:spAutoFit/>
          </a:bodyPr>
          <a:lstStyle/>
          <a:p>
            <a:pPr marL="901677" indent="-901677">
              <a:lnSpc>
                <a:spcPct val="115000"/>
              </a:lnSpc>
              <a:spcBef>
                <a:spcPts val="600"/>
              </a:spcBef>
              <a:buClr>
                <a:schemeClr val="accent5">
                  <a:lumMod val="75000"/>
                </a:schemeClr>
              </a:buClr>
            </a:pPr>
            <a:r>
              <a:rPr lang="fr-FR" sz="2000" b="1" dirty="0">
                <a:ea typeface="Times New Roman" panose="02020603050405020304" pitchFamily="18" charset="0"/>
              </a:rPr>
              <a:t>Focus 6: </a:t>
            </a:r>
            <a:r>
              <a:rPr lang="fr-FR" sz="2000" dirty="0" err="1">
                <a:ea typeface="Times New Roman" panose="02020603050405020304" pitchFamily="18" charset="0"/>
              </a:rPr>
              <a:t>Tourism</a:t>
            </a:r>
            <a:r>
              <a:rPr lang="fr-FR" sz="2000" dirty="0">
                <a:ea typeface="Times New Roman" panose="02020603050405020304" pitchFamily="18" charset="0"/>
              </a:rPr>
              <a:t> Management</a:t>
            </a:r>
          </a:p>
        </p:txBody>
      </p:sp>
      <p:sp>
        <p:nvSpPr>
          <p:cNvPr id="44" name="TextBox 43"/>
          <p:cNvSpPr txBox="1"/>
          <p:nvPr/>
        </p:nvSpPr>
        <p:spPr>
          <a:xfrm>
            <a:off x="6309614" y="4723450"/>
            <a:ext cx="5711901" cy="800219"/>
          </a:xfrm>
          <a:prstGeom prst="rect">
            <a:avLst/>
          </a:prstGeom>
          <a:noFill/>
        </p:spPr>
        <p:txBody>
          <a:bodyPr wrap="square" rtlCol="0">
            <a:spAutoFit/>
          </a:bodyPr>
          <a:lstStyle/>
          <a:p>
            <a:pPr marL="901677" indent="-901677">
              <a:lnSpc>
                <a:spcPct val="115000"/>
              </a:lnSpc>
              <a:spcBef>
                <a:spcPts val="600"/>
              </a:spcBef>
              <a:buClr>
                <a:schemeClr val="accent5">
                  <a:lumMod val="75000"/>
                </a:schemeClr>
              </a:buClr>
            </a:pPr>
            <a:r>
              <a:rPr lang="en-US" sz="2000" b="1" dirty="0">
                <a:ea typeface="Times New Roman" panose="02020603050405020304" pitchFamily="18" charset="0"/>
              </a:rPr>
              <a:t>Focus 7: </a:t>
            </a:r>
            <a:r>
              <a:rPr lang="en-US" sz="2000" dirty="0">
                <a:ea typeface="Times New Roman" panose="02020603050405020304" pitchFamily="18" charset="0"/>
              </a:rPr>
              <a:t>Disaster Risk Reduction and Risk Preparedness</a:t>
            </a:r>
            <a:endParaRPr lang="fr-FR" sz="2000" dirty="0">
              <a:ea typeface="Times New Roman" panose="02020603050405020304" pitchFamily="18" charset="0"/>
            </a:endParaRPr>
          </a:p>
        </p:txBody>
      </p:sp>
    </p:spTree>
    <p:extLst>
      <p:ext uri="{BB962C8B-B14F-4D97-AF65-F5344CB8AC3E}">
        <p14:creationId xmlns:p14="http://schemas.microsoft.com/office/powerpoint/2010/main" val="935891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890" y="843047"/>
            <a:ext cx="11226905" cy="782627"/>
          </a:xfrm>
          <a:prstGeom prst="rect">
            <a:avLst/>
          </a:prstGeom>
          <a:noFill/>
        </p:spPr>
        <p:txBody>
          <a:bodyPr wrap="square" rtlCol="0">
            <a:noAutofit/>
          </a:bodyPr>
          <a:lstStyle/>
          <a:p>
            <a:pPr>
              <a:lnSpc>
                <a:spcPct val="115000"/>
              </a:lnSpc>
              <a:spcBef>
                <a:spcPts val="600"/>
              </a:spcBef>
              <a:buClr>
                <a:schemeClr val="accent5">
                  <a:lumMod val="75000"/>
                </a:schemeClr>
              </a:buClr>
            </a:pPr>
            <a:r>
              <a:rPr lang="zh-CN" altLang="en-US" sz="2400" dirty="0">
                <a:latin typeface="Adobe 宋体 Std L" pitchFamily="18" charset="-122"/>
                <a:ea typeface="Adobe 宋体 Std L" pitchFamily="18" charset="-122"/>
              </a:rPr>
              <a:t>课程设计和主题选择反映了定期报告的</a:t>
            </a:r>
            <a:r>
              <a:rPr lang="zh-CN" altLang="en-US" sz="2400" b="1" dirty="0">
                <a:latin typeface="Adobe 宋体 Std L" pitchFamily="18" charset="-122"/>
                <a:ea typeface="Adobe 宋体 Std L" pitchFamily="18" charset="-122"/>
              </a:rPr>
              <a:t>六个核心主题领域</a:t>
            </a:r>
            <a:r>
              <a:rPr lang="zh-CN" altLang="en-US" sz="2400" dirty="0">
                <a:latin typeface="Adobe 宋体 Std L" pitchFamily="18" charset="-122"/>
                <a:ea typeface="Adobe 宋体 Std L" pitchFamily="18" charset="-122"/>
              </a:rPr>
              <a:t>和新制定的监测指标：</a:t>
            </a:r>
          </a:p>
          <a:p>
            <a:pPr>
              <a:lnSpc>
                <a:spcPct val="115000"/>
              </a:lnSpc>
              <a:spcBef>
                <a:spcPts val="600"/>
              </a:spcBef>
              <a:buClr>
                <a:schemeClr val="accent5">
                  <a:lumMod val="75000"/>
                </a:schemeClr>
              </a:buClr>
            </a:pPr>
            <a:endParaRPr lang="en-GB" sz="2400" dirty="0">
              <a:latin typeface="Adobe 宋体 Std L" pitchFamily="18" charset="-122"/>
              <a:ea typeface="Adobe 宋体 Std L" pitchFamily="18" charset="-122"/>
            </a:endParaRPr>
          </a:p>
          <a:p>
            <a:pPr marL="901677" indent="-901677">
              <a:lnSpc>
                <a:spcPct val="115000"/>
              </a:lnSpc>
              <a:spcBef>
                <a:spcPts val="600"/>
              </a:spcBef>
              <a:buClr>
                <a:schemeClr val="accent5">
                  <a:lumMod val="75000"/>
                </a:schemeClr>
              </a:buClr>
            </a:pPr>
            <a:endParaRPr lang="fr-FR" sz="2400" b="1" dirty="0">
              <a:latin typeface="Adobe 宋体 Std L" pitchFamily="18" charset="-122"/>
              <a:ea typeface="Adobe 宋体 Std L" pitchFamily="18" charset="-122"/>
            </a:endParaRPr>
          </a:p>
        </p:txBody>
      </p:sp>
      <p:grpSp>
        <p:nvGrpSpPr>
          <p:cNvPr id="8" name="Group 7"/>
          <p:cNvGrpSpPr/>
          <p:nvPr/>
        </p:nvGrpSpPr>
        <p:grpSpPr>
          <a:xfrm>
            <a:off x="391890" y="2314181"/>
            <a:ext cx="1349832" cy="584775"/>
            <a:chOff x="493486" y="3432211"/>
            <a:chExt cx="1349831" cy="584775"/>
          </a:xfrm>
        </p:grpSpPr>
        <p:grpSp>
          <p:nvGrpSpPr>
            <p:cNvPr id="55" name="Group 54">
              <a:extLst>
                <a:ext uri="{FF2B5EF4-FFF2-40B4-BE49-F238E27FC236}">
                  <a16:creationId xmlns:a16="http://schemas.microsoft.com/office/drawing/2014/main" id="{93CC9BE7-5948-4992-8D51-1DA23A2E5BF5}"/>
                </a:ext>
              </a:extLst>
            </p:cNvPr>
            <p:cNvGrpSpPr/>
            <p:nvPr/>
          </p:nvGrpSpPr>
          <p:grpSpPr>
            <a:xfrm rot="5400000">
              <a:off x="1258354" y="3432023"/>
              <a:ext cx="584775" cy="585151"/>
              <a:chOff x="6332497" y="2209800"/>
              <a:chExt cx="1945778" cy="1866900"/>
            </a:xfrm>
            <a:effectLst>
              <a:outerShdw blurRad="50800" dist="38100" dir="5400000" algn="t" rotWithShape="0">
                <a:prstClr val="black">
                  <a:alpha val="40000"/>
                </a:prstClr>
              </a:outerShdw>
            </a:effectLst>
          </p:grpSpPr>
          <p:sp>
            <p:nvSpPr>
              <p:cNvPr id="57"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dirty="0"/>
              </a:p>
            </p:txBody>
          </p:sp>
          <p:sp>
            <p:nvSpPr>
              <p:cNvPr id="58" name="TextBox 57">
                <a:extLst>
                  <a:ext uri="{FF2B5EF4-FFF2-40B4-BE49-F238E27FC236}">
                    <a16:creationId xmlns:a16="http://schemas.microsoft.com/office/drawing/2014/main" id="{62698EAD-E879-41D8-AB35-8B0CD1EFF0A9}"/>
                  </a:ext>
                </a:extLst>
              </p:cNvPr>
              <p:cNvSpPr txBox="1"/>
              <p:nvPr/>
            </p:nvSpPr>
            <p:spPr>
              <a:xfrm rot="16200000">
                <a:off x="6876577" y="1915888"/>
                <a:ext cx="857618" cy="1945778"/>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2</a:t>
                </a:r>
              </a:p>
            </p:txBody>
          </p:sp>
        </p:grpSp>
        <p:sp>
          <p:nvSpPr>
            <p:cNvPr id="56" name="Freeform: Shape 15">
              <a:extLst>
                <a:ext uri="{FF2B5EF4-FFF2-40B4-BE49-F238E27FC236}">
                  <a16:creationId xmlns:a16="http://schemas.microsoft.com/office/drawing/2014/main" id="{B9361B01-03EA-4A3C-8B61-BEC6A891C530}"/>
                </a:ext>
              </a:extLst>
            </p:cNvPr>
            <p:cNvSpPr/>
            <p:nvPr/>
          </p:nvSpPr>
          <p:spPr>
            <a:xfrm rot="5400000" flipV="1">
              <a:off x="729488" y="3239465"/>
              <a:ext cx="478327" cy="95033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2" name="TextBox 41"/>
            <p:cNvSpPr txBox="1"/>
            <p:nvPr/>
          </p:nvSpPr>
          <p:spPr>
            <a:xfrm>
              <a:off x="647533" y="3544670"/>
              <a:ext cx="707917" cy="369332"/>
            </a:xfrm>
            <a:prstGeom prst="rect">
              <a:avLst/>
            </a:prstGeom>
            <a:noFill/>
          </p:spPr>
          <p:txBody>
            <a:bodyPr wrap="square" rtlCol="0">
              <a:spAutoFit/>
            </a:bodyPr>
            <a:lstStyle/>
            <a:p>
              <a:pPr algn="ctr"/>
              <a:r>
                <a:rPr lang="zh-CN" altLang="en-US" b="1" dirty="0">
                  <a:solidFill>
                    <a:srgbClr val="549ADA"/>
                  </a:solidFill>
                  <a:latin typeface="Adobe 宋体 Std L" pitchFamily="18" charset="-122"/>
                  <a:ea typeface="Adobe 宋体 Std L" pitchFamily="18" charset="-122"/>
                </a:rPr>
                <a:t>模块</a:t>
              </a:r>
              <a:endParaRPr lang="en-US" b="1" dirty="0">
                <a:solidFill>
                  <a:srgbClr val="549ADA"/>
                </a:solidFill>
                <a:latin typeface="Adobe 宋体 Std L" pitchFamily="18" charset="-122"/>
                <a:ea typeface="Adobe 宋体 Std L" pitchFamily="18" charset="-122"/>
              </a:endParaRPr>
            </a:p>
          </p:txBody>
        </p:sp>
      </p:grpSp>
      <p:grpSp>
        <p:nvGrpSpPr>
          <p:cNvPr id="7" name="Group 6"/>
          <p:cNvGrpSpPr/>
          <p:nvPr/>
        </p:nvGrpSpPr>
        <p:grpSpPr>
          <a:xfrm>
            <a:off x="391887" y="3669269"/>
            <a:ext cx="1367028" cy="584775"/>
            <a:chOff x="493487" y="5067520"/>
            <a:chExt cx="1367027" cy="584775"/>
          </a:xfrm>
        </p:grpSpPr>
        <p:grpSp>
          <p:nvGrpSpPr>
            <p:cNvPr id="51" name="Group 50">
              <a:extLst>
                <a:ext uri="{FF2B5EF4-FFF2-40B4-BE49-F238E27FC236}">
                  <a16:creationId xmlns:a16="http://schemas.microsoft.com/office/drawing/2014/main" id="{93CC9BE7-5948-4992-8D51-1DA23A2E5BF5}"/>
                </a:ext>
              </a:extLst>
            </p:cNvPr>
            <p:cNvGrpSpPr/>
            <p:nvPr/>
          </p:nvGrpSpPr>
          <p:grpSpPr>
            <a:xfrm rot="5400000">
              <a:off x="1275552" y="5067333"/>
              <a:ext cx="584775" cy="585149"/>
              <a:chOff x="6300805" y="2209800"/>
              <a:chExt cx="1945784" cy="1866900"/>
            </a:xfrm>
            <a:effectLst>
              <a:outerShdw blurRad="50800" dist="38100" dir="5400000" algn="t" rotWithShape="0">
                <a:prstClr val="black">
                  <a:alpha val="40000"/>
                </a:prstClr>
              </a:outerShdw>
            </a:effectLst>
          </p:grpSpPr>
          <p:sp>
            <p:nvSpPr>
              <p:cNvPr id="53"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dirty="0"/>
              </a:p>
            </p:txBody>
          </p:sp>
          <p:sp>
            <p:nvSpPr>
              <p:cNvPr id="54" name="TextBox 53">
                <a:extLst>
                  <a:ext uri="{FF2B5EF4-FFF2-40B4-BE49-F238E27FC236}">
                    <a16:creationId xmlns:a16="http://schemas.microsoft.com/office/drawing/2014/main" id="{62698EAD-E879-41D8-AB35-8B0CD1EFF0A9}"/>
                  </a:ext>
                </a:extLst>
              </p:cNvPr>
              <p:cNvSpPr txBox="1"/>
              <p:nvPr/>
            </p:nvSpPr>
            <p:spPr>
              <a:xfrm rot="16200000">
                <a:off x="6844886" y="1915872"/>
                <a:ext cx="857621" cy="1945784"/>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3</a:t>
                </a:r>
              </a:p>
            </p:txBody>
          </p:sp>
        </p:grpSp>
        <p:sp>
          <p:nvSpPr>
            <p:cNvPr id="52" name="Freeform: Shape 15">
              <a:extLst>
                <a:ext uri="{FF2B5EF4-FFF2-40B4-BE49-F238E27FC236}">
                  <a16:creationId xmlns:a16="http://schemas.microsoft.com/office/drawing/2014/main" id="{B9361B01-03EA-4A3C-8B61-BEC6A891C530}"/>
                </a:ext>
              </a:extLst>
            </p:cNvPr>
            <p:cNvSpPr/>
            <p:nvPr/>
          </p:nvSpPr>
          <p:spPr>
            <a:xfrm rot="5400000" flipV="1">
              <a:off x="729489" y="4884281"/>
              <a:ext cx="478323" cy="950327"/>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5" name="TextBox 44"/>
            <p:cNvSpPr txBox="1"/>
            <p:nvPr/>
          </p:nvSpPr>
          <p:spPr>
            <a:xfrm>
              <a:off x="638203" y="5180151"/>
              <a:ext cx="707917" cy="369332"/>
            </a:xfrm>
            <a:prstGeom prst="rect">
              <a:avLst/>
            </a:prstGeom>
            <a:noFill/>
          </p:spPr>
          <p:txBody>
            <a:bodyPr wrap="square" rtlCol="0">
              <a:spAutoFit/>
            </a:bodyPr>
            <a:lstStyle/>
            <a:p>
              <a:pPr algn="ctr"/>
              <a:r>
                <a:rPr lang="zh-CN" altLang="en-US" b="1" dirty="0">
                  <a:solidFill>
                    <a:srgbClr val="FFC72D"/>
                  </a:solidFill>
                  <a:latin typeface="Adobe 宋体 Std L" pitchFamily="18" charset="-122"/>
                  <a:ea typeface="Adobe 宋体 Std L" pitchFamily="18" charset="-122"/>
                </a:rPr>
                <a:t>模块</a:t>
              </a:r>
              <a:endParaRPr lang="en-US" altLang="zh-CN" b="1" dirty="0">
                <a:solidFill>
                  <a:srgbClr val="FFC72D"/>
                </a:solidFill>
                <a:latin typeface="Adobe 宋体 Std L" pitchFamily="18" charset="-122"/>
                <a:ea typeface="Adobe 宋体 Std L" pitchFamily="18" charset="-122"/>
              </a:endParaRPr>
            </a:p>
          </p:txBody>
        </p:sp>
      </p:grpSp>
      <p:grpSp>
        <p:nvGrpSpPr>
          <p:cNvPr id="6" name="Group 5"/>
          <p:cNvGrpSpPr/>
          <p:nvPr/>
        </p:nvGrpSpPr>
        <p:grpSpPr>
          <a:xfrm>
            <a:off x="391889" y="4377918"/>
            <a:ext cx="1349827" cy="584775"/>
            <a:chOff x="493488" y="6191627"/>
            <a:chExt cx="1349827" cy="584774"/>
          </a:xfrm>
        </p:grpSpPr>
        <p:grpSp>
          <p:nvGrpSpPr>
            <p:cNvPr id="47" name="Group 46">
              <a:extLst>
                <a:ext uri="{FF2B5EF4-FFF2-40B4-BE49-F238E27FC236}">
                  <a16:creationId xmlns:a16="http://schemas.microsoft.com/office/drawing/2014/main" id="{93CC9BE7-5948-4992-8D51-1DA23A2E5BF5}"/>
                </a:ext>
              </a:extLst>
            </p:cNvPr>
            <p:cNvGrpSpPr/>
            <p:nvPr/>
          </p:nvGrpSpPr>
          <p:grpSpPr>
            <a:xfrm rot="5400000">
              <a:off x="1258353" y="6191439"/>
              <a:ext cx="584774" cy="585150"/>
              <a:chOff x="6300813" y="2209800"/>
              <a:chExt cx="1945792" cy="1866900"/>
            </a:xfrm>
            <a:effectLst>
              <a:outerShdw blurRad="50800" dist="38100" dir="5400000" algn="t" rotWithShape="0">
                <a:prstClr val="black">
                  <a:alpha val="40000"/>
                </a:prstClr>
              </a:outerShdw>
            </a:effectLst>
          </p:grpSpPr>
          <p:sp>
            <p:nvSpPr>
              <p:cNvPr id="49"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50" name="TextBox 49">
                <a:extLst>
                  <a:ext uri="{FF2B5EF4-FFF2-40B4-BE49-F238E27FC236}">
                    <a16:creationId xmlns:a16="http://schemas.microsoft.com/office/drawing/2014/main" id="{62698EAD-E879-41D8-AB35-8B0CD1EFF0A9}"/>
                  </a:ext>
                </a:extLst>
              </p:cNvPr>
              <p:cNvSpPr txBox="1"/>
              <p:nvPr/>
            </p:nvSpPr>
            <p:spPr>
              <a:xfrm rot="16200000">
                <a:off x="6844899" y="1915870"/>
                <a:ext cx="857619" cy="1945792"/>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4</a:t>
                </a:r>
              </a:p>
            </p:txBody>
          </p:sp>
        </p:grpSp>
        <p:sp>
          <p:nvSpPr>
            <p:cNvPr id="48" name="Freeform: Shape 15">
              <a:extLst>
                <a:ext uri="{FF2B5EF4-FFF2-40B4-BE49-F238E27FC236}">
                  <a16:creationId xmlns:a16="http://schemas.microsoft.com/office/drawing/2014/main" id="{B9361B01-03EA-4A3C-8B61-BEC6A891C530}"/>
                </a:ext>
              </a:extLst>
            </p:cNvPr>
            <p:cNvSpPr/>
            <p:nvPr/>
          </p:nvSpPr>
          <p:spPr>
            <a:xfrm rot="5400000" flipV="1">
              <a:off x="729491" y="6008391"/>
              <a:ext cx="478324" cy="950329"/>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TextBox 45"/>
            <p:cNvSpPr txBox="1"/>
            <p:nvPr/>
          </p:nvSpPr>
          <p:spPr>
            <a:xfrm>
              <a:off x="648712" y="6332253"/>
              <a:ext cx="707918" cy="369331"/>
            </a:xfrm>
            <a:prstGeom prst="rect">
              <a:avLst/>
            </a:prstGeom>
            <a:noFill/>
          </p:spPr>
          <p:txBody>
            <a:bodyPr wrap="square" rtlCol="0">
              <a:spAutoFit/>
            </a:bodyPr>
            <a:lstStyle/>
            <a:p>
              <a:pPr algn="ctr"/>
              <a:r>
                <a:rPr lang="zh-CN" altLang="en-US" b="1" dirty="0">
                  <a:solidFill>
                    <a:srgbClr val="78B552"/>
                  </a:solidFill>
                  <a:latin typeface="Adobe 宋体 Std L" pitchFamily="18" charset="-122"/>
                  <a:ea typeface="Adobe 宋体 Std L" pitchFamily="18" charset="-122"/>
                </a:rPr>
                <a:t>模块</a:t>
              </a:r>
              <a:endParaRPr lang="en-US" b="1" dirty="0">
                <a:solidFill>
                  <a:srgbClr val="78B552"/>
                </a:solidFill>
                <a:latin typeface="Adobe 宋体 Std L" pitchFamily="18" charset="-122"/>
                <a:ea typeface="Adobe 宋体 Std L" pitchFamily="18" charset="-122"/>
              </a:endParaRPr>
            </a:p>
          </p:txBody>
        </p:sp>
      </p:grpSp>
      <p:sp>
        <p:nvSpPr>
          <p:cNvPr id="71" name="TextBox 70">
            <a:extLst>
              <a:ext uri="{FF2B5EF4-FFF2-40B4-BE49-F238E27FC236}">
                <a16:creationId xmlns:a16="http://schemas.microsoft.com/office/drawing/2014/main" id="{E3F2BC12-D1F6-4F9E-A0DD-F52202C3FF7B}"/>
              </a:ext>
            </a:extLst>
          </p:cNvPr>
          <p:cNvSpPr txBox="1"/>
          <p:nvPr/>
        </p:nvSpPr>
        <p:spPr>
          <a:xfrm>
            <a:off x="391885" y="176304"/>
            <a:ext cx="11226907" cy="707886"/>
          </a:xfrm>
          <a:prstGeom prst="rect">
            <a:avLst/>
          </a:prstGeom>
          <a:noFill/>
        </p:spPr>
        <p:txBody>
          <a:bodyPr wrap="square" rtlCol="0">
            <a:spAutoFit/>
          </a:bodyPr>
          <a:lstStyle>
            <a:defPPr>
              <a:defRPr lang="en-US"/>
            </a:defPPr>
            <a:lvl1pPr>
              <a:defRPr sz="4000" b="1">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defRPr>
            </a:lvl1pPr>
          </a:lstStyle>
          <a:p>
            <a:r>
              <a:rPr lang="zh-CN" altLang="en-US" dirty="0"/>
              <a:t>专题领域</a:t>
            </a:r>
            <a:endParaRPr lang="en-IN" dirty="0"/>
          </a:p>
        </p:txBody>
      </p:sp>
      <p:sp>
        <p:nvSpPr>
          <p:cNvPr id="79" name="Rectangle 78"/>
          <p:cNvSpPr/>
          <p:nvPr/>
        </p:nvSpPr>
        <p:spPr>
          <a:xfrm>
            <a:off x="2029039" y="1676959"/>
            <a:ext cx="9680364" cy="1859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08000" rIns="756000" rtlCol="0" anchor="t">
            <a:noAutofit/>
          </a:bodyPr>
          <a:lstStyle/>
          <a:p>
            <a:pPr marL="342891" indent="-342891">
              <a:spcBef>
                <a:spcPts val="1200"/>
              </a:spcBef>
              <a:buClr>
                <a:schemeClr val="accent5">
                  <a:lumMod val="75000"/>
                </a:schemeClr>
              </a:buClr>
              <a:buSzPct val="120000"/>
              <a:buFont typeface="+mj-lt"/>
              <a:buAutoNum type="arabicPeriod"/>
            </a:pPr>
            <a:r>
              <a:rPr lang="zh-CN" altLang="en-US" sz="2000" b="1" dirty="0">
                <a:solidFill>
                  <a:schemeClr val="tx1">
                    <a:lumMod val="65000"/>
                    <a:lumOff val="35000"/>
                  </a:schemeClr>
                </a:solidFill>
                <a:latin typeface="Adobe 宋体 Std L" pitchFamily="18" charset="-122"/>
                <a:ea typeface="Adobe 宋体 Std L" pitchFamily="18" charset="-122"/>
              </a:rPr>
              <a:t>世界遗产地的保护状况 </a:t>
            </a:r>
          </a:p>
          <a:p>
            <a:pPr marL="342891" indent="-342891">
              <a:spcBef>
                <a:spcPts val="1200"/>
              </a:spcBef>
              <a:buClr>
                <a:schemeClr val="accent5">
                  <a:lumMod val="75000"/>
                </a:schemeClr>
              </a:buClr>
              <a:buSzPct val="120000"/>
              <a:buFont typeface="+mj-lt"/>
              <a:buAutoNum type="arabicPeriod"/>
            </a:pPr>
            <a:r>
              <a:rPr lang="zh-CN" altLang="en-US" sz="2000" b="1" dirty="0">
                <a:solidFill>
                  <a:schemeClr val="tx1">
                    <a:lumMod val="65000"/>
                    <a:lumOff val="35000"/>
                  </a:schemeClr>
                </a:solidFill>
                <a:latin typeface="Adobe 宋体 Std L" pitchFamily="18" charset="-122"/>
                <a:ea typeface="Adobe 宋体 Std L" pitchFamily="18" charset="-122"/>
              </a:rPr>
              <a:t>管理 </a:t>
            </a:r>
          </a:p>
          <a:p>
            <a:pPr marL="342891" indent="-342891">
              <a:spcBef>
                <a:spcPts val="1200"/>
              </a:spcBef>
              <a:buClr>
                <a:schemeClr val="accent5">
                  <a:lumMod val="75000"/>
                </a:schemeClr>
              </a:buClr>
              <a:buSzPct val="120000"/>
              <a:buFont typeface="+mj-lt"/>
              <a:buAutoNum type="arabicPeriod"/>
            </a:pPr>
            <a:r>
              <a:rPr lang="zh-CN" altLang="en-US" sz="2000" b="1" dirty="0">
                <a:solidFill>
                  <a:schemeClr val="tx1">
                    <a:lumMod val="65000"/>
                    <a:lumOff val="35000"/>
                  </a:schemeClr>
                </a:solidFill>
                <a:latin typeface="Adobe 宋体 Std L" pitchFamily="18" charset="-122"/>
                <a:ea typeface="Adobe 宋体 Std L" pitchFamily="18" charset="-122"/>
              </a:rPr>
              <a:t>治理</a:t>
            </a:r>
          </a:p>
          <a:p>
            <a:pPr marL="342891" indent="-342891">
              <a:spcBef>
                <a:spcPts val="1200"/>
              </a:spcBef>
              <a:buClr>
                <a:schemeClr val="accent5">
                  <a:lumMod val="75000"/>
                </a:schemeClr>
              </a:buClr>
              <a:buSzPct val="120000"/>
              <a:buFont typeface="+mj-lt"/>
              <a:buAutoNum type="arabicPeriod"/>
            </a:pPr>
            <a:r>
              <a:rPr lang="zh-CN" altLang="en-US" sz="2000" b="1" dirty="0">
                <a:solidFill>
                  <a:schemeClr val="tx1">
                    <a:lumMod val="65000"/>
                    <a:lumOff val="35000"/>
                  </a:schemeClr>
                </a:solidFill>
                <a:latin typeface="Adobe 宋体 Std L" pitchFamily="18" charset="-122"/>
                <a:ea typeface="Adobe 宋体 Std L" pitchFamily="18" charset="-122"/>
              </a:rPr>
              <a:t>能力发展 </a:t>
            </a:r>
            <a:endParaRPr lang="en-US" dirty="0">
              <a:solidFill>
                <a:schemeClr val="tx1">
                  <a:lumMod val="75000"/>
                  <a:lumOff val="25000"/>
                </a:schemeClr>
              </a:solidFill>
              <a:latin typeface="Adobe 宋体 Std L" pitchFamily="18" charset="-122"/>
              <a:ea typeface="Adobe 宋体 Std L" pitchFamily="18" charset="-122"/>
            </a:endParaRPr>
          </a:p>
        </p:txBody>
      </p:sp>
      <p:sp>
        <p:nvSpPr>
          <p:cNvPr id="80" name="Rectangle 79"/>
          <p:cNvSpPr/>
          <p:nvPr/>
        </p:nvSpPr>
        <p:spPr>
          <a:xfrm>
            <a:off x="2035725" y="3682884"/>
            <a:ext cx="9673675" cy="55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08000" rIns="756000" rtlCol="0" anchor="t">
            <a:noAutofit/>
          </a:bodyPr>
          <a:lstStyle/>
          <a:p>
            <a:pPr marL="355591" indent="-355591">
              <a:spcBef>
                <a:spcPts val="1200"/>
              </a:spcBef>
              <a:buClr>
                <a:schemeClr val="accent5">
                  <a:lumMod val="75000"/>
                </a:schemeClr>
              </a:buClr>
              <a:buSzPct val="120000"/>
              <a:buFont typeface="+mj-lt"/>
              <a:buAutoNum type="arabicPeriod" startAt="5"/>
              <a:tabLst>
                <a:tab pos="355591" algn="l"/>
              </a:tabLst>
            </a:pPr>
            <a:r>
              <a:rPr lang="zh-CN" altLang="en-US" sz="2000" b="1" dirty="0">
                <a:solidFill>
                  <a:schemeClr val="tx1">
                    <a:lumMod val="65000"/>
                    <a:lumOff val="35000"/>
                  </a:schemeClr>
                </a:solidFill>
                <a:latin typeface="Adobe 宋体 Std L" pitchFamily="18" charset="-122"/>
                <a:ea typeface="Adobe 宋体 Std L" pitchFamily="18" charset="-122"/>
              </a:rPr>
              <a:t>协同</a:t>
            </a:r>
            <a:endParaRPr lang="en-US" sz="2000" b="1" dirty="0">
              <a:solidFill>
                <a:schemeClr val="tx1">
                  <a:lumMod val="65000"/>
                  <a:lumOff val="35000"/>
                </a:schemeClr>
              </a:solidFill>
              <a:latin typeface="Adobe 宋体 Std L" pitchFamily="18" charset="-122"/>
              <a:ea typeface="Adobe 宋体 Std L" pitchFamily="18" charset="-122"/>
            </a:endParaRPr>
          </a:p>
        </p:txBody>
      </p:sp>
      <p:sp>
        <p:nvSpPr>
          <p:cNvPr id="81" name="Rectangle 80"/>
          <p:cNvSpPr/>
          <p:nvPr/>
        </p:nvSpPr>
        <p:spPr>
          <a:xfrm>
            <a:off x="2035725" y="4391520"/>
            <a:ext cx="9673675" cy="55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08000" rIns="756000" rtlCol="0" anchor="t">
            <a:noAutofit/>
          </a:bodyPr>
          <a:lstStyle/>
          <a:p>
            <a:pPr marL="355591" indent="-355591">
              <a:spcBef>
                <a:spcPts val="1200"/>
              </a:spcBef>
              <a:buClr>
                <a:schemeClr val="accent5">
                  <a:lumMod val="75000"/>
                </a:schemeClr>
              </a:buClr>
              <a:buSzPct val="120000"/>
              <a:buFont typeface="+mj-lt"/>
              <a:buAutoNum type="arabicPeriod" startAt="6"/>
            </a:pPr>
            <a:r>
              <a:rPr lang="zh-CN" altLang="en-US" sz="2000" b="1" dirty="0">
                <a:solidFill>
                  <a:schemeClr val="tx1">
                    <a:lumMod val="65000"/>
                    <a:lumOff val="35000"/>
                  </a:schemeClr>
                </a:solidFill>
                <a:latin typeface="Adobe 宋体 Std L" pitchFamily="18" charset="-122"/>
                <a:ea typeface="Adobe 宋体 Std L" pitchFamily="18" charset="-122"/>
              </a:rPr>
              <a:t>可持续发展</a:t>
            </a:r>
            <a:endParaRPr lang="en-US" sz="2000" b="1" dirty="0">
              <a:solidFill>
                <a:schemeClr val="tx1">
                  <a:lumMod val="65000"/>
                  <a:lumOff val="35000"/>
                </a:schemeClr>
              </a:solidFill>
              <a:latin typeface="Adobe 宋体 Std L" pitchFamily="18" charset="-122"/>
              <a:ea typeface="Adobe 宋体 Std L" pitchFamily="18" charset="-122"/>
            </a:endParaRPr>
          </a:p>
        </p:txBody>
      </p:sp>
      <p:grpSp>
        <p:nvGrpSpPr>
          <p:cNvPr id="82" name="Group 81"/>
          <p:cNvGrpSpPr/>
          <p:nvPr/>
        </p:nvGrpSpPr>
        <p:grpSpPr>
          <a:xfrm>
            <a:off x="409076" y="5394692"/>
            <a:ext cx="1349838" cy="584775"/>
            <a:chOff x="508000" y="2056793"/>
            <a:chExt cx="1349838" cy="584775"/>
          </a:xfrm>
        </p:grpSpPr>
        <p:grpSp>
          <p:nvGrpSpPr>
            <p:cNvPr id="83" name="Group 82">
              <a:extLst>
                <a:ext uri="{FF2B5EF4-FFF2-40B4-BE49-F238E27FC236}">
                  <a16:creationId xmlns:a16="http://schemas.microsoft.com/office/drawing/2014/main" id="{93CC9BE7-5948-4992-8D51-1DA23A2E5BF5}"/>
                </a:ext>
              </a:extLst>
            </p:cNvPr>
            <p:cNvGrpSpPr/>
            <p:nvPr/>
          </p:nvGrpSpPr>
          <p:grpSpPr>
            <a:xfrm rot="5400000">
              <a:off x="1272875" y="2056606"/>
              <a:ext cx="584775" cy="585150"/>
              <a:chOff x="6300785" y="2209799"/>
              <a:chExt cx="1945804" cy="1866901"/>
            </a:xfrm>
            <a:effectLst>
              <a:outerShdw blurRad="50800" dist="38100" dir="5400000" algn="t" rotWithShape="0">
                <a:prstClr val="black">
                  <a:alpha val="40000"/>
                </a:prstClr>
              </a:outerShdw>
            </a:effectLst>
          </p:grpSpPr>
          <p:sp>
            <p:nvSpPr>
              <p:cNvPr id="86" name="Rectangle: Top Corners Rounded 2">
                <a:extLst>
                  <a:ext uri="{FF2B5EF4-FFF2-40B4-BE49-F238E27FC236}">
                    <a16:creationId xmlns:a16="http://schemas.microsoft.com/office/drawing/2014/main" id="{FC900C28-FF5B-4738-B15A-DA1A556BE4A0}"/>
                  </a:ext>
                </a:extLst>
              </p:cNvPr>
              <p:cNvSpPr/>
              <p:nvPr/>
            </p:nvSpPr>
            <p:spPr>
              <a:xfrm>
                <a:off x="6509749" y="2209799"/>
                <a:ext cx="1570132" cy="1866901"/>
              </a:xfrm>
              <a:prstGeom prst="round2SameRect">
                <a:avLst>
                  <a:gd name="adj1" fmla="val 12063"/>
                  <a:gd name="adj2" fmla="val 0"/>
                </a:avLst>
              </a:prstGeom>
              <a:solidFill>
                <a:srgbClr val="D81159"/>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87" name="TextBox 86">
                <a:extLst>
                  <a:ext uri="{FF2B5EF4-FFF2-40B4-BE49-F238E27FC236}">
                    <a16:creationId xmlns:a16="http://schemas.microsoft.com/office/drawing/2014/main" id="{62698EAD-E879-41D8-AB35-8B0CD1EFF0A9}"/>
                  </a:ext>
                </a:extLst>
              </p:cNvPr>
              <p:cNvSpPr txBox="1"/>
              <p:nvPr/>
            </p:nvSpPr>
            <p:spPr>
              <a:xfrm rot="16200000">
                <a:off x="6844879" y="1915863"/>
                <a:ext cx="857616" cy="1945804"/>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1</a:t>
                </a:r>
              </a:p>
            </p:txBody>
          </p:sp>
        </p:grpSp>
        <p:sp>
          <p:nvSpPr>
            <p:cNvPr id="84" name="Freeform: Shape 15">
              <a:extLst>
                <a:ext uri="{FF2B5EF4-FFF2-40B4-BE49-F238E27FC236}">
                  <a16:creationId xmlns:a16="http://schemas.microsoft.com/office/drawing/2014/main" id="{B9361B01-03EA-4A3C-8B61-BEC6A891C530}"/>
                </a:ext>
              </a:extLst>
            </p:cNvPr>
            <p:cNvSpPr/>
            <p:nvPr/>
          </p:nvSpPr>
          <p:spPr>
            <a:xfrm rot="5400000" flipV="1">
              <a:off x="744003" y="1883118"/>
              <a:ext cx="478324" cy="950330"/>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5" name="TextBox 84"/>
            <p:cNvSpPr txBox="1"/>
            <p:nvPr/>
          </p:nvSpPr>
          <p:spPr>
            <a:xfrm>
              <a:off x="662047" y="2178990"/>
              <a:ext cx="707917" cy="369332"/>
            </a:xfrm>
            <a:prstGeom prst="rect">
              <a:avLst/>
            </a:prstGeom>
            <a:noFill/>
          </p:spPr>
          <p:txBody>
            <a:bodyPr wrap="square" rtlCol="0">
              <a:spAutoFit/>
            </a:bodyPr>
            <a:lstStyle/>
            <a:p>
              <a:pPr algn="ctr"/>
              <a:r>
                <a:rPr lang="zh-CN" altLang="en-US" b="1" dirty="0">
                  <a:solidFill>
                    <a:srgbClr val="C00000"/>
                  </a:solidFill>
                  <a:latin typeface="Adobe 宋体 Std L" pitchFamily="18" charset="-122"/>
                  <a:ea typeface="Adobe 宋体 Std L" pitchFamily="18" charset="-122"/>
                </a:rPr>
                <a:t>模块</a:t>
              </a:r>
              <a:endParaRPr lang="en-US" b="1" dirty="0">
                <a:solidFill>
                  <a:srgbClr val="C00000"/>
                </a:solidFill>
                <a:latin typeface="Adobe 宋体 Std L" pitchFamily="18" charset="-122"/>
                <a:ea typeface="Adobe 宋体 Std L" pitchFamily="18" charset="-122"/>
              </a:endParaRPr>
            </a:p>
          </p:txBody>
        </p:sp>
      </p:grpSp>
      <p:sp>
        <p:nvSpPr>
          <p:cNvPr id="88" name="Rectangle 87"/>
          <p:cNvSpPr/>
          <p:nvPr/>
        </p:nvSpPr>
        <p:spPr>
          <a:xfrm>
            <a:off x="2035729" y="5143781"/>
            <a:ext cx="9676351" cy="1450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lnSpc>
                <a:spcPts val="3000"/>
              </a:lnSpc>
              <a:spcBef>
                <a:spcPts val="1200"/>
              </a:spcBef>
            </a:pPr>
            <a:r>
              <a:rPr lang="zh-CN" altLang="en-US" sz="2000" i="1" dirty="0">
                <a:solidFill>
                  <a:schemeClr val="tx1">
                    <a:lumMod val="85000"/>
                    <a:lumOff val="15000"/>
                  </a:schemeClr>
                </a:solidFill>
                <a:latin typeface="Adobe 宋体 Std L" pitchFamily="18" charset="-122"/>
                <a:ea typeface="Adobe 宋体 Std L" pitchFamily="18" charset="-122"/>
              </a:rPr>
              <a:t>概述了定期报告的基础知识，阐明了目标、主要参与者及业务框架。它还介绍了第</a:t>
            </a:r>
            <a:r>
              <a:rPr lang="zh-CN" altLang="en-US" sz="2000" i="1" dirty="0">
                <a:solidFill>
                  <a:schemeClr val="tx1"/>
                </a:solidFill>
                <a:latin typeface="Adobe 宋体 Std L" pitchFamily="18" charset="-122"/>
                <a:ea typeface="Adobe 宋体 Std L" pitchFamily="18" charset="-122"/>
              </a:rPr>
              <a:t>三轮定期报告</a:t>
            </a:r>
            <a:r>
              <a:rPr lang="zh-CN" altLang="en-US" sz="2000" i="1" dirty="0">
                <a:solidFill>
                  <a:schemeClr val="tx1">
                    <a:lumMod val="85000"/>
                    <a:lumOff val="15000"/>
                  </a:schemeClr>
                </a:solidFill>
                <a:latin typeface="Adobe 宋体 Std L" pitchFamily="18" charset="-122"/>
                <a:ea typeface="Adobe 宋体 Std L" pitchFamily="18" charset="-122"/>
              </a:rPr>
              <a:t>的新增内容、时间进程安排以及调查问卷改进的内容。</a:t>
            </a:r>
            <a:endParaRPr lang="en-US" sz="2000" i="1" dirty="0">
              <a:solidFill>
                <a:schemeClr val="tx1">
                  <a:lumMod val="85000"/>
                  <a:lumOff val="15000"/>
                </a:schemeClr>
              </a:solidFill>
              <a:latin typeface="Adobe 宋体 Std L" pitchFamily="18" charset="-122"/>
              <a:ea typeface="Adobe 宋体 Std L" pitchFamily="18" charset="-122"/>
            </a:endParaRPr>
          </a:p>
        </p:txBody>
      </p:sp>
    </p:spTree>
    <p:extLst>
      <p:ext uri="{BB962C8B-B14F-4D97-AF65-F5344CB8AC3E}">
        <p14:creationId xmlns:p14="http://schemas.microsoft.com/office/powerpoint/2010/main" val="3152715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890" y="843047"/>
            <a:ext cx="11226905" cy="782627"/>
          </a:xfrm>
          <a:prstGeom prst="rect">
            <a:avLst/>
          </a:prstGeom>
          <a:noFill/>
        </p:spPr>
        <p:txBody>
          <a:bodyPr wrap="square" rtlCol="0">
            <a:noAutofit/>
          </a:bodyPr>
          <a:lstStyle/>
          <a:p>
            <a:pPr>
              <a:lnSpc>
                <a:spcPct val="115000"/>
              </a:lnSpc>
              <a:spcBef>
                <a:spcPts val="600"/>
              </a:spcBef>
              <a:buClr>
                <a:schemeClr val="accent5">
                  <a:lumMod val="75000"/>
                </a:schemeClr>
              </a:buClr>
            </a:pPr>
            <a:r>
              <a:rPr lang="en-US" sz="2000" dirty="0"/>
              <a:t>The curriculum design and theme selection reflect the </a:t>
            </a:r>
            <a:r>
              <a:rPr lang="en-US" sz="2000" b="1" dirty="0"/>
              <a:t>six core thematic areas </a:t>
            </a:r>
            <a:r>
              <a:rPr lang="en-US" sz="2000" dirty="0"/>
              <a:t>of the Periodic Reports and the newly established Monitoring Indicators:</a:t>
            </a:r>
          </a:p>
          <a:p>
            <a:pPr>
              <a:lnSpc>
                <a:spcPct val="115000"/>
              </a:lnSpc>
              <a:spcBef>
                <a:spcPts val="600"/>
              </a:spcBef>
              <a:buClr>
                <a:schemeClr val="accent5">
                  <a:lumMod val="75000"/>
                </a:schemeClr>
              </a:buClr>
            </a:pPr>
            <a:endParaRPr lang="en-GB" sz="2000" dirty="0"/>
          </a:p>
          <a:p>
            <a:pPr marL="901677" indent="-901677">
              <a:lnSpc>
                <a:spcPct val="115000"/>
              </a:lnSpc>
              <a:spcBef>
                <a:spcPts val="600"/>
              </a:spcBef>
              <a:buClr>
                <a:schemeClr val="accent5">
                  <a:lumMod val="75000"/>
                </a:schemeClr>
              </a:buClr>
            </a:pPr>
            <a:endParaRPr lang="fr-FR" sz="2000" b="1" dirty="0">
              <a:ea typeface="Times New Roman" panose="02020603050405020304" pitchFamily="18" charset="0"/>
            </a:endParaRPr>
          </a:p>
        </p:txBody>
      </p:sp>
      <p:grpSp>
        <p:nvGrpSpPr>
          <p:cNvPr id="8" name="Group 7"/>
          <p:cNvGrpSpPr/>
          <p:nvPr/>
        </p:nvGrpSpPr>
        <p:grpSpPr>
          <a:xfrm>
            <a:off x="391890" y="2314181"/>
            <a:ext cx="1349832" cy="584775"/>
            <a:chOff x="493486" y="3432211"/>
            <a:chExt cx="1349831" cy="584775"/>
          </a:xfrm>
        </p:grpSpPr>
        <p:grpSp>
          <p:nvGrpSpPr>
            <p:cNvPr id="55" name="Group 54">
              <a:extLst>
                <a:ext uri="{FF2B5EF4-FFF2-40B4-BE49-F238E27FC236}">
                  <a16:creationId xmlns:a16="http://schemas.microsoft.com/office/drawing/2014/main" id="{93CC9BE7-5948-4992-8D51-1DA23A2E5BF5}"/>
                </a:ext>
              </a:extLst>
            </p:cNvPr>
            <p:cNvGrpSpPr/>
            <p:nvPr/>
          </p:nvGrpSpPr>
          <p:grpSpPr>
            <a:xfrm rot="5400000">
              <a:off x="1258354" y="3432023"/>
              <a:ext cx="584775" cy="585151"/>
              <a:chOff x="6332497" y="2209800"/>
              <a:chExt cx="1945778" cy="1866900"/>
            </a:xfrm>
            <a:effectLst>
              <a:outerShdw blurRad="50800" dist="38100" dir="5400000" algn="t" rotWithShape="0">
                <a:prstClr val="black">
                  <a:alpha val="40000"/>
                </a:prstClr>
              </a:outerShdw>
            </a:effectLst>
          </p:grpSpPr>
          <p:sp>
            <p:nvSpPr>
              <p:cNvPr id="57"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dirty="0"/>
              </a:p>
            </p:txBody>
          </p:sp>
          <p:sp>
            <p:nvSpPr>
              <p:cNvPr id="58" name="TextBox 57">
                <a:extLst>
                  <a:ext uri="{FF2B5EF4-FFF2-40B4-BE49-F238E27FC236}">
                    <a16:creationId xmlns:a16="http://schemas.microsoft.com/office/drawing/2014/main" id="{62698EAD-E879-41D8-AB35-8B0CD1EFF0A9}"/>
                  </a:ext>
                </a:extLst>
              </p:cNvPr>
              <p:cNvSpPr txBox="1"/>
              <p:nvPr/>
            </p:nvSpPr>
            <p:spPr>
              <a:xfrm rot="16200000">
                <a:off x="6876577" y="1915888"/>
                <a:ext cx="857618" cy="1945778"/>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2</a:t>
                </a:r>
              </a:p>
            </p:txBody>
          </p:sp>
        </p:grpSp>
        <p:sp>
          <p:nvSpPr>
            <p:cNvPr id="56" name="Freeform: Shape 15">
              <a:extLst>
                <a:ext uri="{FF2B5EF4-FFF2-40B4-BE49-F238E27FC236}">
                  <a16:creationId xmlns:a16="http://schemas.microsoft.com/office/drawing/2014/main" id="{B9361B01-03EA-4A3C-8B61-BEC6A891C530}"/>
                </a:ext>
              </a:extLst>
            </p:cNvPr>
            <p:cNvSpPr/>
            <p:nvPr/>
          </p:nvSpPr>
          <p:spPr>
            <a:xfrm rot="5400000" flipV="1">
              <a:off x="729488" y="3239465"/>
              <a:ext cx="478327" cy="95033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2" name="TextBox 41"/>
            <p:cNvSpPr txBox="1"/>
            <p:nvPr/>
          </p:nvSpPr>
          <p:spPr>
            <a:xfrm>
              <a:off x="647533" y="3600656"/>
              <a:ext cx="707917" cy="254044"/>
            </a:xfrm>
            <a:prstGeom prst="rect">
              <a:avLst/>
            </a:prstGeom>
            <a:noFill/>
          </p:spPr>
          <p:txBody>
            <a:bodyPr wrap="square" rtlCol="0">
              <a:spAutoFit/>
            </a:bodyPr>
            <a:lstStyle/>
            <a:p>
              <a:pPr algn="ctr"/>
              <a:r>
                <a:rPr lang="en-GB" sz="1051" b="1" dirty="0">
                  <a:solidFill>
                    <a:srgbClr val="549ADA"/>
                  </a:solidFill>
                  <a:latin typeface="Tw Cen MT" panose="020B0602020104020603" pitchFamily="34" charset="0"/>
                </a:rPr>
                <a:t>MODULE</a:t>
              </a:r>
              <a:endParaRPr lang="en-US" sz="1051" b="1" dirty="0">
                <a:solidFill>
                  <a:srgbClr val="549ADA"/>
                </a:solidFill>
                <a:latin typeface="Tw Cen MT" panose="020B0602020104020603" pitchFamily="34" charset="0"/>
              </a:endParaRPr>
            </a:p>
          </p:txBody>
        </p:sp>
      </p:grpSp>
      <p:grpSp>
        <p:nvGrpSpPr>
          <p:cNvPr id="7" name="Group 6"/>
          <p:cNvGrpSpPr/>
          <p:nvPr/>
        </p:nvGrpSpPr>
        <p:grpSpPr>
          <a:xfrm>
            <a:off x="391887" y="3669269"/>
            <a:ext cx="1367028" cy="584775"/>
            <a:chOff x="493487" y="5067520"/>
            <a:chExt cx="1367027" cy="584775"/>
          </a:xfrm>
        </p:grpSpPr>
        <p:grpSp>
          <p:nvGrpSpPr>
            <p:cNvPr id="51" name="Group 50">
              <a:extLst>
                <a:ext uri="{FF2B5EF4-FFF2-40B4-BE49-F238E27FC236}">
                  <a16:creationId xmlns:a16="http://schemas.microsoft.com/office/drawing/2014/main" id="{93CC9BE7-5948-4992-8D51-1DA23A2E5BF5}"/>
                </a:ext>
              </a:extLst>
            </p:cNvPr>
            <p:cNvGrpSpPr/>
            <p:nvPr/>
          </p:nvGrpSpPr>
          <p:grpSpPr>
            <a:xfrm rot="5400000">
              <a:off x="1275552" y="5067333"/>
              <a:ext cx="584775" cy="585149"/>
              <a:chOff x="6300805" y="2209800"/>
              <a:chExt cx="1945784" cy="1866900"/>
            </a:xfrm>
            <a:effectLst>
              <a:outerShdw blurRad="50800" dist="38100" dir="5400000" algn="t" rotWithShape="0">
                <a:prstClr val="black">
                  <a:alpha val="40000"/>
                </a:prstClr>
              </a:outerShdw>
            </a:effectLst>
          </p:grpSpPr>
          <p:sp>
            <p:nvSpPr>
              <p:cNvPr id="53"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dirty="0"/>
              </a:p>
            </p:txBody>
          </p:sp>
          <p:sp>
            <p:nvSpPr>
              <p:cNvPr id="54" name="TextBox 53">
                <a:extLst>
                  <a:ext uri="{FF2B5EF4-FFF2-40B4-BE49-F238E27FC236}">
                    <a16:creationId xmlns:a16="http://schemas.microsoft.com/office/drawing/2014/main" id="{62698EAD-E879-41D8-AB35-8B0CD1EFF0A9}"/>
                  </a:ext>
                </a:extLst>
              </p:cNvPr>
              <p:cNvSpPr txBox="1"/>
              <p:nvPr/>
            </p:nvSpPr>
            <p:spPr>
              <a:xfrm rot="16200000">
                <a:off x="6844886" y="1915872"/>
                <a:ext cx="857621" cy="1945784"/>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3</a:t>
                </a:r>
              </a:p>
            </p:txBody>
          </p:sp>
        </p:grpSp>
        <p:sp>
          <p:nvSpPr>
            <p:cNvPr id="52" name="Freeform: Shape 15">
              <a:extLst>
                <a:ext uri="{FF2B5EF4-FFF2-40B4-BE49-F238E27FC236}">
                  <a16:creationId xmlns:a16="http://schemas.microsoft.com/office/drawing/2014/main" id="{B9361B01-03EA-4A3C-8B61-BEC6A891C530}"/>
                </a:ext>
              </a:extLst>
            </p:cNvPr>
            <p:cNvSpPr/>
            <p:nvPr/>
          </p:nvSpPr>
          <p:spPr>
            <a:xfrm rot="5400000" flipV="1">
              <a:off x="729489" y="4884281"/>
              <a:ext cx="478323" cy="950327"/>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5" name="TextBox 44"/>
            <p:cNvSpPr txBox="1"/>
            <p:nvPr/>
          </p:nvSpPr>
          <p:spPr>
            <a:xfrm>
              <a:off x="647534" y="5245468"/>
              <a:ext cx="707917" cy="254044"/>
            </a:xfrm>
            <a:prstGeom prst="rect">
              <a:avLst/>
            </a:prstGeom>
            <a:noFill/>
          </p:spPr>
          <p:txBody>
            <a:bodyPr wrap="square" rtlCol="0">
              <a:spAutoFit/>
            </a:bodyPr>
            <a:lstStyle/>
            <a:p>
              <a:pPr algn="ctr"/>
              <a:r>
                <a:rPr lang="en-GB" sz="1051" b="1" dirty="0">
                  <a:solidFill>
                    <a:srgbClr val="FFC72D"/>
                  </a:solidFill>
                  <a:latin typeface="Tw Cen MT" panose="020B0602020104020603" pitchFamily="34" charset="0"/>
                </a:rPr>
                <a:t>MODULE</a:t>
              </a:r>
              <a:endParaRPr lang="en-US" sz="1051" b="1" dirty="0">
                <a:solidFill>
                  <a:srgbClr val="FFC72D"/>
                </a:solidFill>
                <a:latin typeface="Tw Cen MT" panose="020B0602020104020603" pitchFamily="34" charset="0"/>
              </a:endParaRPr>
            </a:p>
          </p:txBody>
        </p:sp>
      </p:grpSp>
      <p:grpSp>
        <p:nvGrpSpPr>
          <p:cNvPr id="6" name="Group 5"/>
          <p:cNvGrpSpPr/>
          <p:nvPr/>
        </p:nvGrpSpPr>
        <p:grpSpPr>
          <a:xfrm>
            <a:off x="391889" y="4377918"/>
            <a:ext cx="1349827" cy="584775"/>
            <a:chOff x="493488" y="6191627"/>
            <a:chExt cx="1349827" cy="584774"/>
          </a:xfrm>
        </p:grpSpPr>
        <p:grpSp>
          <p:nvGrpSpPr>
            <p:cNvPr id="47" name="Group 46">
              <a:extLst>
                <a:ext uri="{FF2B5EF4-FFF2-40B4-BE49-F238E27FC236}">
                  <a16:creationId xmlns:a16="http://schemas.microsoft.com/office/drawing/2014/main" id="{93CC9BE7-5948-4992-8D51-1DA23A2E5BF5}"/>
                </a:ext>
              </a:extLst>
            </p:cNvPr>
            <p:cNvGrpSpPr/>
            <p:nvPr/>
          </p:nvGrpSpPr>
          <p:grpSpPr>
            <a:xfrm rot="5400000">
              <a:off x="1258353" y="6191439"/>
              <a:ext cx="584774" cy="585150"/>
              <a:chOff x="6300813" y="2209800"/>
              <a:chExt cx="1945792" cy="1866900"/>
            </a:xfrm>
            <a:effectLst>
              <a:outerShdw blurRad="50800" dist="38100" dir="5400000" algn="t" rotWithShape="0">
                <a:prstClr val="black">
                  <a:alpha val="40000"/>
                </a:prstClr>
              </a:outerShdw>
            </a:effectLst>
          </p:grpSpPr>
          <p:sp>
            <p:nvSpPr>
              <p:cNvPr id="49"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50" name="TextBox 49">
                <a:extLst>
                  <a:ext uri="{FF2B5EF4-FFF2-40B4-BE49-F238E27FC236}">
                    <a16:creationId xmlns:a16="http://schemas.microsoft.com/office/drawing/2014/main" id="{62698EAD-E879-41D8-AB35-8B0CD1EFF0A9}"/>
                  </a:ext>
                </a:extLst>
              </p:cNvPr>
              <p:cNvSpPr txBox="1"/>
              <p:nvPr/>
            </p:nvSpPr>
            <p:spPr>
              <a:xfrm rot="16200000">
                <a:off x="6844899" y="1915870"/>
                <a:ext cx="857619" cy="1945792"/>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4</a:t>
                </a:r>
              </a:p>
            </p:txBody>
          </p:sp>
        </p:grpSp>
        <p:sp>
          <p:nvSpPr>
            <p:cNvPr id="48" name="Freeform: Shape 15">
              <a:extLst>
                <a:ext uri="{FF2B5EF4-FFF2-40B4-BE49-F238E27FC236}">
                  <a16:creationId xmlns:a16="http://schemas.microsoft.com/office/drawing/2014/main" id="{B9361B01-03EA-4A3C-8B61-BEC6A891C530}"/>
                </a:ext>
              </a:extLst>
            </p:cNvPr>
            <p:cNvSpPr/>
            <p:nvPr/>
          </p:nvSpPr>
          <p:spPr>
            <a:xfrm rot="5400000" flipV="1">
              <a:off x="729491" y="6008391"/>
              <a:ext cx="478324" cy="950329"/>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TextBox 45"/>
            <p:cNvSpPr txBox="1"/>
            <p:nvPr/>
          </p:nvSpPr>
          <p:spPr>
            <a:xfrm>
              <a:off x="658043" y="6369577"/>
              <a:ext cx="707918" cy="254044"/>
            </a:xfrm>
            <a:prstGeom prst="rect">
              <a:avLst/>
            </a:prstGeom>
            <a:noFill/>
          </p:spPr>
          <p:txBody>
            <a:bodyPr wrap="square" rtlCol="0">
              <a:spAutoFit/>
            </a:bodyPr>
            <a:lstStyle/>
            <a:p>
              <a:pPr algn="ctr"/>
              <a:r>
                <a:rPr lang="en-GB" sz="1051" b="1" dirty="0">
                  <a:solidFill>
                    <a:srgbClr val="78B552"/>
                  </a:solidFill>
                  <a:latin typeface="Tw Cen MT" panose="020B0602020104020603" pitchFamily="34" charset="0"/>
                </a:rPr>
                <a:t>MODULE</a:t>
              </a:r>
              <a:endParaRPr lang="en-US" sz="1051" b="1" dirty="0">
                <a:solidFill>
                  <a:srgbClr val="78B552"/>
                </a:solidFill>
                <a:latin typeface="Tw Cen MT" panose="020B0602020104020603" pitchFamily="34" charset="0"/>
              </a:endParaRPr>
            </a:p>
          </p:txBody>
        </p:sp>
      </p:grpSp>
      <p:sp>
        <p:nvSpPr>
          <p:cNvPr id="71" name="TextBox 70">
            <a:extLst>
              <a:ext uri="{FF2B5EF4-FFF2-40B4-BE49-F238E27FC236}">
                <a16:creationId xmlns:a16="http://schemas.microsoft.com/office/drawing/2014/main" id="{E3F2BC12-D1F6-4F9E-A0DD-F52202C3FF7B}"/>
              </a:ext>
            </a:extLst>
          </p:cNvPr>
          <p:cNvSpPr txBox="1"/>
          <p:nvPr/>
        </p:nvSpPr>
        <p:spPr>
          <a:xfrm>
            <a:off x="391885" y="176304"/>
            <a:ext cx="11226907" cy="707886"/>
          </a:xfrm>
          <a:prstGeom prst="rect">
            <a:avLst/>
          </a:prstGeom>
          <a:noFill/>
        </p:spPr>
        <p:txBody>
          <a:bodyPr wrap="square" rtlCol="0">
            <a:spAutoFit/>
          </a:bodyPr>
          <a:lstStyle/>
          <a:p>
            <a:r>
              <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Thematic areas</a:t>
            </a:r>
          </a:p>
        </p:txBody>
      </p:sp>
      <p:sp>
        <p:nvSpPr>
          <p:cNvPr id="79" name="Rectangle 78"/>
          <p:cNvSpPr/>
          <p:nvPr/>
        </p:nvSpPr>
        <p:spPr>
          <a:xfrm>
            <a:off x="2029039" y="1676959"/>
            <a:ext cx="9680364" cy="1859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08000" rIns="756000" rtlCol="0" anchor="t">
            <a:noAutofit/>
          </a:bodyPr>
          <a:lstStyle/>
          <a:p>
            <a:pPr marL="342891" indent="-342891">
              <a:spcBef>
                <a:spcPts val="1200"/>
              </a:spcBef>
              <a:buClr>
                <a:schemeClr val="accent5">
                  <a:lumMod val="75000"/>
                </a:schemeClr>
              </a:buClr>
              <a:buSzPct val="120000"/>
              <a:buFont typeface="+mj-lt"/>
              <a:buAutoNum type="arabicPeriod"/>
            </a:pPr>
            <a:r>
              <a:rPr lang="en-US" sz="2000" b="1" dirty="0">
                <a:solidFill>
                  <a:schemeClr val="tx1">
                    <a:lumMod val="65000"/>
                    <a:lumOff val="35000"/>
                  </a:schemeClr>
                </a:solidFill>
              </a:rPr>
              <a:t>State of Conservation of World Heritage properties </a:t>
            </a:r>
            <a:endParaRPr lang="it-IT" sz="2000" b="1" dirty="0">
              <a:solidFill>
                <a:schemeClr val="tx1">
                  <a:lumMod val="65000"/>
                  <a:lumOff val="35000"/>
                </a:schemeClr>
              </a:solidFill>
            </a:endParaRPr>
          </a:p>
          <a:p>
            <a:pPr marL="342891" indent="-342891">
              <a:spcBef>
                <a:spcPts val="1200"/>
              </a:spcBef>
              <a:buClr>
                <a:schemeClr val="accent5">
                  <a:lumMod val="75000"/>
                </a:schemeClr>
              </a:buClr>
              <a:buSzPct val="120000"/>
              <a:buFont typeface="+mj-lt"/>
              <a:buAutoNum type="arabicPeriod"/>
            </a:pPr>
            <a:r>
              <a:rPr lang="en-US" sz="2000" b="1" dirty="0">
                <a:solidFill>
                  <a:schemeClr val="tx1">
                    <a:lumMod val="65000"/>
                    <a:lumOff val="35000"/>
                  </a:schemeClr>
                </a:solidFill>
              </a:rPr>
              <a:t>Management </a:t>
            </a:r>
            <a:endParaRPr lang="it-IT" sz="2000" b="1" dirty="0">
              <a:solidFill>
                <a:schemeClr val="tx1">
                  <a:lumMod val="65000"/>
                  <a:lumOff val="35000"/>
                </a:schemeClr>
              </a:solidFill>
            </a:endParaRPr>
          </a:p>
          <a:p>
            <a:pPr marL="342891" indent="-342891">
              <a:spcBef>
                <a:spcPts val="1200"/>
              </a:spcBef>
              <a:buClr>
                <a:schemeClr val="accent5">
                  <a:lumMod val="75000"/>
                </a:schemeClr>
              </a:buClr>
              <a:buSzPct val="120000"/>
              <a:buFont typeface="+mj-lt"/>
              <a:buAutoNum type="arabicPeriod"/>
            </a:pPr>
            <a:r>
              <a:rPr lang="en-US" sz="2000" b="1" dirty="0">
                <a:solidFill>
                  <a:schemeClr val="tx1">
                    <a:lumMod val="65000"/>
                    <a:lumOff val="35000"/>
                  </a:schemeClr>
                </a:solidFill>
              </a:rPr>
              <a:t>Governance</a:t>
            </a:r>
          </a:p>
          <a:p>
            <a:pPr marL="342891" indent="-342891">
              <a:spcBef>
                <a:spcPts val="1200"/>
              </a:spcBef>
              <a:buClr>
                <a:schemeClr val="accent5">
                  <a:lumMod val="75000"/>
                </a:schemeClr>
              </a:buClr>
              <a:buSzPct val="120000"/>
              <a:buFont typeface="+mj-lt"/>
              <a:buAutoNum type="arabicPeriod"/>
            </a:pPr>
            <a:r>
              <a:rPr lang="en-US" sz="2000" b="1" dirty="0">
                <a:solidFill>
                  <a:schemeClr val="tx1">
                    <a:lumMod val="65000"/>
                    <a:lumOff val="35000"/>
                  </a:schemeClr>
                </a:solidFill>
              </a:rPr>
              <a:t>Capacity Development </a:t>
            </a:r>
            <a:endParaRPr lang="it-IT" sz="2000" b="1" dirty="0">
              <a:solidFill>
                <a:schemeClr val="tx1">
                  <a:lumMod val="65000"/>
                  <a:lumOff val="35000"/>
                </a:schemeClr>
              </a:solidFill>
            </a:endParaRPr>
          </a:p>
          <a:p>
            <a:r>
              <a:rPr lang="en-US" dirty="0">
                <a:solidFill>
                  <a:schemeClr val="tx1">
                    <a:lumMod val="75000"/>
                    <a:lumOff val="25000"/>
                  </a:schemeClr>
                </a:solidFill>
              </a:rPr>
              <a:t> </a:t>
            </a:r>
            <a:endParaRPr lang="it-IT" dirty="0">
              <a:solidFill>
                <a:schemeClr val="tx1">
                  <a:lumMod val="75000"/>
                  <a:lumOff val="25000"/>
                </a:schemeClr>
              </a:solidFill>
            </a:endParaRPr>
          </a:p>
          <a:p>
            <a:endParaRPr lang="en-US" dirty="0">
              <a:solidFill>
                <a:schemeClr val="tx1">
                  <a:lumMod val="75000"/>
                  <a:lumOff val="25000"/>
                </a:schemeClr>
              </a:solidFill>
            </a:endParaRPr>
          </a:p>
        </p:txBody>
      </p:sp>
      <p:sp>
        <p:nvSpPr>
          <p:cNvPr id="80" name="Rectangle 79"/>
          <p:cNvSpPr/>
          <p:nvPr/>
        </p:nvSpPr>
        <p:spPr>
          <a:xfrm>
            <a:off x="2035725" y="3682884"/>
            <a:ext cx="9673675" cy="55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08000" rIns="756000" rtlCol="0" anchor="t">
            <a:noAutofit/>
          </a:bodyPr>
          <a:lstStyle/>
          <a:p>
            <a:pPr marL="355591" indent="-355591">
              <a:spcBef>
                <a:spcPts val="1200"/>
              </a:spcBef>
              <a:buClr>
                <a:schemeClr val="accent5">
                  <a:lumMod val="75000"/>
                </a:schemeClr>
              </a:buClr>
              <a:buSzPct val="120000"/>
              <a:buFont typeface="+mj-lt"/>
              <a:buAutoNum type="arabicPeriod" startAt="5"/>
              <a:tabLst>
                <a:tab pos="355591" algn="l"/>
              </a:tabLst>
            </a:pPr>
            <a:r>
              <a:rPr lang="en-US" sz="2000" b="1" dirty="0">
                <a:solidFill>
                  <a:schemeClr val="tx1">
                    <a:lumMod val="65000"/>
                    <a:lumOff val="35000"/>
                  </a:schemeClr>
                </a:solidFill>
              </a:rPr>
              <a:t>Synergies</a:t>
            </a:r>
          </a:p>
        </p:txBody>
      </p:sp>
      <p:sp>
        <p:nvSpPr>
          <p:cNvPr id="81" name="Rectangle 80"/>
          <p:cNvSpPr/>
          <p:nvPr/>
        </p:nvSpPr>
        <p:spPr>
          <a:xfrm>
            <a:off x="2035725" y="4391520"/>
            <a:ext cx="9673675" cy="55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08000" rIns="756000" rtlCol="0" anchor="t">
            <a:noAutofit/>
          </a:bodyPr>
          <a:lstStyle/>
          <a:p>
            <a:pPr marL="355591" indent="-355591">
              <a:spcBef>
                <a:spcPts val="1200"/>
              </a:spcBef>
              <a:buClr>
                <a:schemeClr val="accent5">
                  <a:lumMod val="75000"/>
                </a:schemeClr>
              </a:buClr>
              <a:buSzPct val="120000"/>
              <a:buFont typeface="+mj-lt"/>
              <a:buAutoNum type="arabicPeriod" startAt="6"/>
            </a:pPr>
            <a:r>
              <a:rPr lang="en-GB" sz="2000" b="1" dirty="0">
                <a:solidFill>
                  <a:schemeClr val="tx1">
                    <a:lumMod val="65000"/>
                    <a:lumOff val="35000"/>
                  </a:schemeClr>
                </a:solidFill>
              </a:rPr>
              <a:t>Sustainable Development</a:t>
            </a:r>
            <a:endParaRPr lang="en-US" sz="2000" b="1" dirty="0">
              <a:solidFill>
                <a:schemeClr val="tx1">
                  <a:lumMod val="65000"/>
                  <a:lumOff val="35000"/>
                </a:schemeClr>
              </a:solidFill>
            </a:endParaRPr>
          </a:p>
        </p:txBody>
      </p:sp>
      <p:grpSp>
        <p:nvGrpSpPr>
          <p:cNvPr id="82" name="Group 81"/>
          <p:cNvGrpSpPr/>
          <p:nvPr/>
        </p:nvGrpSpPr>
        <p:grpSpPr>
          <a:xfrm>
            <a:off x="409076" y="5394692"/>
            <a:ext cx="1349838" cy="584775"/>
            <a:chOff x="508000" y="2056793"/>
            <a:chExt cx="1349838" cy="584775"/>
          </a:xfrm>
        </p:grpSpPr>
        <p:grpSp>
          <p:nvGrpSpPr>
            <p:cNvPr id="83" name="Group 82">
              <a:extLst>
                <a:ext uri="{FF2B5EF4-FFF2-40B4-BE49-F238E27FC236}">
                  <a16:creationId xmlns:a16="http://schemas.microsoft.com/office/drawing/2014/main" id="{93CC9BE7-5948-4992-8D51-1DA23A2E5BF5}"/>
                </a:ext>
              </a:extLst>
            </p:cNvPr>
            <p:cNvGrpSpPr/>
            <p:nvPr/>
          </p:nvGrpSpPr>
          <p:grpSpPr>
            <a:xfrm rot="5400000">
              <a:off x="1272875" y="2056606"/>
              <a:ext cx="584775" cy="585150"/>
              <a:chOff x="6300785" y="2209799"/>
              <a:chExt cx="1945804" cy="1866901"/>
            </a:xfrm>
            <a:effectLst>
              <a:outerShdw blurRad="50800" dist="38100" dir="5400000" algn="t" rotWithShape="0">
                <a:prstClr val="black">
                  <a:alpha val="40000"/>
                </a:prstClr>
              </a:outerShdw>
            </a:effectLst>
          </p:grpSpPr>
          <p:sp>
            <p:nvSpPr>
              <p:cNvPr id="86" name="Rectangle: Top Corners Rounded 2">
                <a:extLst>
                  <a:ext uri="{FF2B5EF4-FFF2-40B4-BE49-F238E27FC236}">
                    <a16:creationId xmlns:a16="http://schemas.microsoft.com/office/drawing/2014/main" id="{FC900C28-FF5B-4738-B15A-DA1A556BE4A0}"/>
                  </a:ext>
                </a:extLst>
              </p:cNvPr>
              <p:cNvSpPr/>
              <p:nvPr/>
            </p:nvSpPr>
            <p:spPr>
              <a:xfrm>
                <a:off x="6509749" y="2209799"/>
                <a:ext cx="1570132" cy="1866901"/>
              </a:xfrm>
              <a:prstGeom prst="round2SameRect">
                <a:avLst>
                  <a:gd name="adj1" fmla="val 12063"/>
                  <a:gd name="adj2" fmla="val 0"/>
                </a:avLst>
              </a:prstGeom>
              <a:solidFill>
                <a:srgbClr val="D81159"/>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87" name="TextBox 86">
                <a:extLst>
                  <a:ext uri="{FF2B5EF4-FFF2-40B4-BE49-F238E27FC236}">
                    <a16:creationId xmlns:a16="http://schemas.microsoft.com/office/drawing/2014/main" id="{62698EAD-E879-41D8-AB35-8B0CD1EFF0A9}"/>
                  </a:ext>
                </a:extLst>
              </p:cNvPr>
              <p:cNvSpPr txBox="1"/>
              <p:nvPr/>
            </p:nvSpPr>
            <p:spPr>
              <a:xfrm rot="16200000">
                <a:off x="6844879" y="1915863"/>
                <a:ext cx="857616" cy="1945804"/>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1</a:t>
                </a:r>
              </a:p>
            </p:txBody>
          </p:sp>
        </p:grpSp>
        <p:sp>
          <p:nvSpPr>
            <p:cNvPr id="84" name="Freeform: Shape 15">
              <a:extLst>
                <a:ext uri="{FF2B5EF4-FFF2-40B4-BE49-F238E27FC236}">
                  <a16:creationId xmlns:a16="http://schemas.microsoft.com/office/drawing/2014/main" id="{B9361B01-03EA-4A3C-8B61-BEC6A891C530}"/>
                </a:ext>
              </a:extLst>
            </p:cNvPr>
            <p:cNvSpPr/>
            <p:nvPr/>
          </p:nvSpPr>
          <p:spPr>
            <a:xfrm rot="5400000" flipV="1">
              <a:off x="744003" y="1883118"/>
              <a:ext cx="478324" cy="950330"/>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5" name="TextBox 84"/>
            <p:cNvSpPr txBox="1"/>
            <p:nvPr/>
          </p:nvSpPr>
          <p:spPr>
            <a:xfrm>
              <a:off x="662047" y="2244307"/>
              <a:ext cx="707917" cy="254044"/>
            </a:xfrm>
            <a:prstGeom prst="rect">
              <a:avLst/>
            </a:prstGeom>
            <a:noFill/>
          </p:spPr>
          <p:txBody>
            <a:bodyPr wrap="square" rtlCol="0">
              <a:spAutoFit/>
            </a:bodyPr>
            <a:lstStyle/>
            <a:p>
              <a:pPr algn="ctr"/>
              <a:r>
                <a:rPr lang="en-GB" sz="1051" b="1" dirty="0">
                  <a:solidFill>
                    <a:srgbClr val="C00000"/>
                  </a:solidFill>
                  <a:latin typeface="Tw Cen MT" panose="020B0602020104020603" pitchFamily="34" charset="0"/>
                </a:rPr>
                <a:t>MODULE</a:t>
              </a:r>
              <a:endParaRPr lang="en-US" sz="1051" b="1" dirty="0">
                <a:solidFill>
                  <a:srgbClr val="C00000"/>
                </a:solidFill>
                <a:latin typeface="Tw Cen MT" panose="020B0602020104020603" pitchFamily="34" charset="0"/>
              </a:endParaRPr>
            </a:p>
          </p:txBody>
        </p:sp>
      </p:grpSp>
      <p:sp>
        <p:nvSpPr>
          <p:cNvPr id="88" name="Rectangle 87"/>
          <p:cNvSpPr/>
          <p:nvPr/>
        </p:nvSpPr>
        <p:spPr>
          <a:xfrm>
            <a:off x="2035729" y="5143781"/>
            <a:ext cx="9676351" cy="1450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r>
              <a:rPr lang="en-US" sz="2000" i="1" dirty="0">
                <a:solidFill>
                  <a:schemeClr val="tx1">
                    <a:lumMod val="85000"/>
                    <a:lumOff val="15000"/>
                  </a:schemeClr>
                </a:solidFill>
              </a:rPr>
              <a:t>provides an overview of the PR exercise fundamentals, clarifying the objectives, main actors and operational framework. It also provides information about the new elements of the third cycle, the timing of the process, and the improvement made to the PR questionnaire.</a:t>
            </a:r>
          </a:p>
        </p:txBody>
      </p:sp>
    </p:spTree>
    <p:extLst>
      <p:ext uri="{BB962C8B-B14F-4D97-AF65-F5344CB8AC3E}">
        <p14:creationId xmlns:p14="http://schemas.microsoft.com/office/powerpoint/2010/main" val="2483324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81000" y="1977368"/>
            <a:ext cx="1349838" cy="584775"/>
            <a:chOff x="508000" y="2056793"/>
            <a:chExt cx="1349838" cy="584775"/>
          </a:xfrm>
        </p:grpSpPr>
        <p:grpSp>
          <p:nvGrpSpPr>
            <p:cNvPr id="59" name="Group 58">
              <a:extLst>
                <a:ext uri="{FF2B5EF4-FFF2-40B4-BE49-F238E27FC236}">
                  <a16:creationId xmlns:a16="http://schemas.microsoft.com/office/drawing/2014/main" id="{93CC9BE7-5948-4992-8D51-1DA23A2E5BF5}"/>
                </a:ext>
              </a:extLst>
            </p:cNvPr>
            <p:cNvGrpSpPr/>
            <p:nvPr/>
          </p:nvGrpSpPr>
          <p:grpSpPr>
            <a:xfrm rot="5400000">
              <a:off x="1272875" y="2056606"/>
              <a:ext cx="584775" cy="585150"/>
              <a:chOff x="6300785" y="2209799"/>
              <a:chExt cx="1945804" cy="1866901"/>
            </a:xfrm>
            <a:effectLst>
              <a:outerShdw blurRad="50800" dist="38100" dir="5400000" algn="t" rotWithShape="0">
                <a:prstClr val="black">
                  <a:alpha val="40000"/>
                </a:prstClr>
              </a:outerShdw>
            </a:effectLst>
          </p:grpSpPr>
          <p:sp>
            <p:nvSpPr>
              <p:cNvPr id="61" name="Rectangle: Top Corners Rounded 2">
                <a:extLst>
                  <a:ext uri="{FF2B5EF4-FFF2-40B4-BE49-F238E27FC236}">
                    <a16:creationId xmlns:a16="http://schemas.microsoft.com/office/drawing/2014/main" id="{FC900C28-FF5B-4738-B15A-DA1A556BE4A0}"/>
                  </a:ext>
                </a:extLst>
              </p:cNvPr>
              <p:cNvSpPr/>
              <p:nvPr/>
            </p:nvSpPr>
            <p:spPr>
              <a:xfrm>
                <a:off x="6509749" y="2209799"/>
                <a:ext cx="1570132" cy="1866901"/>
              </a:xfrm>
              <a:prstGeom prst="round2SameRect">
                <a:avLst>
                  <a:gd name="adj1" fmla="val 12063"/>
                  <a:gd name="adj2" fmla="val 0"/>
                </a:avLst>
              </a:prstGeom>
              <a:solidFill>
                <a:srgbClr val="F7C100"/>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62" name="TextBox 61">
                <a:extLst>
                  <a:ext uri="{FF2B5EF4-FFF2-40B4-BE49-F238E27FC236}">
                    <a16:creationId xmlns:a16="http://schemas.microsoft.com/office/drawing/2014/main" id="{62698EAD-E879-41D8-AB35-8B0CD1EFF0A9}"/>
                  </a:ext>
                </a:extLst>
              </p:cNvPr>
              <p:cNvSpPr txBox="1"/>
              <p:nvPr/>
            </p:nvSpPr>
            <p:spPr>
              <a:xfrm rot="16200000">
                <a:off x="6844879" y="1915863"/>
                <a:ext cx="857616" cy="1945804"/>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3</a:t>
                </a:r>
              </a:p>
            </p:txBody>
          </p:sp>
        </p:grpSp>
        <p:sp>
          <p:nvSpPr>
            <p:cNvPr id="60" name="Freeform: Shape 15">
              <a:extLst>
                <a:ext uri="{FF2B5EF4-FFF2-40B4-BE49-F238E27FC236}">
                  <a16:creationId xmlns:a16="http://schemas.microsoft.com/office/drawing/2014/main" id="{B9361B01-03EA-4A3C-8B61-BEC6A891C530}"/>
                </a:ext>
              </a:extLst>
            </p:cNvPr>
            <p:cNvSpPr/>
            <p:nvPr/>
          </p:nvSpPr>
          <p:spPr>
            <a:xfrm rot="5400000" flipV="1">
              <a:off x="744003" y="1883118"/>
              <a:ext cx="478324" cy="950330"/>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TextBox 40"/>
            <p:cNvSpPr txBox="1"/>
            <p:nvPr/>
          </p:nvSpPr>
          <p:spPr>
            <a:xfrm>
              <a:off x="662047" y="2178990"/>
              <a:ext cx="707917" cy="369332"/>
            </a:xfrm>
            <a:prstGeom prst="rect">
              <a:avLst/>
            </a:prstGeom>
            <a:noFill/>
          </p:spPr>
          <p:txBody>
            <a:bodyPr wrap="square" rtlCol="0">
              <a:spAutoFit/>
            </a:bodyPr>
            <a:lstStyle/>
            <a:p>
              <a:pPr algn="ctr"/>
              <a:r>
                <a:rPr lang="zh-CN" altLang="en-US" b="1" dirty="0">
                  <a:solidFill>
                    <a:srgbClr val="EDBA00"/>
                  </a:solidFill>
                  <a:latin typeface="Adobe 宋体 Std L" pitchFamily="18" charset="-122"/>
                  <a:ea typeface="Adobe 宋体 Std L" pitchFamily="18" charset="-122"/>
                </a:rPr>
                <a:t>模块</a:t>
              </a:r>
              <a:endParaRPr lang="en-US" b="1" dirty="0">
                <a:solidFill>
                  <a:srgbClr val="EDBA00"/>
                </a:solidFill>
                <a:latin typeface="Adobe 宋体 Std L" pitchFamily="18" charset="-122"/>
                <a:ea typeface="Adobe 宋体 Std L" pitchFamily="18" charset="-122"/>
              </a:endParaRPr>
            </a:p>
          </p:txBody>
        </p:sp>
      </p:grpSp>
      <p:grpSp>
        <p:nvGrpSpPr>
          <p:cNvPr id="6" name="Group 5"/>
          <p:cNvGrpSpPr/>
          <p:nvPr/>
        </p:nvGrpSpPr>
        <p:grpSpPr>
          <a:xfrm>
            <a:off x="366489" y="4658338"/>
            <a:ext cx="1349827" cy="584775"/>
            <a:chOff x="493488" y="6191627"/>
            <a:chExt cx="1349827" cy="584774"/>
          </a:xfrm>
        </p:grpSpPr>
        <p:grpSp>
          <p:nvGrpSpPr>
            <p:cNvPr id="47" name="Group 46">
              <a:extLst>
                <a:ext uri="{FF2B5EF4-FFF2-40B4-BE49-F238E27FC236}">
                  <a16:creationId xmlns:a16="http://schemas.microsoft.com/office/drawing/2014/main" id="{93CC9BE7-5948-4992-8D51-1DA23A2E5BF5}"/>
                </a:ext>
              </a:extLst>
            </p:cNvPr>
            <p:cNvGrpSpPr/>
            <p:nvPr/>
          </p:nvGrpSpPr>
          <p:grpSpPr>
            <a:xfrm rot="5400000">
              <a:off x="1258353" y="6191439"/>
              <a:ext cx="584774" cy="585150"/>
              <a:chOff x="6300813" y="2209800"/>
              <a:chExt cx="1945792" cy="1866900"/>
            </a:xfrm>
            <a:effectLst>
              <a:outerShdw blurRad="50800" dist="38100" dir="5400000" algn="t" rotWithShape="0">
                <a:prstClr val="black">
                  <a:alpha val="40000"/>
                </a:prstClr>
              </a:outerShdw>
            </a:effectLst>
          </p:grpSpPr>
          <p:sp>
            <p:nvSpPr>
              <p:cNvPr id="49"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50" name="TextBox 49">
                <a:extLst>
                  <a:ext uri="{FF2B5EF4-FFF2-40B4-BE49-F238E27FC236}">
                    <a16:creationId xmlns:a16="http://schemas.microsoft.com/office/drawing/2014/main" id="{62698EAD-E879-41D8-AB35-8B0CD1EFF0A9}"/>
                  </a:ext>
                </a:extLst>
              </p:cNvPr>
              <p:cNvSpPr txBox="1"/>
              <p:nvPr/>
            </p:nvSpPr>
            <p:spPr>
              <a:xfrm rot="16200000">
                <a:off x="6844899" y="1915870"/>
                <a:ext cx="857619" cy="1945792"/>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4</a:t>
                </a:r>
              </a:p>
            </p:txBody>
          </p:sp>
        </p:grpSp>
        <p:sp>
          <p:nvSpPr>
            <p:cNvPr id="48" name="Freeform: Shape 15">
              <a:extLst>
                <a:ext uri="{FF2B5EF4-FFF2-40B4-BE49-F238E27FC236}">
                  <a16:creationId xmlns:a16="http://schemas.microsoft.com/office/drawing/2014/main" id="{B9361B01-03EA-4A3C-8B61-BEC6A891C530}"/>
                </a:ext>
              </a:extLst>
            </p:cNvPr>
            <p:cNvSpPr/>
            <p:nvPr/>
          </p:nvSpPr>
          <p:spPr>
            <a:xfrm rot="5400000" flipV="1">
              <a:off x="729491" y="6008391"/>
              <a:ext cx="478324" cy="950329"/>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TextBox 45"/>
            <p:cNvSpPr txBox="1"/>
            <p:nvPr/>
          </p:nvSpPr>
          <p:spPr>
            <a:xfrm>
              <a:off x="658043" y="6304260"/>
              <a:ext cx="707918" cy="369331"/>
            </a:xfrm>
            <a:prstGeom prst="rect">
              <a:avLst/>
            </a:prstGeom>
            <a:noFill/>
          </p:spPr>
          <p:txBody>
            <a:bodyPr wrap="square" rtlCol="0">
              <a:spAutoFit/>
            </a:bodyPr>
            <a:lstStyle/>
            <a:p>
              <a:pPr algn="ctr"/>
              <a:r>
                <a:rPr lang="zh-CN" altLang="en-US" b="1" dirty="0">
                  <a:solidFill>
                    <a:srgbClr val="78B552"/>
                  </a:solidFill>
                  <a:latin typeface="Adobe 宋体 Std L" pitchFamily="18" charset="-122"/>
                  <a:ea typeface="Adobe 宋体 Std L" pitchFamily="18" charset="-122"/>
                </a:rPr>
                <a:t>模块</a:t>
              </a:r>
              <a:endParaRPr lang="en-US" b="1" dirty="0">
                <a:solidFill>
                  <a:srgbClr val="78B552"/>
                </a:solidFill>
                <a:latin typeface="Adobe 宋体 Std L" pitchFamily="18" charset="-122"/>
                <a:ea typeface="Adobe 宋体 Std L" pitchFamily="18" charset="-122"/>
              </a:endParaRPr>
            </a:p>
          </p:txBody>
        </p:sp>
      </p:grpSp>
      <p:sp>
        <p:nvSpPr>
          <p:cNvPr id="71" name="TextBox 70">
            <a:extLst>
              <a:ext uri="{FF2B5EF4-FFF2-40B4-BE49-F238E27FC236}">
                <a16:creationId xmlns:a16="http://schemas.microsoft.com/office/drawing/2014/main" id="{E3F2BC12-D1F6-4F9E-A0DD-F52202C3FF7B}"/>
              </a:ext>
            </a:extLst>
          </p:cNvPr>
          <p:cNvSpPr txBox="1"/>
          <p:nvPr/>
        </p:nvSpPr>
        <p:spPr>
          <a:xfrm>
            <a:off x="381005" y="176304"/>
            <a:ext cx="11237791" cy="707886"/>
          </a:xfrm>
          <a:prstGeom prst="rect">
            <a:avLst/>
          </a:prstGeom>
          <a:noFill/>
        </p:spPr>
        <p:txBody>
          <a:bodyPr wrap="square" rtlCol="0">
            <a:spAutoFit/>
          </a:bodyPr>
          <a:lstStyle/>
          <a:p>
            <a:r>
              <a:rPr lang="zh-CN" altLang="en-US"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为新主题设计的培训模块</a:t>
            </a:r>
            <a:endPar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endParaRPr>
          </a:p>
        </p:txBody>
      </p:sp>
      <p:sp>
        <p:nvSpPr>
          <p:cNvPr id="5" name="Rectangle 4"/>
          <p:cNvSpPr/>
          <p:nvPr/>
        </p:nvSpPr>
        <p:spPr>
          <a:xfrm>
            <a:off x="2007651" y="1059708"/>
            <a:ext cx="9611141" cy="24200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r>
              <a:rPr lang="zh-CN" altLang="en-US" sz="2400" b="1" dirty="0">
                <a:solidFill>
                  <a:schemeClr val="tx1">
                    <a:lumMod val="65000"/>
                    <a:lumOff val="35000"/>
                  </a:schemeClr>
                </a:solidFill>
                <a:latin typeface="Adobe 宋体 Std L" pitchFamily="18" charset="-122"/>
                <a:ea typeface="Adobe 宋体 Std L" pitchFamily="18" charset="-122"/>
              </a:rPr>
              <a:t>与其他和文化、生物多样性有关的公约和项目的协同</a:t>
            </a:r>
            <a:endParaRPr lang="en-GB" sz="2400" b="1" dirty="0">
              <a:solidFill>
                <a:schemeClr val="tx1">
                  <a:lumMod val="65000"/>
                  <a:lumOff val="35000"/>
                </a:schemeClr>
              </a:solidFill>
              <a:latin typeface="Adobe 宋体 Std L" pitchFamily="18" charset="-122"/>
              <a:ea typeface="Adobe 宋体 Std L" pitchFamily="18" charset="-122"/>
            </a:endParaRPr>
          </a:p>
          <a:p>
            <a:endParaRPr lang="en-GB" sz="600" b="1" dirty="0">
              <a:solidFill>
                <a:schemeClr val="tx1">
                  <a:lumMod val="65000"/>
                  <a:lumOff val="35000"/>
                </a:schemeClr>
              </a:solidFill>
              <a:latin typeface="Adobe 宋体 Std L" pitchFamily="18" charset="-122"/>
              <a:ea typeface="Adobe 宋体 Std L" pitchFamily="18" charset="-122"/>
            </a:endParaRPr>
          </a:p>
          <a:p>
            <a:endParaRPr lang="en-GB" sz="600" b="1" dirty="0">
              <a:solidFill>
                <a:schemeClr val="tx1">
                  <a:lumMod val="65000"/>
                  <a:lumOff val="35000"/>
                </a:schemeClr>
              </a:solidFill>
              <a:latin typeface="Adobe 宋体 Std L" pitchFamily="18" charset="-122"/>
              <a:ea typeface="Adobe 宋体 Std L" pitchFamily="18" charset="-122"/>
            </a:endParaRPr>
          </a:p>
          <a:p>
            <a:pPr marL="444489" lvl="1" indent="-444489">
              <a:lnSpc>
                <a:spcPct val="120000"/>
              </a:lnSpc>
              <a:buSzPct val="120000"/>
              <a:buFont typeface="Wingdings 2" panose="05020102010507070707" pitchFamily="18" charset="2"/>
              <a:buChar char=""/>
            </a:pPr>
            <a:r>
              <a:rPr lang="zh-CN" altLang="en-US" sz="2000" dirty="0">
                <a:solidFill>
                  <a:schemeClr val="tx1">
                    <a:lumMod val="65000"/>
                    <a:lumOff val="35000"/>
                  </a:schemeClr>
                </a:solidFill>
                <a:latin typeface="Adobe 宋体 Std L" pitchFamily="18" charset="-122"/>
                <a:ea typeface="Adobe 宋体 Std L" pitchFamily="18" charset="-122"/>
              </a:rPr>
              <a:t>提高对可能的协调空间的认识，作为促进或加强协同行动的第一步； </a:t>
            </a:r>
          </a:p>
          <a:p>
            <a:pPr marL="444489" lvl="1" indent="-444489">
              <a:lnSpc>
                <a:spcPct val="120000"/>
              </a:lnSpc>
              <a:buSzPct val="120000"/>
              <a:buFont typeface="Wingdings 2" panose="05020102010507070707" pitchFamily="18" charset="2"/>
              <a:buChar char=""/>
            </a:pPr>
            <a:r>
              <a:rPr lang="zh-CN" altLang="en-US" sz="2000" dirty="0">
                <a:solidFill>
                  <a:schemeClr val="tx1">
                    <a:lumMod val="65000"/>
                    <a:lumOff val="35000"/>
                  </a:schemeClr>
                </a:solidFill>
                <a:latin typeface="Adobe 宋体 Std L" pitchFamily="18" charset="-122"/>
                <a:ea typeface="Adobe 宋体 Std L" pitchFamily="18" charset="-122"/>
              </a:rPr>
              <a:t>从世界遗产的角度来看，协同作用对于综合解决可持续发展问题至关重要。</a:t>
            </a:r>
            <a:r>
              <a:rPr lang="en-US" sz="2000" dirty="0">
                <a:solidFill>
                  <a:schemeClr val="tx1">
                    <a:lumMod val="65000"/>
                    <a:lumOff val="35000"/>
                  </a:schemeClr>
                </a:solidFill>
                <a:latin typeface="Adobe 宋体 Std L" pitchFamily="18" charset="-122"/>
                <a:ea typeface="Adobe 宋体 Std L" pitchFamily="18" charset="-122"/>
              </a:rPr>
              <a:t>  (ref. IOS/EVS/PI/145 REV.5</a:t>
            </a:r>
            <a:r>
              <a:rPr lang="it-IT" sz="2000" dirty="0">
                <a:solidFill>
                  <a:schemeClr val="tx1">
                    <a:lumMod val="65000"/>
                    <a:lumOff val="35000"/>
                  </a:schemeClr>
                </a:solidFill>
                <a:latin typeface="Adobe 宋体 Std L" pitchFamily="18" charset="-122"/>
                <a:ea typeface="Adobe 宋体 Std L" pitchFamily="18" charset="-122"/>
              </a:rPr>
              <a:t> </a:t>
            </a:r>
            <a:r>
              <a:rPr lang="en-US" sz="2000" dirty="0">
                <a:solidFill>
                  <a:schemeClr val="tx1">
                    <a:lumMod val="65000"/>
                    <a:lumOff val="35000"/>
                  </a:schemeClr>
                </a:solidFill>
                <a:latin typeface="Adobe 宋体 Std L" pitchFamily="18" charset="-122"/>
                <a:ea typeface="Adobe 宋体 Std L" pitchFamily="18" charset="-122"/>
              </a:rPr>
              <a:t>)</a:t>
            </a:r>
          </a:p>
          <a:p>
            <a:endParaRPr lang="en-GB" sz="2400" b="1" dirty="0">
              <a:solidFill>
                <a:schemeClr val="tx1">
                  <a:lumMod val="65000"/>
                  <a:lumOff val="35000"/>
                </a:schemeClr>
              </a:solidFill>
              <a:latin typeface="Adobe 宋体 Std L" pitchFamily="18" charset="-122"/>
              <a:ea typeface="Adobe 宋体 Std L" pitchFamily="18" charset="-122"/>
            </a:endParaRPr>
          </a:p>
        </p:txBody>
      </p:sp>
      <p:sp>
        <p:nvSpPr>
          <p:cNvPr id="79" name="Rectangle 78"/>
          <p:cNvSpPr/>
          <p:nvPr/>
        </p:nvSpPr>
        <p:spPr>
          <a:xfrm>
            <a:off x="2005646" y="4021106"/>
            <a:ext cx="9613148" cy="1859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08000" rIns="756000" rtlCol="0" anchor="t">
            <a:noAutofit/>
          </a:bodyPr>
          <a:lstStyle/>
          <a:p>
            <a:r>
              <a:rPr lang="zh-CN" altLang="en-US" sz="2400" b="1" dirty="0">
                <a:solidFill>
                  <a:schemeClr val="tx1">
                    <a:lumMod val="65000"/>
                    <a:lumOff val="35000"/>
                  </a:schemeClr>
                </a:solidFill>
                <a:latin typeface="Adobe 宋体 Std L" pitchFamily="18" charset="-122"/>
                <a:ea typeface="Adobe 宋体 Std L" pitchFamily="18" charset="-122"/>
              </a:rPr>
              <a:t>纳入可持续发展的方法</a:t>
            </a:r>
            <a:endParaRPr lang="en-US" altLang="zh-CN" sz="2400" b="1" dirty="0">
              <a:solidFill>
                <a:schemeClr val="tx1">
                  <a:lumMod val="65000"/>
                  <a:lumOff val="35000"/>
                </a:schemeClr>
              </a:solidFill>
              <a:latin typeface="Adobe 宋体 Std L" pitchFamily="18" charset="-122"/>
              <a:ea typeface="Adobe 宋体 Std L" pitchFamily="18" charset="-122"/>
            </a:endParaRPr>
          </a:p>
          <a:p>
            <a:endParaRPr lang="en-GB" sz="2400" b="1" dirty="0">
              <a:solidFill>
                <a:schemeClr val="tx1">
                  <a:lumMod val="65000"/>
                  <a:lumOff val="35000"/>
                </a:schemeClr>
              </a:solidFill>
              <a:latin typeface="Adobe 宋体 Std L" pitchFamily="18" charset="-122"/>
              <a:ea typeface="Adobe 宋体 Std L" pitchFamily="18" charset="-122"/>
            </a:endParaRPr>
          </a:p>
          <a:p>
            <a:pPr marL="285744" indent="-285744">
              <a:buClr>
                <a:schemeClr val="tx1">
                  <a:lumMod val="75000"/>
                  <a:lumOff val="25000"/>
                </a:schemeClr>
              </a:buClr>
              <a:buSzPct val="120000"/>
              <a:buFont typeface="Wingdings 2" panose="05020102010507070707" pitchFamily="18" charset="2"/>
              <a:buChar char="R"/>
            </a:pPr>
            <a:r>
              <a:rPr lang="zh-CN" altLang="en-US" sz="2000" dirty="0">
                <a:solidFill>
                  <a:schemeClr val="tx1">
                    <a:lumMod val="65000"/>
                    <a:lumOff val="35000"/>
                  </a:schemeClr>
                </a:solidFill>
                <a:latin typeface="Adobe 宋体 Std L" pitchFamily="18" charset="-122"/>
                <a:ea typeface="Adobe 宋体 Std L" pitchFamily="18" charset="-122"/>
              </a:rPr>
              <a:t>在调查问卷中这一观点得到落实，以便获得可量化的数据并且同时提高对这一主题的认识。</a:t>
            </a:r>
          </a:p>
        </p:txBody>
      </p:sp>
    </p:spTree>
    <p:extLst>
      <p:ext uri="{BB962C8B-B14F-4D97-AF65-F5344CB8AC3E}">
        <p14:creationId xmlns:p14="http://schemas.microsoft.com/office/powerpoint/2010/main" val="101023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81000" y="1977368"/>
            <a:ext cx="1349838" cy="584775"/>
            <a:chOff x="508000" y="2056793"/>
            <a:chExt cx="1349838" cy="584775"/>
          </a:xfrm>
        </p:grpSpPr>
        <p:grpSp>
          <p:nvGrpSpPr>
            <p:cNvPr id="59" name="Group 58">
              <a:extLst>
                <a:ext uri="{FF2B5EF4-FFF2-40B4-BE49-F238E27FC236}">
                  <a16:creationId xmlns:a16="http://schemas.microsoft.com/office/drawing/2014/main" id="{93CC9BE7-5948-4992-8D51-1DA23A2E5BF5}"/>
                </a:ext>
              </a:extLst>
            </p:cNvPr>
            <p:cNvGrpSpPr/>
            <p:nvPr/>
          </p:nvGrpSpPr>
          <p:grpSpPr>
            <a:xfrm rot="5400000">
              <a:off x="1272875" y="2056606"/>
              <a:ext cx="584775" cy="585150"/>
              <a:chOff x="6300785" y="2209799"/>
              <a:chExt cx="1945804" cy="1866901"/>
            </a:xfrm>
            <a:effectLst>
              <a:outerShdw blurRad="50800" dist="38100" dir="5400000" algn="t" rotWithShape="0">
                <a:prstClr val="black">
                  <a:alpha val="40000"/>
                </a:prstClr>
              </a:outerShdw>
            </a:effectLst>
          </p:grpSpPr>
          <p:sp>
            <p:nvSpPr>
              <p:cNvPr id="61" name="Rectangle: Top Corners Rounded 2">
                <a:extLst>
                  <a:ext uri="{FF2B5EF4-FFF2-40B4-BE49-F238E27FC236}">
                    <a16:creationId xmlns:a16="http://schemas.microsoft.com/office/drawing/2014/main" id="{FC900C28-FF5B-4738-B15A-DA1A556BE4A0}"/>
                  </a:ext>
                </a:extLst>
              </p:cNvPr>
              <p:cNvSpPr/>
              <p:nvPr/>
            </p:nvSpPr>
            <p:spPr>
              <a:xfrm>
                <a:off x="6509749" y="2209799"/>
                <a:ext cx="1570132" cy="1866901"/>
              </a:xfrm>
              <a:prstGeom prst="round2SameRect">
                <a:avLst>
                  <a:gd name="adj1" fmla="val 12063"/>
                  <a:gd name="adj2" fmla="val 0"/>
                </a:avLst>
              </a:prstGeom>
              <a:solidFill>
                <a:srgbClr val="F7C100"/>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62" name="TextBox 61">
                <a:extLst>
                  <a:ext uri="{FF2B5EF4-FFF2-40B4-BE49-F238E27FC236}">
                    <a16:creationId xmlns:a16="http://schemas.microsoft.com/office/drawing/2014/main" id="{62698EAD-E879-41D8-AB35-8B0CD1EFF0A9}"/>
                  </a:ext>
                </a:extLst>
              </p:cNvPr>
              <p:cNvSpPr txBox="1"/>
              <p:nvPr/>
            </p:nvSpPr>
            <p:spPr>
              <a:xfrm rot="16200000">
                <a:off x="6844879" y="1915863"/>
                <a:ext cx="857616" cy="1945804"/>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3</a:t>
                </a:r>
              </a:p>
            </p:txBody>
          </p:sp>
        </p:grpSp>
        <p:sp>
          <p:nvSpPr>
            <p:cNvPr id="60" name="Freeform: Shape 15">
              <a:extLst>
                <a:ext uri="{FF2B5EF4-FFF2-40B4-BE49-F238E27FC236}">
                  <a16:creationId xmlns:a16="http://schemas.microsoft.com/office/drawing/2014/main" id="{B9361B01-03EA-4A3C-8B61-BEC6A891C530}"/>
                </a:ext>
              </a:extLst>
            </p:cNvPr>
            <p:cNvSpPr/>
            <p:nvPr/>
          </p:nvSpPr>
          <p:spPr>
            <a:xfrm rot="5400000" flipV="1">
              <a:off x="744003" y="1883118"/>
              <a:ext cx="478324" cy="950330"/>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TextBox 40"/>
            <p:cNvSpPr txBox="1"/>
            <p:nvPr/>
          </p:nvSpPr>
          <p:spPr>
            <a:xfrm>
              <a:off x="662047" y="2244307"/>
              <a:ext cx="707917" cy="254044"/>
            </a:xfrm>
            <a:prstGeom prst="rect">
              <a:avLst/>
            </a:prstGeom>
            <a:noFill/>
          </p:spPr>
          <p:txBody>
            <a:bodyPr wrap="square" rtlCol="0">
              <a:spAutoFit/>
            </a:bodyPr>
            <a:lstStyle/>
            <a:p>
              <a:pPr algn="ctr"/>
              <a:r>
                <a:rPr lang="en-GB" sz="1051" b="1" dirty="0">
                  <a:solidFill>
                    <a:srgbClr val="EDBA00"/>
                  </a:solidFill>
                  <a:latin typeface="Tw Cen MT" panose="020B0602020104020603" pitchFamily="34" charset="0"/>
                </a:rPr>
                <a:t>MODULE</a:t>
              </a:r>
              <a:endParaRPr lang="en-US" sz="1051" b="1" dirty="0">
                <a:solidFill>
                  <a:srgbClr val="EDBA00"/>
                </a:solidFill>
                <a:latin typeface="Tw Cen MT" panose="020B0602020104020603" pitchFamily="34" charset="0"/>
              </a:endParaRPr>
            </a:p>
          </p:txBody>
        </p:sp>
      </p:grpSp>
      <p:grpSp>
        <p:nvGrpSpPr>
          <p:cNvPr id="6" name="Group 5"/>
          <p:cNvGrpSpPr/>
          <p:nvPr/>
        </p:nvGrpSpPr>
        <p:grpSpPr>
          <a:xfrm>
            <a:off x="366489" y="4658338"/>
            <a:ext cx="1349827" cy="584775"/>
            <a:chOff x="493488" y="6191627"/>
            <a:chExt cx="1349827" cy="584774"/>
          </a:xfrm>
        </p:grpSpPr>
        <p:grpSp>
          <p:nvGrpSpPr>
            <p:cNvPr id="47" name="Group 46">
              <a:extLst>
                <a:ext uri="{FF2B5EF4-FFF2-40B4-BE49-F238E27FC236}">
                  <a16:creationId xmlns:a16="http://schemas.microsoft.com/office/drawing/2014/main" id="{93CC9BE7-5948-4992-8D51-1DA23A2E5BF5}"/>
                </a:ext>
              </a:extLst>
            </p:cNvPr>
            <p:cNvGrpSpPr/>
            <p:nvPr/>
          </p:nvGrpSpPr>
          <p:grpSpPr>
            <a:xfrm rot="5400000">
              <a:off x="1258353" y="6191439"/>
              <a:ext cx="584774" cy="585150"/>
              <a:chOff x="6300813" y="2209800"/>
              <a:chExt cx="1945792" cy="1866900"/>
            </a:xfrm>
            <a:effectLst>
              <a:outerShdw blurRad="50800" dist="38100" dir="5400000" algn="t" rotWithShape="0">
                <a:prstClr val="black">
                  <a:alpha val="40000"/>
                </a:prstClr>
              </a:outerShdw>
            </a:effectLst>
          </p:grpSpPr>
          <p:sp>
            <p:nvSpPr>
              <p:cNvPr id="49" name="Rectangle: Top Corners Rounded 2">
                <a:extLst>
                  <a:ext uri="{FF2B5EF4-FFF2-40B4-BE49-F238E27FC236}">
                    <a16:creationId xmlns:a16="http://schemas.microsoft.com/office/drawing/2014/main" id="{FC900C28-FF5B-4738-B15A-DA1A556BE4A0}"/>
                  </a:ext>
                </a:extLst>
              </p:cNvPr>
              <p:cNvSpPr/>
              <p:nvPr/>
            </p:nvSpPr>
            <p:spPr>
              <a:xfrm>
                <a:off x="6488272" y="2209800"/>
                <a:ext cx="1591582" cy="1866900"/>
              </a:xfrm>
              <a:prstGeom prst="round2SameRect">
                <a:avLst>
                  <a:gd name="adj1" fmla="val 12063"/>
                  <a:gd name="adj2" fmla="val 0"/>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50" name="TextBox 49">
                <a:extLst>
                  <a:ext uri="{FF2B5EF4-FFF2-40B4-BE49-F238E27FC236}">
                    <a16:creationId xmlns:a16="http://schemas.microsoft.com/office/drawing/2014/main" id="{62698EAD-E879-41D8-AB35-8B0CD1EFF0A9}"/>
                  </a:ext>
                </a:extLst>
              </p:cNvPr>
              <p:cNvSpPr txBox="1"/>
              <p:nvPr/>
            </p:nvSpPr>
            <p:spPr>
              <a:xfrm rot="16200000">
                <a:off x="6844899" y="1915870"/>
                <a:ext cx="857619" cy="1945792"/>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4</a:t>
                </a:r>
              </a:p>
            </p:txBody>
          </p:sp>
        </p:grpSp>
        <p:sp>
          <p:nvSpPr>
            <p:cNvPr id="48" name="Freeform: Shape 15">
              <a:extLst>
                <a:ext uri="{FF2B5EF4-FFF2-40B4-BE49-F238E27FC236}">
                  <a16:creationId xmlns:a16="http://schemas.microsoft.com/office/drawing/2014/main" id="{B9361B01-03EA-4A3C-8B61-BEC6A891C530}"/>
                </a:ext>
              </a:extLst>
            </p:cNvPr>
            <p:cNvSpPr/>
            <p:nvPr/>
          </p:nvSpPr>
          <p:spPr>
            <a:xfrm rot="5400000" flipV="1">
              <a:off x="729491" y="6008391"/>
              <a:ext cx="478324" cy="950329"/>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TextBox 45"/>
            <p:cNvSpPr txBox="1"/>
            <p:nvPr/>
          </p:nvSpPr>
          <p:spPr>
            <a:xfrm>
              <a:off x="658043" y="6369577"/>
              <a:ext cx="707918" cy="254044"/>
            </a:xfrm>
            <a:prstGeom prst="rect">
              <a:avLst/>
            </a:prstGeom>
            <a:noFill/>
          </p:spPr>
          <p:txBody>
            <a:bodyPr wrap="square" rtlCol="0">
              <a:spAutoFit/>
            </a:bodyPr>
            <a:lstStyle/>
            <a:p>
              <a:pPr algn="ctr"/>
              <a:r>
                <a:rPr lang="en-GB" sz="1051" b="1" dirty="0">
                  <a:solidFill>
                    <a:srgbClr val="78B552"/>
                  </a:solidFill>
                  <a:latin typeface="Tw Cen MT" panose="020B0602020104020603" pitchFamily="34" charset="0"/>
                </a:rPr>
                <a:t>MODULE</a:t>
              </a:r>
              <a:endParaRPr lang="en-US" sz="1051" b="1" dirty="0">
                <a:solidFill>
                  <a:srgbClr val="78B552"/>
                </a:solidFill>
                <a:latin typeface="Tw Cen MT" panose="020B0602020104020603" pitchFamily="34" charset="0"/>
              </a:endParaRPr>
            </a:p>
          </p:txBody>
        </p:sp>
      </p:grpSp>
      <p:sp>
        <p:nvSpPr>
          <p:cNvPr id="71" name="TextBox 70">
            <a:extLst>
              <a:ext uri="{FF2B5EF4-FFF2-40B4-BE49-F238E27FC236}">
                <a16:creationId xmlns:a16="http://schemas.microsoft.com/office/drawing/2014/main" id="{E3F2BC12-D1F6-4F9E-A0DD-F52202C3FF7B}"/>
              </a:ext>
            </a:extLst>
          </p:cNvPr>
          <p:cNvSpPr txBox="1"/>
          <p:nvPr/>
        </p:nvSpPr>
        <p:spPr>
          <a:xfrm>
            <a:off x="381005" y="176304"/>
            <a:ext cx="11237791" cy="707886"/>
          </a:xfrm>
          <a:prstGeom prst="rect">
            <a:avLst/>
          </a:prstGeom>
          <a:noFill/>
        </p:spPr>
        <p:txBody>
          <a:bodyPr wrap="square" rtlCol="0">
            <a:spAutoFit/>
          </a:bodyPr>
          <a:lstStyle/>
          <a:p>
            <a:r>
              <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New training Modules for new themes</a:t>
            </a:r>
          </a:p>
        </p:txBody>
      </p:sp>
      <p:sp>
        <p:nvSpPr>
          <p:cNvPr id="5" name="Rectangle 4"/>
          <p:cNvSpPr/>
          <p:nvPr/>
        </p:nvSpPr>
        <p:spPr>
          <a:xfrm>
            <a:off x="2007651" y="1059708"/>
            <a:ext cx="9611141" cy="24200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r>
              <a:rPr lang="en-GB" sz="2000" b="1" dirty="0">
                <a:solidFill>
                  <a:schemeClr val="tx1">
                    <a:lumMod val="65000"/>
                    <a:lumOff val="35000"/>
                  </a:schemeClr>
                </a:solidFill>
              </a:rPr>
              <a:t>Synergies with other cultural and biodiversity-related Conventions and programmes</a:t>
            </a:r>
          </a:p>
          <a:p>
            <a:endParaRPr lang="en-GB" sz="500" b="1" dirty="0">
              <a:solidFill>
                <a:schemeClr val="tx1">
                  <a:lumMod val="65000"/>
                  <a:lumOff val="35000"/>
                </a:schemeClr>
              </a:solidFill>
            </a:endParaRPr>
          </a:p>
          <a:p>
            <a:endParaRPr lang="en-GB" sz="500" b="1" dirty="0">
              <a:solidFill>
                <a:schemeClr val="tx1">
                  <a:lumMod val="65000"/>
                  <a:lumOff val="35000"/>
                </a:schemeClr>
              </a:solidFill>
            </a:endParaRPr>
          </a:p>
          <a:p>
            <a:endParaRPr lang="en-GB" sz="500" b="1" dirty="0">
              <a:solidFill>
                <a:schemeClr val="tx1">
                  <a:lumMod val="65000"/>
                  <a:lumOff val="35000"/>
                </a:schemeClr>
              </a:solidFill>
            </a:endParaRPr>
          </a:p>
          <a:p>
            <a:pPr marL="444489" lvl="1" indent="-444489">
              <a:lnSpc>
                <a:spcPct val="120000"/>
              </a:lnSpc>
              <a:buSzPct val="120000"/>
              <a:buFont typeface="Wingdings 2" panose="05020102010507070707" pitchFamily="18" charset="2"/>
              <a:buChar char=""/>
            </a:pPr>
            <a:r>
              <a:rPr lang="en-US" sz="2000" dirty="0">
                <a:solidFill>
                  <a:schemeClr val="tx1">
                    <a:lumMod val="65000"/>
                    <a:lumOff val="35000"/>
                  </a:schemeClr>
                </a:solidFill>
              </a:rPr>
              <a:t>to raise awareness on the possible coordination room, as a first step to promote or reinforce synergies in action. </a:t>
            </a:r>
            <a:endParaRPr lang="it-IT" sz="2000" dirty="0">
              <a:solidFill>
                <a:schemeClr val="tx1">
                  <a:lumMod val="65000"/>
                  <a:lumOff val="35000"/>
                </a:schemeClr>
              </a:solidFill>
            </a:endParaRPr>
          </a:p>
          <a:p>
            <a:pPr marL="444489" lvl="1" indent="-444489">
              <a:lnSpc>
                <a:spcPct val="120000"/>
              </a:lnSpc>
              <a:buSzPct val="120000"/>
              <a:buFont typeface="Wingdings 2" panose="05020102010507070707" pitchFamily="18" charset="2"/>
              <a:buChar char=""/>
            </a:pPr>
            <a:r>
              <a:rPr lang="en-US" sz="2000" dirty="0">
                <a:solidFill>
                  <a:schemeClr val="tx1">
                    <a:lumMod val="65000"/>
                    <a:lumOff val="35000"/>
                  </a:schemeClr>
                </a:solidFill>
              </a:rPr>
              <a:t>Synergies as crucial for an integrated approach to sustainable development from the perspective of World Heritage  (ref. IOS/EVS/PI/145 REV.5</a:t>
            </a:r>
            <a:r>
              <a:rPr lang="it-IT" sz="2000" dirty="0">
                <a:solidFill>
                  <a:schemeClr val="tx1">
                    <a:lumMod val="65000"/>
                    <a:lumOff val="35000"/>
                  </a:schemeClr>
                </a:solidFill>
              </a:rPr>
              <a:t> </a:t>
            </a:r>
            <a:r>
              <a:rPr lang="en-US" sz="2000" dirty="0">
                <a:solidFill>
                  <a:schemeClr val="tx1">
                    <a:lumMod val="65000"/>
                    <a:lumOff val="35000"/>
                  </a:schemeClr>
                </a:solidFill>
              </a:rPr>
              <a:t>)</a:t>
            </a:r>
          </a:p>
          <a:p>
            <a:endParaRPr lang="en-GB" sz="2000" b="1" dirty="0">
              <a:solidFill>
                <a:schemeClr val="tx1">
                  <a:lumMod val="65000"/>
                  <a:lumOff val="35000"/>
                </a:schemeClr>
              </a:solidFill>
            </a:endParaRPr>
          </a:p>
        </p:txBody>
      </p:sp>
      <p:sp>
        <p:nvSpPr>
          <p:cNvPr id="79" name="Rectangle 78"/>
          <p:cNvSpPr/>
          <p:nvPr/>
        </p:nvSpPr>
        <p:spPr>
          <a:xfrm>
            <a:off x="2005646" y="4021106"/>
            <a:ext cx="9613148" cy="1859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08000" rIns="756000" rtlCol="0" anchor="t">
            <a:noAutofit/>
          </a:bodyPr>
          <a:lstStyle/>
          <a:p>
            <a:r>
              <a:rPr lang="en-GB" sz="2000" b="1" dirty="0">
                <a:solidFill>
                  <a:schemeClr val="tx1">
                    <a:lumMod val="65000"/>
                    <a:lumOff val="35000"/>
                  </a:schemeClr>
                </a:solidFill>
              </a:rPr>
              <a:t>Integration of the Sustainable Development approach</a:t>
            </a:r>
          </a:p>
          <a:p>
            <a:endParaRPr lang="en-GB" sz="2000" b="1" dirty="0">
              <a:solidFill>
                <a:schemeClr val="tx1">
                  <a:lumMod val="65000"/>
                  <a:lumOff val="35000"/>
                </a:schemeClr>
              </a:solidFill>
            </a:endParaRPr>
          </a:p>
          <a:p>
            <a:pPr marL="285744" indent="-285744">
              <a:buClr>
                <a:schemeClr val="tx1">
                  <a:lumMod val="75000"/>
                  <a:lumOff val="25000"/>
                </a:schemeClr>
              </a:buClr>
              <a:buSzPct val="120000"/>
              <a:buFont typeface="Wingdings 2" panose="05020102010507070707" pitchFamily="18" charset="2"/>
              <a:buChar char="R"/>
            </a:pPr>
            <a:r>
              <a:rPr lang="en-US" sz="2000" dirty="0">
                <a:solidFill>
                  <a:schemeClr val="tx1">
                    <a:lumMod val="65000"/>
                    <a:lumOff val="35000"/>
                  </a:schemeClr>
                </a:solidFill>
              </a:rPr>
              <a:t>where, in the questionnaire, that perspective is operationalized, in order to both acquire measurable data and raise awareness on this topic</a:t>
            </a:r>
          </a:p>
        </p:txBody>
      </p:sp>
    </p:spTree>
    <p:extLst>
      <p:ext uri="{BB962C8B-B14F-4D97-AF65-F5344CB8AC3E}">
        <p14:creationId xmlns:p14="http://schemas.microsoft.com/office/powerpoint/2010/main" val="970638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33530" y="3351394"/>
            <a:ext cx="1663971" cy="478325"/>
            <a:chOff x="657326" y="2119121"/>
            <a:chExt cx="1898813" cy="478325"/>
          </a:xfrm>
        </p:grpSpPr>
        <p:grpSp>
          <p:nvGrpSpPr>
            <p:cNvPr id="59" name="Group 58">
              <a:extLst>
                <a:ext uri="{FF2B5EF4-FFF2-40B4-BE49-F238E27FC236}">
                  <a16:creationId xmlns:a16="http://schemas.microsoft.com/office/drawing/2014/main" id="{93CC9BE7-5948-4992-8D51-1DA23A2E5BF5}"/>
                </a:ext>
              </a:extLst>
            </p:cNvPr>
            <p:cNvGrpSpPr/>
            <p:nvPr/>
          </p:nvGrpSpPr>
          <p:grpSpPr>
            <a:xfrm rot="5400000">
              <a:off x="1546457" y="1587764"/>
              <a:ext cx="471874" cy="1547490"/>
              <a:chOff x="6529651" y="-18094"/>
              <a:chExt cx="1570133" cy="4937216"/>
            </a:xfrm>
            <a:effectLst>
              <a:outerShdw blurRad="50800" dist="38100" dir="5400000" algn="t" rotWithShape="0">
                <a:prstClr val="black">
                  <a:alpha val="40000"/>
                </a:prstClr>
              </a:outerShdw>
            </a:effectLst>
          </p:grpSpPr>
          <p:sp>
            <p:nvSpPr>
              <p:cNvPr id="61" name="Rectangle: Top Corners Rounded 2">
                <a:extLst>
                  <a:ext uri="{FF2B5EF4-FFF2-40B4-BE49-F238E27FC236}">
                    <a16:creationId xmlns:a16="http://schemas.microsoft.com/office/drawing/2014/main" id="{FC900C28-FF5B-4738-B15A-DA1A556BE4A0}"/>
                  </a:ext>
                </a:extLst>
              </p:cNvPr>
              <p:cNvSpPr/>
              <p:nvPr/>
            </p:nvSpPr>
            <p:spPr>
              <a:xfrm>
                <a:off x="6529651" y="1216927"/>
                <a:ext cx="1570133" cy="2467166"/>
              </a:xfrm>
              <a:prstGeom prst="round2SameRect">
                <a:avLst>
                  <a:gd name="adj1" fmla="val 12063"/>
                  <a:gd name="adj2" fmla="val 0"/>
                </a:avLst>
              </a:prstGeom>
              <a:solidFill>
                <a:srgbClr val="9966FF"/>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62" name="TextBox 61">
                <a:extLst>
                  <a:ext uri="{FF2B5EF4-FFF2-40B4-BE49-F238E27FC236}">
                    <a16:creationId xmlns:a16="http://schemas.microsoft.com/office/drawing/2014/main" id="{62698EAD-E879-41D8-AB35-8B0CD1EFF0A9}"/>
                  </a:ext>
                </a:extLst>
              </p:cNvPr>
              <p:cNvSpPr txBox="1"/>
              <p:nvPr/>
            </p:nvSpPr>
            <p:spPr>
              <a:xfrm rot="16200000">
                <a:off x="4961889" y="1887254"/>
                <a:ext cx="4937216" cy="1126519"/>
              </a:xfrm>
              <a:prstGeom prst="rect">
                <a:avLst/>
              </a:prstGeom>
              <a:noFill/>
            </p:spPr>
            <p:txBody>
              <a:bodyPr wrap="square" rtlCol="0">
                <a:spAutoFit/>
              </a:bodyPr>
              <a:lstStyle/>
              <a:p>
                <a:pPr algn="ctr"/>
                <a:r>
                  <a:rPr lang="zh-CN" altLang="en-US" sz="1600" b="1" dirty="0">
                    <a:solidFill>
                      <a:schemeClr val="bg1"/>
                    </a:solidFill>
                    <a:latin typeface="Adobe 宋体 Std L" pitchFamily="18" charset="-122"/>
                    <a:ea typeface="Adobe 宋体 Std L" pitchFamily="18" charset="-122"/>
                  </a:rPr>
                  <a:t>模块</a:t>
                </a:r>
                <a:endParaRPr lang="en-US" sz="1600" b="1" dirty="0">
                  <a:solidFill>
                    <a:schemeClr val="bg1"/>
                  </a:solidFill>
                  <a:latin typeface="Adobe 宋体 Std L" pitchFamily="18" charset="-122"/>
                  <a:ea typeface="Adobe 宋体 Std L" pitchFamily="18" charset="-122"/>
                </a:endParaRPr>
              </a:p>
            </p:txBody>
          </p:sp>
        </p:grpSp>
        <p:sp>
          <p:nvSpPr>
            <p:cNvPr id="60" name="Freeform: Shape 15">
              <a:extLst>
                <a:ext uri="{FF2B5EF4-FFF2-40B4-BE49-F238E27FC236}">
                  <a16:creationId xmlns:a16="http://schemas.microsoft.com/office/drawing/2014/main" id="{B9361B01-03EA-4A3C-8B61-BEC6A891C530}"/>
                </a:ext>
              </a:extLst>
            </p:cNvPr>
            <p:cNvSpPr/>
            <p:nvPr/>
          </p:nvSpPr>
          <p:spPr>
            <a:xfrm rot="5400000" flipV="1">
              <a:off x="852678" y="1930833"/>
              <a:ext cx="478324" cy="854900"/>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dist="38100" dir="66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TextBox 40"/>
            <p:cNvSpPr txBox="1"/>
            <p:nvPr/>
          </p:nvSpPr>
          <p:spPr>
            <a:xfrm>
              <a:off x="657326" y="2196249"/>
              <a:ext cx="861964" cy="338554"/>
            </a:xfrm>
            <a:prstGeom prst="rect">
              <a:avLst/>
            </a:prstGeom>
            <a:noFill/>
          </p:spPr>
          <p:txBody>
            <a:bodyPr wrap="square" rtlCol="0">
              <a:spAutoFit/>
            </a:bodyPr>
            <a:lstStyle/>
            <a:p>
              <a:pPr algn="ctr"/>
              <a:r>
                <a:rPr lang="zh-CN" altLang="en-US" sz="1600" b="1" dirty="0">
                  <a:solidFill>
                    <a:srgbClr val="9966FF"/>
                  </a:solidFill>
                  <a:latin typeface="Adobe 宋体 Std L" pitchFamily="18" charset="-122"/>
                  <a:ea typeface="Adobe 宋体 Std L" pitchFamily="18" charset="-122"/>
                </a:rPr>
                <a:t>焦点</a:t>
              </a:r>
              <a:endParaRPr lang="en-US" sz="1600" b="1" dirty="0">
                <a:solidFill>
                  <a:srgbClr val="9966FF"/>
                </a:solidFill>
                <a:latin typeface="Adobe 宋体 Std L" pitchFamily="18" charset="-122"/>
                <a:ea typeface="Adobe 宋体 Std L" pitchFamily="18" charset="-122"/>
              </a:endParaRPr>
            </a:p>
          </p:txBody>
        </p:sp>
      </p:grpSp>
      <p:sp>
        <p:nvSpPr>
          <p:cNvPr id="71" name="TextBox 70">
            <a:extLst>
              <a:ext uri="{FF2B5EF4-FFF2-40B4-BE49-F238E27FC236}">
                <a16:creationId xmlns:a16="http://schemas.microsoft.com/office/drawing/2014/main" id="{E3F2BC12-D1F6-4F9E-A0DD-F52202C3FF7B}"/>
              </a:ext>
            </a:extLst>
          </p:cNvPr>
          <p:cNvSpPr txBox="1"/>
          <p:nvPr/>
        </p:nvSpPr>
        <p:spPr>
          <a:xfrm>
            <a:off x="464821" y="176304"/>
            <a:ext cx="11153971" cy="707886"/>
          </a:xfrm>
          <a:prstGeom prst="rect">
            <a:avLst/>
          </a:prstGeom>
          <a:noFill/>
        </p:spPr>
        <p:txBody>
          <a:bodyPr wrap="square" rtlCol="0">
            <a:spAutoFit/>
          </a:bodyPr>
          <a:lstStyle/>
          <a:p>
            <a:r>
              <a:rPr lang="zh-CN" altLang="en-US"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焦点模块</a:t>
            </a:r>
            <a:endPar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endParaRPr>
          </a:p>
        </p:txBody>
      </p:sp>
      <p:sp>
        <p:nvSpPr>
          <p:cNvPr id="5" name="Rectangle 4"/>
          <p:cNvSpPr/>
          <p:nvPr/>
        </p:nvSpPr>
        <p:spPr>
          <a:xfrm>
            <a:off x="2353917" y="1059708"/>
            <a:ext cx="9626589" cy="5061697"/>
          </a:xfrm>
          <a:prstGeom prst="rect">
            <a:avLst/>
          </a:prstGeom>
          <a:solidFill>
            <a:schemeClr val="bg1">
              <a:lumMod val="95000"/>
            </a:schemeClr>
          </a:solidFill>
          <a:ln>
            <a:solidFill>
              <a:srgbClr val="B3B3B3"/>
            </a:solidFill>
          </a:ln>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spcBef>
                <a:spcPts val="1200"/>
              </a:spcBef>
            </a:pPr>
            <a:r>
              <a:rPr lang="zh-CN" altLang="en-US" sz="2400" b="1" dirty="0">
                <a:solidFill>
                  <a:schemeClr val="tx1">
                    <a:lumMod val="65000"/>
                    <a:lumOff val="35000"/>
                  </a:schemeClr>
                </a:solidFill>
                <a:latin typeface="Adobe 宋体 Std L" pitchFamily="18" charset="-122"/>
                <a:ea typeface="Adobe 宋体 Std L" pitchFamily="18" charset="-122"/>
              </a:rPr>
              <a:t>焦点模块侧重于</a:t>
            </a:r>
            <a:r>
              <a:rPr lang="en-US" altLang="zh-CN" sz="2400" b="1" dirty="0">
                <a:solidFill>
                  <a:schemeClr val="tx1">
                    <a:lumMod val="65000"/>
                    <a:lumOff val="35000"/>
                  </a:schemeClr>
                </a:solidFill>
                <a:latin typeface="Adobe 宋体 Std L" pitchFamily="18" charset="-122"/>
                <a:ea typeface="Adobe 宋体 Std L" pitchFamily="18" charset="-122"/>
              </a:rPr>
              <a:t>《</a:t>
            </a:r>
            <a:r>
              <a:rPr lang="zh-CN" altLang="en-US" sz="2400" b="1" dirty="0">
                <a:solidFill>
                  <a:schemeClr val="tx1">
                    <a:lumMod val="65000"/>
                    <a:lumOff val="35000"/>
                  </a:schemeClr>
                </a:solidFill>
                <a:latin typeface="Adobe 宋体 Std L" pitchFamily="18" charset="-122"/>
                <a:ea typeface="Adobe 宋体 Std L" pitchFamily="18" charset="-122"/>
              </a:rPr>
              <a:t>世界遗产公约</a:t>
            </a:r>
            <a:r>
              <a:rPr lang="en-US" altLang="zh-CN" sz="2400" b="1" dirty="0">
                <a:solidFill>
                  <a:schemeClr val="tx1">
                    <a:lumMod val="65000"/>
                    <a:lumOff val="35000"/>
                  </a:schemeClr>
                </a:solidFill>
                <a:latin typeface="Adobe 宋体 Std L" pitchFamily="18" charset="-122"/>
                <a:ea typeface="Adobe 宋体 Std L" pitchFamily="18" charset="-122"/>
              </a:rPr>
              <a:t>》</a:t>
            </a:r>
            <a:r>
              <a:rPr lang="zh-CN" altLang="en-US" sz="2400" b="1" dirty="0">
                <a:solidFill>
                  <a:schemeClr val="tx1">
                    <a:lumMod val="65000"/>
                    <a:lumOff val="35000"/>
                  </a:schemeClr>
                </a:solidFill>
                <a:latin typeface="Adobe 宋体 Std L" pitchFamily="18" charset="-122"/>
                <a:ea typeface="Adobe 宋体 Std L" pitchFamily="18" charset="-122"/>
              </a:rPr>
              <a:t>定期报告的各个方面，例如： </a:t>
            </a:r>
          </a:p>
          <a:p>
            <a:endParaRPr lang="en-GB" sz="2400" b="1" dirty="0">
              <a:solidFill>
                <a:schemeClr val="tx1">
                  <a:lumMod val="65000"/>
                  <a:lumOff val="35000"/>
                </a:schemeClr>
              </a:solidFill>
              <a:latin typeface="Adobe 宋体 Std L" pitchFamily="18" charset="-122"/>
              <a:ea typeface="Adobe 宋体 Std L" pitchFamily="18" charset="-122"/>
            </a:endParaRPr>
          </a:p>
          <a:p>
            <a:endParaRPr lang="en-GB" sz="600" b="1" dirty="0">
              <a:solidFill>
                <a:schemeClr val="tx1">
                  <a:lumMod val="65000"/>
                  <a:lumOff val="35000"/>
                </a:schemeClr>
              </a:solidFill>
              <a:latin typeface="Adobe 宋体 Std L" pitchFamily="18" charset="-122"/>
              <a:ea typeface="Adobe 宋体 Std L" pitchFamily="18" charset="-122"/>
            </a:endParaRPr>
          </a:p>
          <a:p>
            <a:endParaRPr lang="en-GB" sz="600" b="1" dirty="0">
              <a:solidFill>
                <a:schemeClr val="tx1">
                  <a:lumMod val="65000"/>
                  <a:lumOff val="35000"/>
                </a:schemeClr>
              </a:solidFill>
              <a:latin typeface="Adobe 宋体 Std L" pitchFamily="18" charset="-122"/>
              <a:ea typeface="Adobe 宋体 Std L" pitchFamily="18" charset="-122"/>
            </a:endParaRPr>
          </a:p>
          <a:p>
            <a:pPr marL="444489" lvl="1" indent="-444489">
              <a:lnSpc>
                <a:spcPct val="120000"/>
              </a:lnSpc>
              <a:buClr>
                <a:schemeClr val="accent5">
                  <a:lumMod val="75000"/>
                </a:schemeClr>
              </a:buClr>
              <a:buSzPct val="120000"/>
              <a:buFont typeface="Symbol" panose="05050102010706020507" pitchFamily="18" charset="2"/>
              <a:buChar char="·"/>
            </a:pPr>
            <a:r>
              <a:rPr lang="zh-CN" altLang="en-US" sz="2000" dirty="0">
                <a:solidFill>
                  <a:schemeClr val="tx1">
                    <a:lumMod val="65000"/>
                    <a:lumOff val="35000"/>
                  </a:schemeClr>
                </a:solidFill>
                <a:latin typeface="Adobe 宋体 Std L" pitchFamily="18" charset="-122"/>
                <a:ea typeface="Adobe 宋体 Std L" pitchFamily="18" charset="-122"/>
              </a:rPr>
              <a:t>突出普遍价值声明</a:t>
            </a:r>
            <a:r>
              <a:rPr lang="en-GB" sz="2000" dirty="0">
                <a:solidFill>
                  <a:schemeClr val="tx1">
                    <a:lumMod val="65000"/>
                    <a:lumOff val="35000"/>
                  </a:schemeClr>
                </a:solidFill>
                <a:latin typeface="Adobe 宋体 Std L" pitchFamily="18" charset="-122"/>
                <a:ea typeface="Adobe 宋体 Std L" pitchFamily="18" charset="-122"/>
              </a:rPr>
              <a:t>(SOUV)</a:t>
            </a:r>
          </a:p>
          <a:p>
            <a:pPr marL="444489" lvl="1" indent="-444489">
              <a:lnSpc>
                <a:spcPct val="120000"/>
              </a:lnSpc>
              <a:buClr>
                <a:schemeClr val="accent5">
                  <a:lumMod val="75000"/>
                </a:schemeClr>
              </a:buClr>
              <a:buSzPct val="120000"/>
              <a:buFont typeface="Symbol" panose="05050102010706020507" pitchFamily="18" charset="2"/>
              <a:buChar char="·"/>
            </a:pPr>
            <a:r>
              <a:rPr lang="zh-CN" altLang="en-US" sz="2000" dirty="0">
                <a:solidFill>
                  <a:srgbClr val="606060"/>
                </a:solidFill>
                <a:latin typeface="Adobe 宋体 Std L" pitchFamily="18" charset="-122"/>
                <a:ea typeface="Adobe 宋体 Std L" pitchFamily="18" charset="-122"/>
              </a:rPr>
              <a:t>价值特征要素</a:t>
            </a:r>
            <a:endParaRPr lang="en-GB" sz="2000" dirty="0">
              <a:solidFill>
                <a:srgbClr val="606060"/>
              </a:solidFill>
              <a:latin typeface="Adobe 宋体 Std L" pitchFamily="18" charset="-122"/>
              <a:ea typeface="Adobe 宋体 Std L" pitchFamily="18" charset="-122"/>
            </a:endParaRPr>
          </a:p>
          <a:p>
            <a:pPr marL="444489" lvl="1" indent="-444489">
              <a:lnSpc>
                <a:spcPct val="120000"/>
              </a:lnSpc>
              <a:buClr>
                <a:schemeClr val="accent5">
                  <a:lumMod val="75000"/>
                </a:schemeClr>
              </a:buClr>
              <a:buSzPct val="120000"/>
              <a:buFont typeface="Symbol" panose="05050102010706020507" pitchFamily="18" charset="2"/>
              <a:buChar char="·"/>
            </a:pPr>
            <a:r>
              <a:rPr lang="zh-CN" altLang="en-US" sz="2000" dirty="0">
                <a:solidFill>
                  <a:schemeClr val="tx1">
                    <a:lumMod val="65000"/>
                    <a:lumOff val="35000"/>
                  </a:schemeClr>
                </a:solidFill>
                <a:latin typeface="Adobe 宋体 Std L" pitchFamily="18" charset="-122"/>
                <a:ea typeface="Adobe 宋体 Std L" pitchFamily="18" charset="-122"/>
              </a:rPr>
              <a:t>监测指标</a:t>
            </a:r>
            <a:endParaRPr lang="en-US" altLang="zh-CN" sz="2000" dirty="0">
              <a:solidFill>
                <a:schemeClr val="tx1">
                  <a:lumMod val="65000"/>
                  <a:lumOff val="35000"/>
                </a:schemeClr>
              </a:solidFill>
              <a:latin typeface="Adobe 宋体 Std L" pitchFamily="18" charset="-122"/>
              <a:ea typeface="Adobe 宋体 Std L" pitchFamily="18" charset="-122"/>
            </a:endParaRPr>
          </a:p>
          <a:p>
            <a:pPr marL="444489" lvl="1" indent="-444489">
              <a:lnSpc>
                <a:spcPct val="120000"/>
              </a:lnSpc>
              <a:buClr>
                <a:schemeClr val="accent5">
                  <a:lumMod val="75000"/>
                </a:schemeClr>
              </a:buClr>
              <a:buSzPct val="120000"/>
              <a:buFont typeface="Symbol" panose="05050102010706020507" pitchFamily="18" charset="2"/>
              <a:buChar char="·"/>
            </a:pPr>
            <a:r>
              <a:rPr lang="zh-CN" altLang="en-US" sz="2000" dirty="0">
                <a:solidFill>
                  <a:schemeClr val="tx1">
                    <a:lumMod val="65000"/>
                    <a:lumOff val="35000"/>
                  </a:schemeClr>
                </a:solidFill>
                <a:latin typeface="Adobe 宋体 Std L" pitchFamily="18" charset="-122"/>
                <a:ea typeface="Adobe 宋体 Std L" pitchFamily="18" charset="-122"/>
              </a:rPr>
              <a:t>边界澄清</a:t>
            </a:r>
            <a:endParaRPr lang="en-GB" sz="2000" dirty="0">
              <a:solidFill>
                <a:schemeClr val="tx1">
                  <a:lumMod val="65000"/>
                  <a:lumOff val="35000"/>
                </a:schemeClr>
              </a:solidFill>
              <a:latin typeface="Adobe 宋体 Std L" pitchFamily="18" charset="-122"/>
              <a:ea typeface="Adobe 宋体 Std L" pitchFamily="18" charset="-122"/>
            </a:endParaRPr>
          </a:p>
          <a:p>
            <a:pPr marL="444489" lvl="1" indent="-444489">
              <a:lnSpc>
                <a:spcPct val="120000"/>
              </a:lnSpc>
              <a:buClr>
                <a:schemeClr val="accent5">
                  <a:lumMod val="75000"/>
                </a:schemeClr>
              </a:buClr>
              <a:buSzPct val="120000"/>
              <a:buFont typeface="Symbol" panose="05050102010706020507" pitchFamily="18" charset="2"/>
              <a:buChar char="·"/>
            </a:pPr>
            <a:r>
              <a:rPr lang="zh-CN" altLang="en-US" sz="2000" dirty="0">
                <a:solidFill>
                  <a:schemeClr val="tx1">
                    <a:lumMod val="65000"/>
                    <a:lumOff val="35000"/>
                  </a:schemeClr>
                </a:solidFill>
                <a:latin typeface="Adobe 宋体 Std L" pitchFamily="18" charset="-122"/>
                <a:ea typeface="Adobe 宋体 Std L" pitchFamily="18" charset="-122"/>
              </a:rPr>
              <a:t>影响遗产地的因素</a:t>
            </a:r>
            <a:endParaRPr lang="en-US" altLang="zh-CN" sz="2000" dirty="0">
              <a:solidFill>
                <a:schemeClr val="tx1">
                  <a:lumMod val="65000"/>
                  <a:lumOff val="35000"/>
                </a:schemeClr>
              </a:solidFill>
              <a:latin typeface="Adobe 宋体 Std L" pitchFamily="18" charset="-122"/>
              <a:ea typeface="Adobe 宋体 Std L" pitchFamily="18" charset="-122"/>
            </a:endParaRPr>
          </a:p>
          <a:p>
            <a:pPr marL="444489" lvl="1" indent="-444489">
              <a:lnSpc>
                <a:spcPct val="120000"/>
              </a:lnSpc>
              <a:buClr>
                <a:schemeClr val="accent5">
                  <a:lumMod val="75000"/>
                </a:schemeClr>
              </a:buClr>
              <a:buSzPct val="120000"/>
              <a:buFont typeface="Symbol" panose="05050102010706020507" pitchFamily="18" charset="2"/>
              <a:buChar char="·"/>
            </a:pPr>
            <a:r>
              <a:rPr lang="zh-CN" altLang="en-US" sz="2000" dirty="0">
                <a:solidFill>
                  <a:schemeClr val="tx1">
                    <a:lumMod val="65000"/>
                    <a:lumOff val="35000"/>
                  </a:schemeClr>
                </a:solidFill>
                <a:latin typeface="Adobe 宋体 Std L" pitchFamily="18" charset="-122"/>
                <a:ea typeface="Adobe 宋体 Std L" pitchFamily="18" charset="-122"/>
              </a:rPr>
              <a:t>区域行动计划</a:t>
            </a:r>
            <a:endParaRPr lang="en-GB" sz="2000" dirty="0">
              <a:solidFill>
                <a:schemeClr val="tx1">
                  <a:lumMod val="65000"/>
                  <a:lumOff val="35000"/>
                </a:schemeClr>
              </a:solidFill>
              <a:latin typeface="Adobe 宋体 Std L" pitchFamily="18" charset="-122"/>
              <a:ea typeface="Adobe 宋体 Std L" pitchFamily="18" charset="-122"/>
            </a:endParaRPr>
          </a:p>
          <a:p>
            <a:pPr marL="444489" lvl="1" indent="-444489">
              <a:lnSpc>
                <a:spcPct val="120000"/>
              </a:lnSpc>
              <a:buClr>
                <a:schemeClr val="accent5">
                  <a:lumMod val="75000"/>
                </a:schemeClr>
              </a:buClr>
              <a:buSzPct val="120000"/>
              <a:buFont typeface="Symbol" panose="05050102010706020507" pitchFamily="18" charset="2"/>
              <a:buChar char="·"/>
            </a:pPr>
            <a:r>
              <a:rPr lang="zh-CN" altLang="en-US" sz="2000" dirty="0">
                <a:solidFill>
                  <a:schemeClr val="tx1">
                    <a:lumMod val="65000"/>
                    <a:lumOff val="35000"/>
                  </a:schemeClr>
                </a:solidFill>
                <a:latin typeface="Adobe 宋体 Std L" pitchFamily="18" charset="-122"/>
                <a:ea typeface="Adobe 宋体 Std L" pitchFamily="18" charset="-122"/>
              </a:rPr>
              <a:t>旅游管理</a:t>
            </a:r>
            <a:endParaRPr lang="en-GB" sz="2000" dirty="0">
              <a:solidFill>
                <a:schemeClr val="tx1">
                  <a:lumMod val="65000"/>
                  <a:lumOff val="35000"/>
                </a:schemeClr>
              </a:solidFill>
              <a:latin typeface="Adobe 宋体 Std L" pitchFamily="18" charset="-122"/>
              <a:ea typeface="Adobe 宋体 Std L" pitchFamily="18" charset="-122"/>
            </a:endParaRPr>
          </a:p>
          <a:p>
            <a:pPr marL="444489" lvl="1" indent="-444489">
              <a:lnSpc>
                <a:spcPct val="120000"/>
              </a:lnSpc>
              <a:buClr>
                <a:schemeClr val="accent5">
                  <a:lumMod val="75000"/>
                </a:schemeClr>
              </a:buClr>
              <a:buSzPct val="120000"/>
              <a:buFont typeface="Symbol" panose="05050102010706020507" pitchFamily="18" charset="2"/>
              <a:buChar char="·"/>
            </a:pPr>
            <a:r>
              <a:rPr lang="zh-CN" altLang="en-US" sz="2000" dirty="0">
                <a:solidFill>
                  <a:schemeClr val="tx1">
                    <a:lumMod val="65000"/>
                    <a:lumOff val="35000"/>
                  </a:schemeClr>
                </a:solidFill>
                <a:latin typeface="Adobe 宋体 Std L" pitchFamily="18" charset="-122"/>
                <a:ea typeface="Adobe 宋体 Std L" pitchFamily="18" charset="-122"/>
              </a:rPr>
              <a:t>降低灾害风险</a:t>
            </a:r>
            <a:endParaRPr lang="en-US" altLang="zh-CN" sz="2000" dirty="0">
              <a:solidFill>
                <a:schemeClr val="tx1">
                  <a:lumMod val="65000"/>
                  <a:lumOff val="35000"/>
                </a:schemeClr>
              </a:solidFill>
              <a:latin typeface="Adobe 宋体 Std L" pitchFamily="18" charset="-122"/>
              <a:ea typeface="Adobe 宋体 Std L" pitchFamily="18" charset="-122"/>
            </a:endParaRPr>
          </a:p>
          <a:p>
            <a:pPr marL="444489" lvl="1" indent="-444489">
              <a:lnSpc>
                <a:spcPct val="120000"/>
              </a:lnSpc>
              <a:buClr>
                <a:schemeClr val="accent5">
                  <a:lumMod val="75000"/>
                </a:schemeClr>
              </a:buClr>
              <a:buSzPct val="120000"/>
              <a:buFont typeface="Symbol" panose="05050102010706020507" pitchFamily="18" charset="2"/>
              <a:buChar char="·"/>
            </a:pPr>
            <a:r>
              <a:rPr lang="zh-CN" altLang="en-US" sz="2000" dirty="0">
                <a:solidFill>
                  <a:schemeClr val="tx1">
                    <a:lumMod val="65000"/>
                    <a:lumOff val="35000"/>
                  </a:schemeClr>
                </a:solidFill>
                <a:latin typeface="Adobe 宋体 Std L" pitchFamily="18" charset="-122"/>
                <a:ea typeface="Adobe 宋体 Std L" pitchFamily="18" charset="-122"/>
              </a:rPr>
              <a:t>风险防范</a:t>
            </a:r>
            <a:endParaRPr lang="en-GB" sz="2000" b="1" dirty="0">
              <a:solidFill>
                <a:schemeClr val="tx1">
                  <a:lumMod val="65000"/>
                  <a:lumOff val="35000"/>
                </a:schemeClr>
              </a:solidFill>
              <a:latin typeface="Adobe 宋体 Std L" pitchFamily="18" charset="-122"/>
              <a:ea typeface="Adobe 宋体 Std L" pitchFamily="18" charset="-122"/>
            </a:endParaRPr>
          </a:p>
        </p:txBody>
      </p:sp>
    </p:spTree>
    <p:extLst>
      <p:ext uri="{BB962C8B-B14F-4D97-AF65-F5344CB8AC3E}">
        <p14:creationId xmlns:p14="http://schemas.microsoft.com/office/powerpoint/2010/main" val="1342385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33530" y="3351394"/>
            <a:ext cx="1663972" cy="478325"/>
            <a:chOff x="657326" y="2119121"/>
            <a:chExt cx="1898814" cy="478325"/>
          </a:xfrm>
        </p:grpSpPr>
        <p:grpSp>
          <p:nvGrpSpPr>
            <p:cNvPr id="59" name="Group 58">
              <a:extLst>
                <a:ext uri="{FF2B5EF4-FFF2-40B4-BE49-F238E27FC236}">
                  <a16:creationId xmlns:a16="http://schemas.microsoft.com/office/drawing/2014/main" id="{93CC9BE7-5948-4992-8D51-1DA23A2E5BF5}"/>
                </a:ext>
              </a:extLst>
            </p:cNvPr>
            <p:cNvGrpSpPr/>
            <p:nvPr/>
          </p:nvGrpSpPr>
          <p:grpSpPr>
            <a:xfrm rot="5400000">
              <a:off x="1546458" y="1587764"/>
              <a:ext cx="471874" cy="1547490"/>
              <a:chOff x="6529651" y="-18097"/>
              <a:chExt cx="1570133" cy="4937216"/>
            </a:xfrm>
            <a:effectLst>
              <a:outerShdw blurRad="50800" dist="38100" dir="5400000" algn="t" rotWithShape="0">
                <a:prstClr val="black">
                  <a:alpha val="40000"/>
                </a:prstClr>
              </a:outerShdw>
            </a:effectLst>
          </p:grpSpPr>
          <p:sp>
            <p:nvSpPr>
              <p:cNvPr id="61" name="Rectangle: Top Corners Rounded 2">
                <a:extLst>
                  <a:ext uri="{FF2B5EF4-FFF2-40B4-BE49-F238E27FC236}">
                    <a16:creationId xmlns:a16="http://schemas.microsoft.com/office/drawing/2014/main" id="{FC900C28-FF5B-4738-B15A-DA1A556BE4A0}"/>
                  </a:ext>
                </a:extLst>
              </p:cNvPr>
              <p:cNvSpPr/>
              <p:nvPr/>
            </p:nvSpPr>
            <p:spPr>
              <a:xfrm>
                <a:off x="6529651" y="1216927"/>
                <a:ext cx="1570133" cy="2467166"/>
              </a:xfrm>
              <a:prstGeom prst="round2SameRect">
                <a:avLst>
                  <a:gd name="adj1" fmla="val 12063"/>
                  <a:gd name="adj2" fmla="val 0"/>
                </a:avLst>
              </a:prstGeom>
              <a:solidFill>
                <a:srgbClr val="9966FF"/>
              </a:solid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62" name="TextBox 61">
                <a:extLst>
                  <a:ext uri="{FF2B5EF4-FFF2-40B4-BE49-F238E27FC236}">
                    <a16:creationId xmlns:a16="http://schemas.microsoft.com/office/drawing/2014/main" id="{62698EAD-E879-41D8-AB35-8B0CD1EFF0A9}"/>
                  </a:ext>
                </a:extLst>
              </p:cNvPr>
              <p:cNvSpPr txBox="1"/>
              <p:nvPr/>
            </p:nvSpPr>
            <p:spPr>
              <a:xfrm rot="16200000">
                <a:off x="4859479" y="1989662"/>
                <a:ext cx="4937216" cy="921698"/>
              </a:xfrm>
              <a:prstGeom prst="rect">
                <a:avLst/>
              </a:prstGeom>
              <a:noFill/>
            </p:spPr>
            <p:txBody>
              <a:bodyPr wrap="square" rtlCol="0">
                <a:spAutoFit/>
              </a:bodyPr>
              <a:lstStyle/>
              <a:p>
                <a:pPr algn="ctr"/>
                <a:r>
                  <a:rPr lang="en-GB" sz="1200" b="1" dirty="0">
                    <a:solidFill>
                      <a:schemeClr val="bg1"/>
                    </a:solidFill>
                  </a:rPr>
                  <a:t>Modules</a:t>
                </a:r>
                <a:endParaRPr lang="en-US" sz="1600" b="1" dirty="0">
                  <a:solidFill>
                    <a:schemeClr val="bg1"/>
                  </a:solidFill>
                </a:endParaRPr>
              </a:p>
            </p:txBody>
          </p:sp>
        </p:grpSp>
        <p:sp>
          <p:nvSpPr>
            <p:cNvPr id="60" name="Freeform: Shape 15">
              <a:extLst>
                <a:ext uri="{FF2B5EF4-FFF2-40B4-BE49-F238E27FC236}">
                  <a16:creationId xmlns:a16="http://schemas.microsoft.com/office/drawing/2014/main" id="{B9361B01-03EA-4A3C-8B61-BEC6A891C530}"/>
                </a:ext>
              </a:extLst>
            </p:cNvPr>
            <p:cNvSpPr/>
            <p:nvPr/>
          </p:nvSpPr>
          <p:spPr>
            <a:xfrm rot="5400000" flipV="1">
              <a:off x="852678" y="1930833"/>
              <a:ext cx="478324" cy="854900"/>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dist="38100" dir="66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TextBox 40"/>
            <p:cNvSpPr txBox="1"/>
            <p:nvPr/>
          </p:nvSpPr>
          <p:spPr>
            <a:xfrm>
              <a:off x="657326" y="2196249"/>
              <a:ext cx="861964" cy="307777"/>
            </a:xfrm>
            <a:prstGeom prst="rect">
              <a:avLst/>
            </a:prstGeom>
            <a:noFill/>
          </p:spPr>
          <p:txBody>
            <a:bodyPr wrap="square" rtlCol="0">
              <a:spAutoFit/>
            </a:bodyPr>
            <a:lstStyle/>
            <a:p>
              <a:pPr algn="ctr"/>
              <a:r>
                <a:rPr lang="en-GB" sz="1400" b="1" dirty="0">
                  <a:solidFill>
                    <a:srgbClr val="9966FF"/>
                  </a:solidFill>
                </a:rPr>
                <a:t>Focus</a:t>
              </a:r>
              <a:endParaRPr lang="en-US" sz="1400" b="1" dirty="0">
                <a:solidFill>
                  <a:srgbClr val="9966FF"/>
                </a:solidFill>
              </a:endParaRPr>
            </a:p>
          </p:txBody>
        </p:sp>
      </p:grpSp>
      <p:sp>
        <p:nvSpPr>
          <p:cNvPr id="71" name="TextBox 70">
            <a:extLst>
              <a:ext uri="{FF2B5EF4-FFF2-40B4-BE49-F238E27FC236}">
                <a16:creationId xmlns:a16="http://schemas.microsoft.com/office/drawing/2014/main" id="{E3F2BC12-D1F6-4F9E-A0DD-F52202C3FF7B}"/>
              </a:ext>
            </a:extLst>
          </p:cNvPr>
          <p:cNvSpPr txBox="1"/>
          <p:nvPr/>
        </p:nvSpPr>
        <p:spPr>
          <a:xfrm>
            <a:off x="464821" y="176304"/>
            <a:ext cx="11153971" cy="707886"/>
          </a:xfrm>
          <a:prstGeom prst="rect">
            <a:avLst/>
          </a:prstGeom>
          <a:noFill/>
        </p:spPr>
        <p:txBody>
          <a:bodyPr wrap="square" rtlCol="0">
            <a:spAutoFit/>
          </a:bodyPr>
          <a:lstStyle/>
          <a:p>
            <a:r>
              <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Focus Modules</a:t>
            </a:r>
          </a:p>
        </p:txBody>
      </p:sp>
      <p:sp>
        <p:nvSpPr>
          <p:cNvPr id="5" name="Rectangle 4"/>
          <p:cNvSpPr/>
          <p:nvPr/>
        </p:nvSpPr>
        <p:spPr>
          <a:xfrm>
            <a:off x="2353917" y="1059708"/>
            <a:ext cx="9264875" cy="50616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spcBef>
                <a:spcPts val="1200"/>
              </a:spcBef>
            </a:pPr>
            <a:r>
              <a:rPr lang="en-US" sz="2000" b="1" dirty="0">
                <a:solidFill>
                  <a:schemeClr val="tx1">
                    <a:lumMod val="65000"/>
                    <a:lumOff val="35000"/>
                  </a:schemeClr>
                </a:solidFill>
              </a:rPr>
              <a:t>Focus modules focus on the various aspects of Periodic Reporting for the application of the World Heritage Convention, such as: </a:t>
            </a:r>
          </a:p>
          <a:p>
            <a:endParaRPr lang="en-GB" sz="500" b="1" dirty="0">
              <a:solidFill>
                <a:schemeClr val="tx1">
                  <a:lumMod val="65000"/>
                  <a:lumOff val="35000"/>
                </a:schemeClr>
              </a:solidFill>
            </a:endParaRPr>
          </a:p>
          <a:p>
            <a:endParaRPr lang="en-GB" sz="500" b="1" dirty="0">
              <a:solidFill>
                <a:schemeClr val="tx1">
                  <a:lumMod val="65000"/>
                  <a:lumOff val="35000"/>
                </a:schemeClr>
              </a:solidFill>
            </a:endParaRPr>
          </a:p>
          <a:p>
            <a:endParaRPr lang="en-GB" sz="500" b="1" dirty="0">
              <a:solidFill>
                <a:schemeClr val="tx1">
                  <a:lumMod val="65000"/>
                  <a:lumOff val="35000"/>
                </a:schemeClr>
              </a:solidFill>
            </a:endParaRPr>
          </a:p>
          <a:p>
            <a:pPr marL="444489" lvl="1" indent="-444489">
              <a:lnSpc>
                <a:spcPct val="120000"/>
              </a:lnSpc>
              <a:buClr>
                <a:schemeClr val="accent5">
                  <a:lumMod val="75000"/>
                </a:schemeClr>
              </a:buClr>
              <a:buSzPct val="120000"/>
              <a:buFont typeface="Symbol" panose="05050102010706020507" pitchFamily="18" charset="2"/>
              <a:buChar char="·"/>
            </a:pPr>
            <a:r>
              <a:rPr lang="en-GB" sz="2000" dirty="0">
                <a:solidFill>
                  <a:schemeClr val="tx1">
                    <a:lumMod val="65000"/>
                    <a:lumOff val="35000"/>
                  </a:schemeClr>
                </a:solidFill>
              </a:rPr>
              <a:t>Statement of Outstanding Universal Value (SOUV)</a:t>
            </a:r>
          </a:p>
          <a:p>
            <a:pPr marL="444489" lvl="1" indent="-444489">
              <a:lnSpc>
                <a:spcPct val="120000"/>
              </a:lnSpc>
              <a:buClr>
                <a:schemeClr val="accent5">
                  <a:lumMod val="75000"/>
                </a:schemeClr>
              </a:buClr>
              <a:buSzPct val="120000"/>
              <a:buFont typeface="Symbol" panose="05050102010706020507" pitchFamily="18" charset="2"/>
              <a:buChar char="·"/>
            </a:pPr>
            <a:r>
              <a:rPr lang="en-GB" sz="2000" dirty="0">
                <a:solidFill>
                  <a:schemeClr val="tx1">
                    <a:lumMod val="65000"/>
                    <a:lumOff val="35000"/>
                  </a:schemeClr>
                </a:solidFill>
              </a:rPr>
              <a:t>Attributes</a:t>
            </a:r>
          </a:p>
          <a:p>
            <a:pPr marL="444489" lvl="1" indent="-444489">
              <a:lnSpc>
                <a:spcPct val="120000"/>
              </a:lnSpc>
              <a:buClr>
                <a:schemeClr val="accent5">
                  <a:lumMod val="75000"/>
                </a:schemeClr>
              </a:buClr>
              <a:buSzPct val="120000"/>
              <a:buFont typeface="Symbol" panose="05050102010706020507" pitchFamily="18" charset="2"/>
              <a:buChar char="·"/>
            </a:pPr>
            <a:r>
              <a:rPr lang="en-GB" sz="2000" dirty="0">
                <a:solidFill>
                  <a:schemeClr val="tx1">
                    <a:lumMod val="65000"/>
                    <a:lumOff val="35000"/>
                  </a:schemeClr>
                </a:solidFill>
              </a:rPr>
              <a:t>Monitoring Indicators</a:t>
            </a:r>
          </a:p>
          <a:p>
            <a:pPr marL="444489" lvl="1" indent="-444489">
              <a:lnSpc>
                <a:spcPct val="120000"/>
              </a:lnSpc>
              <a:buClr>
                <a:schemeClr val="accent5">
                  <a:lumMod val="75000"/>
                </a:schemeClr>
              </a:buClr>
              <a:buSzPct val="120000"/>
              <a:buFont typeface="Symbol" panose="05050102010706020507" pitchFamily="18" charset="2"/>
              <a:buChar char="·"/>
            </a:pPr>
            <a:r>
              <a:rPr lang="en-GB" sz="2000" dirty="0">
                <a:solidFill>
                  <a:schemeClr val="tx1">
                    <a:lumMod val="65000"/>
                    <a:lumOff val="35000"/>
                  </a:schemeClr>
                </a:solidFill>
              </a:rPr>
              <a:t>Boundary Clarifications</a:t>
            </a:r>
          </a:p>
          <a:p>
            <a:pPr marL="444489" lvl="1" indent="-444489">
              <a:lnSpc>
                <a:spcPct val="120000"/>
              </a:lnSpc>
              <a:buClr>
                <a:schemeClr val="accent5">
                  <a:lumMod val="75000"/>
                </a:schemeClr>
              </a:buClr>
              <a:buSzPct val="120000"/>
              <a:buFont typeface="Symbol" panose="05050102010706020507" pitchFamily="18" charset="2"/>
              <a:buChar char="·"/>
            </a:pPr>
            <a:r>
              <a:rPr lang="en-GB" sz="2000" dirty="0">
                <a:solidFill>
                  <a:schemeClr val="tx1">
                    <a:lumMod val="65000"/>
                    <a:lumOff val="35000"/>
                  </a:schemeClr>
                </a:solidFill>
              </a:rPr>
              <a:t>Factors Affecting the Property</a:t>
            </a:r>
          </a:p>
          <a:p>
            <a:pPr marL="444489" lvl="1" indent="-444489">
              <a:lnSpc>
                <a:spcPct val="120000"/>
              </a:lnSpc>
              <a:buClr>
                <a:schemeClr val="accent5">
                  <a:lumMod val="75000"/>
                </a:schemeClr>
              </a:buClr>
              <a:buSzPct val="120000"/>
              <a:buFont typeface="Symbol" panose="05050102010706020507" pitchFamily="18" charset="2"/>
              <a:buChar char="·"/>
            </a:pPr>
            <a:r>
              <a:rPr lang="en-GB" sz="2000" dirty="0">
                <a:solidFill>
                  <a:schemeClr val="tx1">
                    <a:lumMod val="65000"/>
                    <a:lumOff val="35000"/>
                  </a:schemeClr>
                </a:solidFill>
              </a:rPr>
              <a:t>Regional Action Plans</a:t>
            </a:r>
          </a:p>
          <a:p>
            <a:pPr marL="444489" lvl="1" indent="-444489">
              <a:lnSpc>
                <a:spcPct val="120000"/>
              </a:lnSpc>
              <a:buClr>
                <a:schemeClr val="accent5">
                  <a:lumMod val="75000"/>
                </a:schemeClr>
              </a:buClr>
              <a:buSzPct val="120000"/>
              <a:buFont typeface="Symbol" panose="05050102010706020507" pitchFamily="18" charset="2"/>
              <a:buChar char="·"/>
            </a:pPr>
            <a:r>
              <a:rPr lang="en-GB" sz="2000" dirty="0">
                <a:solidFill>
                  <a:schemeClr val="tx1">
                    <a:lumMod val="65000"/>
                    <a:lumOff val="35000"/>
                  </a:schemeClr>
                </a:solidFill>
              </a:rPr>
              <a:t>Tourism Management</a:t>
            </a:r>
          </a:p>
          <a:p>
            <a:pPr marL="444489" lvl="1" indent="-444489">
              <a:lnSpc>
                <a:spcPct val="120000"/>
              </a:lnSpc>
              <a:buClr>
                <a:schemeClr val="accent5">
                  <a:lumMod val="75000"/>
                </a:schemeClr>
              </a:buClr>
              <a:buSzPct val="120000"/>
              <a:buFont typeface="Symbol" panose="05050102010706020507" pitchFamily="18" charset="2"/>
              <a:buChar char="·"/>
            </a:pPr>
            <a:r>
              <a:rPr lang="en-GB" sz="2000" dirty="0">
                <a:solidFill>
                  <a:schemeClr val="tx1">
                    <a:lumMod val="65000"/>
                    <a:lumOff val="35000"/>
                  </a:schemeClr>
                </a:solidFill>
              </a:rPr>
              <a:t>Disaster Risk Reduction</a:t>
            </a:r>
          </a:p>
          <a:p>
            <a:pPr marL="444489" lvl="1" indent="-444489">
              <a:lnSpc>
                <a:spcPct val="120000"/>
              </a:lnSpc>
              <a:buClr>
                <a:schemeClr val="accent5">
                  <a:lumMod val="75000"/>
                </a:schemeClr>
              </a:buClr>
              <a:buSzPct val="120000"/>
              <a:buFont typeface="Symbol" panose="05050102010706020507" pitchFamily="18" charset="2"/>
              <a:buChar char="·"/>
            </a:pPr>
            <a:r>
              <a:rPr lang="en-GB" sz="2000" dirty="0">
                <a:solidFill>
                  <a:schemeClr val="tx1">
                    <a:lumMod val="65000"/>
                    <a:lumOff val="35000"/>
                  </a:schemeClr>
                </a:solidFill>
              </a:rPr>
              <a:t>Risk Preparedness</a:t>
            </a:r>
          </a:p>
          <a:p>
            <a:endParaRPr lang="en-GB" sz="2000" b="1" dirty="0">
              <a:solidFill>
                <a:schemeClr val="tx1">
                  <a:lumMod val="65000"/>
                  <a:lumOff val="35000"/>
                </a:schemeClr>
              </a:solidFill>
            </a:endParaRPr>
          </a:p>
        </p:txBody>
      </p:sp>
    </p:spTree>
    <p:extLst>
      <p:ext uri="{BB962C8B-B14F-4D97-AF65-F5344CB8AC3E}">
        <p14:creationId xmlns:p14="http://schemas.microsoft.com/office/powerpoint/2010/main" val="3695427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E3F2BC12-D1F6-4F9E-A0DD-F52202C3FF7B}"/>
              </a:ext>
            </a:extLst>
          </p:cNvPr>
          <p:cNvSpPr txBox="1"/>
          <p:nvPr/>
        </p:nvSpPr>
        <p:spPr>
          <a:xfrm>
            <a:off x="508005" y="176304"/>
            <a:ext cx="11110791" cy="707886"/>
          </a:xfrm>
          <a:prstGeom prst="rect">
            <a:avLst/>
          </a:prstGeom>
          <a:noFill/>
        </p:spPr>
        <p:txBody>
          <a:bodyPr wrap="square" rtlCol="0">
            <a:spAutoFit/>
          </a:bodyPr>
          <a:lstStyle/>
          <a:p>
            <a:r>
              <a:rPr lang="zh-CN" altLang="en-US"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模块内容</a:t>
            </a:r>
            <a:endPar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endParaRPr>
          </a:p>
        </p:txBody>
      </p:sp>
      <p:sp>
        <p:nvSpPr>
          <p:cNvPr id="5" name="Rectangle 4"/>
          <p:cNvSpPr/>
          <p:nvPr/>
        </p:nvSpPr>
        <p:spPr>
          <a:xfrm>
            <a:off x="508005" y="898151"/>
            <a:ext cx="11110791" cy="5372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marL="342891" indent="-342891">
              <a:lnSpc>
                <a:spcPct val="130000"/>
              </a:lnSpc>
              <a:buSzPct val="120000"/>
              <a:buFont typeface="Wingdings 2" panose="05020102010507070707" pitchFamily="18" charset="2"/>
              <a:buChar char="R"/>
            </a:pPr>
            <a:r>
              <a:rPr lang="zh-CN" altLang="en-US" sz="2000" dirty="0">
                <a:solidFill>
                  <a:schemeClr val="tx1">
                    <a:lumMod val="75000"/>
                    <a:lumOff val="25000"/>
                  </a:schemeClr>
                </a:solidFill>
                <a:latin typeface="Adobe 宋体 Std L" pitchFamily="18" charset="-122"/>
                <a:ea typeface="Adobe 宋体 Std L" pitchFamily="18" charset="-122"/>
              </a:rPr>
              <a:t>主题</a:t>
            </a:r>
          </a:p>
          <a:p>
            <a:pPr marL="342891" indent="-342891">
              <a:lnSpc>
                <a:spcPct val="130000"/>
              </a:lnSpc>
              <a:buSzPct val="120000"/>
              <a:buFont typeface="Wingdings 2" panose="05020102010507070707" pitchFamily="18" charset="2"/>
              <a:buChar char="R"/>
            </a:pPr>
            <a:r>
              <a:rPr lang="zh-CN" altLang="en-US" sz="2000" dirty="0">
                <a:solidFill>
                  <a:schemeClr val="tx1">
                    <a:lumMod val="75000"/>
                    <a:lumOff val="25000"/>
                  </a:schemeClr>
                </a:solidFill>
                <a:latin typeface="Adobe 宋体 Std L" pitchFamily="18" charset="-122"/>
                <a:ea typeface="Adobe 宋体 Std L" pitchFamily="18" charset="-122"/>
              </a:rPr>
              <a:t>学习目标</a:t>
            </a:r>
          </a:p>
          <a:p>
            <a:pPr marL="342891" indent="-342891">
              <a:lnSpc>
                <a:spcPct val="130000"/>
              </a:lnSpc>
              <a:buSzPct val="120000"/>
              <a:buFont typeface="Wingdings 2" panose="05020102010507070707" pitchFamily="18" charset="2"/>
              <a:buChar char="R"/>
            </a:pPr>
            <a:r>
              <a:rPr lang="zh-CN" altLang="en-US" sz="2000" dirty="0">
                <a:solidFill>
                  <a:schemeClr val="tx1">
                    <a:lumMod val="75000"/>
                    <a:lumOff val="25000"/>
                  </a:schemeClr>
                </a:solidFill>
                <a:latin typeface="Adobe 宋体 Std L" pitchFamily="18" charset="-122"/>
                <a:ea typeface="Adobe 宋体 Std L" pitchFamily="18" charset="-122"/>
              </a:rPr>
              <a:t>级别 </a:t>
            </a:r>
          </a:p>
          <a:p>
            <a:pPr marL="342891" indent="-342891">
              <a:lnSpc>
                <a:spcPct val="130000"/>
              </a:lnSpc>
              <a:buSzPct val="120000"/>
              <a:buFont typeface="Wingdings 2" panose="05020102010507070707" pitchFamily="18" charset="2"/>
              <a:buChar char="R"/>
            </a:pPr>
            <a:r>
              <a:rPr lang="zh-CN" altLang="en-US" sz="2000" dirty="0">
                <a:solidFill>
                  <a:schemeClr val="tx1">
                    <a:lumMod val="75000"/>
                    <a:lumOff val="25000"/>
                  </a:schemeClr>
                </a:solidFill>
                <a:latin typeface="Adobe 宋体 Std L" pitchFamily="18" charset="-122"/>
                <a:ea typeface="Adobe 宋体 Std L" pitchFamily="18" charset="-122"/>
              </a:rPr>
              <a:t>核心</a:t>
            </a:r>
            <a:r>
              <a:rPr lang="en-US" altLang="zh-CN" sz="2000" dirty="0">
                <a:solidFill>
                  <a:schemeClr val="tx1">
                    <a:lumMod val="75000"/>
                    <a:lumOff val="25000"/>
                  </a:schemeClr>
                </a:solidFill>
                <a:latin typeface="Adobe 宋体 Std L" pitchFamily="18" charset="-122"/>
                <a:ea typeface="Adobe 宋体 Std L" pitchFamily="18" charset="-122"/>
              </a:rPr>
              <a:t>/</a:t>
            </a:r>
            <a:r>
              <a:rPr lang="zh-CN" altLang="en-US" sz="2000" dirty="0">
                <a:solidFill>
                  <a:schemeClr val="tx1">
                    <a:lumMod val="75000"/>
                    <a:lumOff val="25000"/>
                  </a:schemeClr>
                </a:solidFill>
                <a:latin typeface="Adobe 宋体 Std L" pitchFamily="18" charset="-122"/>
                <a:ea typeface="Adobe 宋体 Std L" pitchFamily="18" charset="-122"/>
              </a:rPr>
              <a:t>附加</a:t>
            </a:r>
          </a:p>
          <a:p>
            <a:pPr marL="342891" indent="-342891">
              <a:lnSpc>
                <a:spcPct val="130000"/>
              </a:lnSpc>
              <a:buSzPct val="120000"/>
              <a:buFont typeface="Wingdings 2" panose="05020102010507070707" pitchFamily="18" charset="2"/>
              <a:buChar char="R"/>
            </a:pPr>
            <a:r>
              <a:rPr lang="zh-CN" altLang="en-US" sz="2000" dirty="0">
                <a:solidFill>
                  <a:schemeClr val="tx1">
                    <a:lumMod val="75000"/>
                    <a:lumOff val="25000"/>
                  </a:schemeClr>
                </a:solidFill>
                <a:latin typeface="Adobe 宋体 Std L" pitchFamily="18" charset="-122"/>
                <a:ea typeface="Adobe 宋体 Std L" pitchFamily="18" charset="-122"/>
              </a:rPr>
              <a:t>先决条件</a:t>
            </a:r>
          </a:p>
          <a:p>
            <a:pPr marL="342891" indent="-342891">
              <a:lnSpc>
                <a:spcPct val="130000"/>
              </a:lnSpc>
              <a:buSzPct val="120000"/>
              <a:buFont typeface="Wingdings 2" panose="05020102010507070707" pitchFamily="18" charset="2"/>
              <a:buChar char="R"/>
            </a:pPr>
            <a:r>
              <a:rPr lang="zh-CN" altLang="en-US" sz="2000" dirty="0">
                <a:solidFill>
                  <a:schemeClr val="tx1">
                    <a:lumMod val="75000"/>
                    <a:lumOff val="25000"/>
                  </a:schemeClr>
                </a:solidFill>
                <a:latin typeface="Adobe 宋体 Std L" pitchFamily="18" charset="-122"/>
                <a:ea typeface="Adobe 宋体 Std L" pitchFamily="18" charset="-122"/>
              </a:rPr>
              <a:t>建议的时间</a:t>
            </a:r>
          </a:p>
          <a:p>
            <a:pPr marL="342891" indent="-342891">
              <a:lnSpc>
                <a:spcPct val="130000"/>
              </a:lnSpc>
              <a:buSzPct val="120000"/>
              <a:buFont typeface="Wingdings 2" panose="05020102010507070707" pitchFamily="18" charset="2"/>
              <a:buChar char="R"/>
            </a:pPr>
            <a:r>
              <a:rPr lang="zh-CN" altLang="en-US" sz="2000" dirty="0">
                <a:solidFill>
                  <a:schemeClr val="tx1">
                    <a:lumMod val="75000"/>
                    <a:lumOff val="25000"/>
                  </a:schemeClr>
                </a:solidFill>
                <a:latin typeface="Adobe 宋体 Std L" pitchFamily="18" charset="-122"/>
                <a:ea typeface="Adobe 宋体 Std L" pitchFamily="18" charset="-122"/>
              </a:rPr>
              <a:t>关键术语索引的参考资料</a:t>
            </a:r>
          </a:p>
          <a:p>
            <a:pPr marL="342891" indent="-342891">
              <a:lnSpc>
                <a:spcPct val="130000"/>
              </a:lnSpc>
              <a:buSzPct val="120000"/>
              <a:buFont typeface="Wingdings 2" panose="05020102010507070707" pitchFamily="18" charset="2"/>
              <a:buChar char="R"/>
            </a:pPr>
            <a:r>
              <a:rPr lang="zh-CN" altLang="en-US" sz="2000" dirty="0">
                <a:solidFill>
                  <a:schemeClr val="tx1">
                    <a:lumMod val="75000"/>
                    <a:lumOff val="25000"/>
                  </a:schemeClr>
                </a:solidFill>
                <a:latin typeface="Adobe 宋体 Std L" pitchFamily="18" charset="-122"/>
                <a:ea typeface="Adobe 宋体 Std L" pitchFamily="18" charset="-122"/>
              </a:rPr>
              <a:t>案例研究和最佳实践</a:t>
            </a:r>
          </a:p>
          <a:p>
            <a:pPr marL="342891" indent="-342891">
              <a:lnSpc>
                <a:spcPct val="130000"/>
              </a:lnSpc>
              <a:buSzPct val="120000"/>
              <a:buFont typeface="Wingdings 2" panose="05020102010507070707" pitchFamily="18" charset="2"/>
              <a:buChar char="R"/>
            </a:pPr>
            <a:r>
              <a:rPr lang="zh-CN" altLang="en-US" sz="2000" dirty="0">
                <a:solidFill>
                  <a:schemeClr val="tx1">
                    <a:lumMod val="75000"/>
                    <a:lumOff val="25000"/>
                  </a:schemeClr>
                </a:solidFill>
                <a:latin typeface="Adobe 宋体 Std L" pitchFamily="18" charset="-122"/>
                <a:ea typeface="Adobe 宋体 Std L" pitchFamily="18" charset="-122"/>
              </a:rPr>
              <a:t>实操内容 </a:t>
            </a:r>
          </a:p>
          <a:p>
            <a:pPr marL="342891" indent="-342891">
              <a:lnSpc>
                <a:spcPct val="130000"/>
              </a:lnSpc>
              <a:buSzPct val="120000"/>
              <a:buFont typeface="Wingdings 2" panose="05020102010507070707" pitchFamily="18" charset="2"/>
              <a:buChar char="R"/>
            </a:pPr>
            <a:r>
              <a:rPr lang="zh-CN" altLang="en-US" sz="2000" dirty="0">
                <a:solidFill>
                  <a:schemeClr val="tx1">
                    <a:lumMod val="75000"/>
                    <a:lumOff val="25000"/>
                  </a:schemeClr>
                </a:solidFill>
                <a:latin typeface="Adobe 宋体 Std L" pitchFamily="18" charset="-122"/>
                <a:ea typeface="Adobe 宋体 Std L" pitchFamily="18" charset="-122"/>
              </a:rPr>
              <a:t>受训人员参考资料包</a:t>
            </a:r>
          </a:p>
          <a:p>
            <a:pPr marL="342891" indent="-342891">
              <a:lnSpc>
                <a:spcPct val="130000"/>
              </a:lnSpc>
              <a:buSzPct val="120000"/>
              <a:buFont typeface="Wingdings 2" panose="05020102010507070707" pitchFamily="18" charset="2"/>
              <a:buChar char="R"/>
            </a:pPr>
            <a:r>
              <a:rPr lang="zh-CN" altLang="en-US" sz="2000" dirty="0">
                <a:solidFill>
                  <a:schemeClr val="tx1">
                    <a:lumMod val="75000"/>
                    <a:lumOff val="25000"/>
                  </a:schemeClr>
                </a:solidFill>
                <a:latin typeface="Adobe 宋体 Std L" pitchFamily="18" charset="-122"/>
                <a:ea typeface="Adobe 宋体 Std L" pitchFamily="18" charset="-122"/>
              </a:rPr>
              <a:t>培训师教学资源包</a:t>
            </a:r>
          </a:p>
        </p:txBody>
      </p:sp>
    </p:spTree>
    <p:extLst>
      <p:ext uri="{BB962C8B-B14F-4D97-AF65-F5344CB8AC3E}">
        <p14:creationId xmlns:p14="http://schemas.microsoft.com/office/powerpoint/2010/main" val="3268453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C851652F-1B21-4C47-9743-88E5119E63EF}"/>
              </a:ext>
            </a:extLst>
          </p:cNvPr>
          <p:cNvSpPr/>
          <p:nvPr/>
        </p:nvSpPr>
        <p:spPr>
          <a:xfrm>
            <a:off x="2828814" y="3302728"/>
            <a:ext cx="673663" cy="311081"/>
          </a:xfrm>
          <a:prstGeom prst="roundRect">
            <a:avLst/>
          </a:prstGeom>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r"/>
            <a:r>
              <a:rPr lang="en-IN" sz="2000" b="1" dirty="0"/>
              <a:t>04</a:t>
            </a:r>
            <a:endParaRPr lang="en-IN" sz="2800" b="1" dirty="0"/>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2828814" y="2843180"/>
            <a:ext cx="673663" cy="311081"/>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000" b="1" dirty="0"/>
              <a:t>03</a:t>
            </a:r>
            <a:endParaRPr lang="en-IN" sz="2800" b="1" dirty="0"/>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2828814" y="2364582"/>
            <a:ext cx="673663" cy="311081"/>
          </a:xfrm>
          <a:prstGeom prst="roundRect">
            <a:avLst/>
          </a:prstGeom>
          <a:solidFill>
            <a:schemeClr val="accent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2828814" y="1895510"/>
            <a:ext cx="673663" cy="311081"/>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b="1" dirty="0"/>
              <a:t>01</a:t>
            </a:r>
            <a:endParaRPr lang="en-IN" sz="2800" b="1" dirty="0"/>
          </a:p>
        </p:txBody>
      </p:sp>
      <p:sp>
        <p:nvSpPr>
          <p:cNvPr id="5" name="TextBox 4"/>
          <p:cNvSpPr txBox="1"/>
          <p:nvPr/>
        </p:nvSpPr>
        <p:spPr>
          <a:xfrm>
            <a:off x="4422290" y="1257104"/>
            <a:ext cx="6838197" cy="5386090"/>
          </a:xfrm>
          <a:prstGeom prst="rect">
            <a:avLst/>
          </a:prstGeom>
          <a:noFill/>
        </p:spPr>
        <p:txBody>
          <a:bodyPr wrap="square" rtlCol="0">
            <a:spAutoFit/>
          </a:bodyPr>
          <a:lstStyle/>
          <a:p>
            <a:pPr algn="just">
              <a:lnSpc>
                <a:spcPct val="150000"/>
              </a:lnSpc>
            </a:pPr>
            <a:r>
              <a:rPr lang="zh-CN" altLang="en-US" sz="2400" dirty="0">
                <a:latin typeface="Adobe 宋体 Std L" pitchFamily="18" charset="-122"/>
                <a:ea typeface="Adobe 宋体 Std L" pitchFamily="18" charset="-122"/>
                <a:cs typeface="Calibri" panose="020F0502020204030204" pitchFamily="34" charset="0"/>
              </a:rPr>
              <a:t>第三轮定期报告中的调查问卷 </a:t>
            </a:r>
            <a:r>
              <a:rPr lang="en-US" altLang="zh-CN" sz="2400" dirty="0">
                <a:latin typeface="Adobe 宋体 Std L" pitchFamily="18" charset="-122"/>
                <a:ea typeface="Adobe 宋体 Std L" pitchFamily="18" charset="-122"/>
                <a:cs typeface="Calibri" panose="020F0502020204030204" pitchFamily="34" charset="0"/>
              </a:rPr>
              <a:t>“</a:t>
            </a:r>
            <a:r>
              <a:rPr lang="zh-CN" altLang="en-US" sz="2400" dirty="0">
                <a:latin typeface="Adobe 宋体 Std L" pitchFamily="18" charset="-122"/>
                <a:ea typeface="Adobe 宋体 Std L" pitchFamily="18" charset="-122"/>
                <a:cs typeface="Calibri" panose="020F0502020204030204" pitchFamily="34" charset="0"/>
              </a:rPr>
              <a:t>不再是只关注</a:t>
            </a:r>
            <a:r>
              <a:rPr lang="en-US" altLang="zh-CN" sz="2400" dirty="0">
                <a:latin typeface="Adobe 宋体 Std L" pitchFamily="18" charset="-122"/>
                <a:ea typeface="Adobe 宋体 Std L" pitchFamily="18" charset="-122"/>
                <a:cs typeface="Calibri" panose="020F0502020204030204" pitchFamily="34" charset="0"/>
              </a:rPr>
              <a:t>《</a:t>
            </a:r>
            <a:r>
              <a:rPr lang="zh-CN" altLang="en-US" sz="2400" dirty="0">
                <a:latin typeface="Adobe 宋体 Std L" pitchFamily="18" charset="-122"/>
                <a:ea typeface="Adobe 宋体 Std L" pitchFamily="18" charset="-122"/>
                <a:cs typeface="Calibri" panose="020F0502020204030204" pitchFamily="34" charset="0"/>
              </a:rPr>
              <a:t>公约</a:t>
            </a:r>
            <a:r>
              <a:rPr lang="en-US" altLang="zh-CN" sz="2400" dirty="0">
                <a:latin typeface="Adobe 宋体 Std L" pitchFamily="18" charset="-122"/>
                <a:ea typeface="Adobe 宋体 Std L" pitchFamily="18" charset="-122"/>
                <a:cs typeface="Calibri" panose="020F0502020204030204" pitchFamily="34" charset="0"/>
              </a:rPr>
              <a:t>》</a:t>
            </a:r>
            <a:r>
              <a:rPr lang="zh-CN" altLang="en-US" sz="2400" dirty="0">
                <a:latin typeface="Adobe 宋体 Std L" pitchFamily="18" charset="-122"/>
                <a:ea typeface="Adobe 宋体 Std L" pitchFamily="18" charset="-122"/>
                <a:cs typeface="Calibri" panose="020F0502020204030204" pitchFamily="34" charset="0"/>
              </a:rPr>
              <a:t>其中一个程序的孤立工具，而是</a:t>
            </a:r>
            <a:r>
              <a:rPr lang="zh-CN" altLang="en-US" sz="2400" u="sng" dirty="0">
                <a:latin typeface="Adobe 宋体 Std L" pitchFamily="18" charset="-122"/>
                <a:ea typeface="Adobe 宋体 Std L" pitchFamily="18" charset="-122"/>
                <a:cs typeface="Calibri" panose="020F0502020204030204" pitchFamily="34" charset="0"/>
              </a:rPr>
              <a:t>具有更广泛的影响和范围</a:t>
            </a:r>
            <a:r>
              <a:rPr lang="zh-CN" altLang="en-US" sz="2400" dirty="0">
                <a:latin typeface="Adobe 宋体 Std L" pitchFamily="18" charset="-122"/>
                <a:ea typeface="Adobe 宋体 Std L" pitchFamily="18" charset="-122"/>
                <a:cs typeface="Calibri" panose="020F0502020204030204" pitchFamily="34" charset="0"/>
              </a:rPr>
              <a:t>，反映了</a:t>
            </a:r>
            <a:r>
              <a:rPr lang="en-US" altLang="zh-CN" sz="2400" dirty="0">
                <a:latin typeface="Adobe 宋体 Std L" pitchFamily="18" charset="-122"/>
                <a:ea typeface="Adobe 宋体 Std L" pitchFamily="18" charset="-122"/>
                <a:cs typeface="Calibri" panose="020F0502020204030204" pitchFamily="34" charset="0"/>
              </a:rPr>
              <a:t>《</a:t>
            </a:r>
            <a:r>
              <a:rPr lang="zh-CN" altLang="en-US" sz="2400" dirty="0">
                <a:latin typeface="Adobe 宋体 Std L" pitchFamily="18" charset="-122"/>
                <a:ea typeface="Adobe 宋体 Std L" pitchFamily="18" charset="-122"/>
                <a:cs typeface="Calibri" panose="020F0502020204030204" pitchFamily="34" charset="0"/>
              </a:rPr>
              <a:t>公约</a:t>
            </a:r>
            <a:r>
              <a:rPr lang="en-US" altLang="zh-CN" sz="2400" dirty="0">
                <a:latin typeface="Adobe 宋体 Std L" pitchFamily="18" charset="-122"/>
                <a:ea typeface="Adobe 宋体 Std L" pitchFamily="18" charset="-122"/>
                <a:cs typeface="Calibri" panose="020F0502020204030204" pitchFamily="34" charset="0"/>
              </a:rPr>
              <a:t>》</a:t>
            </a:r>
            <a:r>
              <a:rPr lang="zh-CN" altLang="en-US" sz="2400" dirty="0">
                <a:latin typeface="Adobe 宋体 Std L" pitchFamily="18" charset="-122"/>
                <a:ea typeface="Adobe 宋体 Std L" pitchFamily="18" charset="-122"/>
                <a:cs typeface="Calibri" panose="020F0502020204030204" pitchFamily="34" charset="0"/>
              </a:rPr>
              <a:t>发展至今的现状；问卷扩展到许多相关的世界遗产政策，并与其他公约、项目和建议以及核心程序（如保护状况报告）、上游程序和世界遗产能力建设战略等方法建立联系”。</a:t>
            </a:r>
            <a:endParaRPr lang="en-US" altLang="zh-CN" sz="2400" dirty="0">
              <a:latin typeface="Adobe 宋体 Std L" pitchFamily="18" charset="-122"/>
              <a:ea typeface="Adobe 宋体 Std L" pitchFamily="18" charset="-122"/>
              <a:cs typeface="Calibri" panose="020F0502020204030204" pitchFamily="34" charset="0"/>
            </a:endParaRPr>
          </a:p>
          <a:p>
            <a:pPr algn="just">
              <a:lnSpc>
                <a:spcPct val="150000"/>
              </a:lnSpc>
            </a:pPr>
            <a:endParaRPr lang="en-US" sz="2400" dirty="0">
              <a:latin typeface="Adobe 宋体 Std L" pitchFamily="18" charset="-122"/>
              <a:ea typeface="Adobe 宋体 Std L" pitchFamily="18" charset="-122"/>
              <a:cs typeface="Calibri" panose="020F0502020204030204" pitchFamily="34" charset="0"/>
            </a:endParaRPr>
          </a:p>
          <a:p>
            <a:pPr algn="r">
              <a:lnSpc>
                <a:spcPct val="150000"/>
              </a:lnSpc>
            </a:pPr>
            <a:r>
              <a:rPr lang="en-US" sz="2400" dirty="0">
                <a:latin typeface="Adobe 宋体 Std L" pitchFamily="18" charset="-122"/>
                <a:ea typeface="Adobe 宋体 Std L" pitchFamily="18" charset="-122"/>
                <a:cs typeface="Calibri" panose="020F0502020204030204" pitchFamily="34" charset="0"/>
              </a:rPr>
              <a:t>(ref. WHC/17/41.COM/10A)</a:t>
            </a:r>
            <a:endParaRPr lang="it-IT" sz="2400" dirty="0">
              <a:latin typeface="Adobe 宋体 Std L" pitchFamily="18" charset="-122"/>
              <a:ea typeface="Adobe 宋体 Std L" pitchFamily="18" charset="-122"/>
              <a:cs typeface="Calibri" panose="020F0502020204030204" pitchFamily="34" charset="0"/>
            </a:endParaRPr>
          </a:p>
          <a:p>
            <a:pPr algn="just"/>
            <a:endParaRPr lang="en-US" sz="2000" dirty="0">
              <a:latin typeface="Adobe 宋体 Std L" pitchFamily="18" charset="-122"/>
              <a:ea typeface="Adobe 宋体 Std L" pitchFamily="18" charset="-122"/>
            </a:endParaRPr>
          </a:p>
        </p:txBody>
      </p:sp>
      <p:sp>
        <p:nvSpPr>
          <p:cNvPr id="17" name="TextBox 16">
            <a:extLst>
              <a:ext uri="{FF2B5EF4-FFF2-40B4-BE49-F238E27FC236}">
                <a16:creationId xmlns:a16="http://schemas.microsoft.com/office/drawing/2014/main" id="{E3F2BC12-D1F6-4F9E-A0DD-F52202C3FF7B}"/>
              </a:ext>
            </a:extLst>
          </p:cNvPr>
          <p:cNvSpPr txBox="1"/>
          <p:nvPr/>
        </p:nvSpPr>
        <p:spPr>
          <a:xfrm>
            <a:off x="4422290" y="610773"/>
            <a:ext cx="4593501" cy="646331"/>
          </a:xfrm>
          <a:prstGeom prst="rect">
            <a:avLst/>
          </a:prstGeom>
          <a:noFill/>
        </p:spPr>
        <p:txBody>
          <a:bodyPr wrap="square" rtlCol="0">
            <a:spAutoFit/>
          </a:bodyPr>
          <a:lstStyle/>
          <a:p>
            <a:r>
              <a:rPr lang="zh-CN" altLang="en-US" sz="3600" b="1" dirty="0">
                <a:solidFill>
                  <a:schemeClr val="tx1">
                    <a:lumMod val="50000"/>
                    <a:lumOff val="50000"/>
                  </a:schemeClr>
                </a:solidFill>
                <a:latin typeface="PingFang SC Medium" panose="020B0400000000000000" pitchFamily="34" charset="-122"/>
                <a:ea typeface="PingFang SC Medium" panose="020B0400000000000000" pitchFamily="34" charset="-122"/>
                <a:cs typeface="Calibri" panose="020F0502020204030204" pitchFamily="34" charset="0"/>
              </a:rPr>
              <a:t>理念</a:t>
            </a:r>
            <a:endParaRPr lang="en-IN" sz="3600" b="1" dirty="0">
              <a:solidFill>
                <a:schemeClr val="tx1">
                  <a:lumMod val="50000"/>
                  <a:lumOff val="50000"/>
                </a:schemeClr>
              </a:solidFill>
              <a:latin typeface="PingFang SC Medium" panose="020B0400000000000000" pitchFamily="34" charset="-122"/>
              <a:ea typeface="PingFang SC Medium" panose="020B0400000000000000" pitchFamily="34" charset="-122"/>
              <a:cs typeface="Calibri" panose="020F0502020204030204" pitchFamily="34" charset="0"/>
            </a:endParaRPr>
          </a:p>
        </p:txBody>
      </p:sp>
      <p:grpSp>
        <p:nvGrpSpPr>
          <p:cNvPr id="23" name="Group 22"/>
          <p:cNvGrpSpPr/>
          <p:nvPr/>
        </p:nvGrpSpPr>
        <p:grpSpPr>
          <a:xfrm>
            <a:off x="765502" y="1567663"/>
            <a:ext cx="2410709" cy="2936995"/>
            <a:chOff x="596408" y="889000"/>
            <a:chExt cx="2410709" cy="2936994"/>
          </a:xfrm>
        </p:grpSpPr>
        <p:grpSp>
          <p:nvGrpSpPr>
            <p:cNvPr id="24" name="Group 23"/>
            <p:cNvGrpSpPr/>
            <p:nvPr/>
          </p:nvGrpSpPr>
          <p:grpSpPr>
            <a:xfrm>
              <a:off x="596408" y="889000"/>
              <a:ext cx="2410709" cy="2936994"/>
              <a:chOff x="478378" y="619125"/>
              <a:chExt cx="4612738" cy="5619750"/>
            </a:xfrm>
          </p:grpSpPr>
          <p:sp>
            <p:nvSpPr>
              <p:cNvPr id="28" name="Freeform: Shape 6">
                <a:extLst>
                  <a:ext uri="{FF2B5EF4-FFF2-40B4-BE49-F238E27FC236}">
                    <a16:creationId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solidFill>
                <a:schemeClr val="bg1">
                  <a:lumMod val="95000"/>
                </a:schemeClr>
              </a:solidFill>
              <a:ln>
                <a:solidFill>
                  <a:schemeClr val="bg1">
                    <a:lumMod val="85000"/>
                  </a:schemeClr>
                </a:solid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9" name="Rectangle 28">
                <a:extLst>
                  <a:ext uri="{FF2B5EF4-FFF2-40B4-BE49-F238E27FC236}">
                    <a16:creationId xmlns:a16="http://schemas.microsoft.com/office/drawing/2014/main" id="{6824F499-20C8-4D73-B49D-6DD55A41C2A6}"/>
                  </a:ext>
                </a:extLst>
              </p:cNvPr>
              <p:cNvSpPr/>
              <p:nvPr/>
            </p:nvSpPr>
            <p:spPr>
              <a:xfrm>
                <a:off x="645031" y="710252"/>
                <a:ext cx="3458498" cy="163323"/>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a:extLst>
                  <a:ext uri="{FF2B5EF4-FFF2-40B4-BE49-F238E27FC236}">
                    <a16:creationId xmlns:a16="http://schemas.microsoft.com/office/drawing/2014/main" id="{35FD5325-3717-459B-90F1-3A5965EDA412}"/>
                  </a:ext>
                </a:extLst>
              </p:cNvPr>
              <p:cNvSpPr/>
              <p:nvPr/>
            </p:nvSpPr>
            <p:spPr>
              <a:xfrm>
                <a:off x="647631" y="5659555"/>
                <a:ext cx="3213169" cy="35921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zh-CN" altLang="en-US" sz="800" dirty="0"/>
                  <a:t>世界遗产公约</a:t>
                </a:r>
                <a:endParaRPr lang="en-IN" sz="800" dirty="0"/>
              </a:p>
            </p:txBody>
          </p:sp>
          <p:sp>
            <p:nvSpPr>
              <p:cNvPr id="32" name="Rectangle 31">
                <a:extLst>
                  <a:ext uri="{FF2B5EF4-FFF2-40B4-BE49-F238E27FC236}">
                    <a16:creationId xmlns:a16="http://schemas.microsoft.com/office/drawing/2014/main" id="{0B782959-5560-4202-A136-BCA075A490B3}"/>
                  </a:ext>
                </a:extLst>
              </p:cNvPr>
              <p:cNvSpPr/>
              <p:nvPr/>
            </p:nvSpPr>
            <p:spPr>
              <a:xfrm>
                <a:off x="988142" y="619125"/>
                <a:ext cx="66367" cy="561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TextBox 32">
                <a:extLst>
                  <a:ext uri="{FF2B5EF4-FFF2-40B4-BE49-F238E27FC236}">
                    <a16:creationId xmlns:a16="http://schemas.microsoft.com/office/drawing/2014/main" id="{A3D6E4EA-59ED-4E27-B6F1-FB64219B8EED}"/>
                  </a:ext>
                </a:extLst>
              </p:cNvPr>
              <p:cNvSpPr txBox="1"/>
              <p:nvPr/>
            </p:nvSpPr>
            <p:spPr>
              <a:xfrm>
                <a:off x="478378" y="899478"/>
                <a:ext cx="4612738" cy="471128"/>
              </a:xfrm>
              <a:prstGeom prst="rect">
                <a:avLst/>
              </a:prstGeom>
              <a:noFill/>
            </p:spPr>
            <p:txBody>
              <a:bodyPr wrap="square" rtlCol="0">
                <a:noAutofit/>
              </a:bodyPr>
              <a:lstStyle/>
              <a:p>
                <a:pPr algn="ctr">
                  <a:spcAft>
                    <a:spcPts val="600"/>
                  </a:spcAft>
                </a:pPr>
                <a:r>
                  <a:rPr lang="zh-CN" altLang="en-US" sz="1051" dirty="0">
                    <a:solidFill>
                      <a:schemeClr val="accent5">
                        <a:lumMod val="75000"/>
                      </a:schemeClr>
                    </a:solidFill>
                    <a:latin typeface="Tw Cen MT" panose="020B0602020104020603" pitchFamily="34" charset="0"/>
                  </a:rPr>
                  <a:t>定期报告</a:t>
                </a:r>
                <a:endParaRPr lang="en-US" altLang="zh-CN" sz="1051" dirty="0">
                  <a:solidFill>
                    <a:schemeClr val="accent5">
                      <a:lumMod val="75000"/>
                    </a:schemeClr>
                  </a:solidFill>
                  <a:latin typeface="Tw Cen MT" panose="020B0602020104020603" pitchFamily="34" charset="0"/>
                </a:endParaRPr>
              </a:p>
              <a:p>
                <a:pPr algn="ctr">
                  <a:spcAft>
                    <a:spcPts val="600"/>
                  </a:spcAft>
                </a:pPr>
                <a:r>
                  <a:rPr lang="zh-CN" altLang="en-US" sz="1600" dirty="0">
                    <a:solidFill>
                      <a:schemeClr val="accent5">
                        <a:lumMod val="75000"/>
                      </a:schemeClr>
                    </a:solidFill>
                    <a:latin typeface="Tw Cen MT" panose="020B0602020104020603" pitchFamily="34" charset="0"/>
                  </a:rPr>
                  <a:t>课程设置</a:t>
                </a:r>
                <a:endParaRPr lang="en-IN" dirty="0">
                  <a:solidFill>
                    <a:schemeClr val="accent5">
                      <a:lumMod val="75000"/>
                    </a:schemeClr>
                  </a:solidFill>
                  <a:latin typeface="Tw Cen MT" panose="020B0602020104020603" pitchFamily="34" charset="0"/>
                </a:endParaRPr>
              </a:p>
            </p:txBody>
          </p:sp>
        </p:gr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31" y="1798744"/>
              <a:ext cx="2078218" cy="1348303"/>
            </a:xfrm>
            <a:prstGeom prst="rect">
              <a:avLst/>
            </a:prstGeom>
          </p:spPr>
        </p:pic>
        <p:sp>
          <p:nvSpPr>
            <p:cNvPr id="27" name="TextBox 26">
              <a:extLst>
                <a:ext uri="{FF2B5EF4-FFF2-40B4-BE49-F238E27FC236}">
                  <a16:creationId xmlns:a16="http://schemas.microsoft.com/office/drawing/2014/main" id="{BF3FF7B2-4940-404C-B39B-C8B665009A01}"/>
                </a:ext>
              </a:extLst>
            </p:cNvPr>
            <p:cNvSpPr txBox="1"/>
            <p:nvPr/>
          </p:nvSpPr>
          <p:spPr>
            <a:xfrm>
              <a:off x="751547" y="3071429"/>
              <a:ext cx="2208288" cy="369332"/>
            </a:xfrm>
            <a:prstGeom prst="rect">
              <a:avLst/>
            </a:prstGeom>
            <a:noFill/>
          </p:spPr>
          <p:txBody>
            <a:bodyPr wrap="square" rtlCol="0">
              <a:spAutoFit/>
            </a:bodyPr>
            <a:lstStyle/>
            <a:p>
              <a:pPr algn="ctr"/>
              <a:r>
                <a:rPr lang="zh-CN" altLang="en-US" dirty="0">
                  <a:solidFill>
                    <a:schemeClr val="accent5">
                      <a:lumMod val="75000"/>
                    </a:schemeClr>
                  </a:solidFill>
                  <a:latin typeface="Tw Cen MT" panose="020B0602020104020603" pitchFamily="34" charset="0"/>
                </a:rPr>
                <a:t>培训模块</a:t>
              </a:r>
              <a:endParaRPr lang="en-IN" dirty="0">
                <a:solidFill>
                  <a:schemeClr val="accent5">
                    <a:lumMod val="75000"/>
                  </a:schemeClr>
                </a:solidFill>
                <a:latin typeface="Tw Cen MT" panose="020B0602020104020603" pitchFamily="34" charset="0"/>
              </a:endParaRPr>
            </a:p>
          </p:txBody>
        </p:sp>
      </p:grpSp>
    </p:spTree>
    <p:extLst>
      <p:ext uri="{BB962C8B-B14F-4D97-AF65-F5344CB8AC3E}">
        <p14:creationId xmlns:p14="http://schemas.microsoft.com/office/powerpoint/2010/main" val="5413126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E3F2BC12-D1F6-4F9E-A0DD-F52202C3FF7B}"/>
              </a:ext>
            </a:extLst>
          </p:cNvPr>
          <p:cNvSpPr txBox="1"/>
          <p:nvPr/>
        </p:nvSpPr>
        <p:spPr>
          <a:xfrm>
            <a:off x="508005" y="176304"/>
            <a:ext cx="11110791" cy="707886"/>
          </a:xfrm>
          <a:prstGeom prst="rect">
            <a:avLst/>
          </a:prstGeom>
          <a:noFill/>
        </p:spPr>
        <p:txBody>
          <a:bodyPr wrap="square" rtlCol="0">
            <a:spAutoFit/>
          </a:bodyPr>
          <a:lstStyle/>
          <a:p>
            <a:r>
              <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Contents of a Module</a:t>
            </a:r>
          </a:p>
        </p:txBody>
      </p:sp>
      <p:sp>
        <p:nvSpPr>
          <p:cNvPr id="5" name="Rectangle 4"/>
          <p:cNvSpPr/>
          <p:nvPr/>
        </p:nvSpPr>
        <p:spPr>
          <a:xfrm>
            <a:off x="508005" y="1034308"/>
            <a:ext cx="11110791" cy="50616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marL="342891" indent="-342891">
              <a:lnSpc>
                <a:spcPct val="130000"/>
              </a:lnSpc>
              <a:buSzPct val="120000"/>
              <a:buFont typeface="Wingdings 2" panose="05020102010507070707" pitchFamily="18" charset="2"/>
              <a:buChar char="R"/>
            </a:pPr>
            <a:r>
              <a:rPr lang="en-US" sz="2000" dirty="0">
                <a:solidFill>
                  <a:schemeClr val="tx1">
                    <a:lumMod val="75000"/>
                    <a:lumOff val="25000"/>
                  </a:schemeClr>
                </a:solidFill>
              </a:rPr>
              <a:t>Subjects</a:t>
            </a:r>
            <a:endParaRPr lang="it-IT" sz="2000" dirty="0">
              <a:solidFill>
                <a:schemeClr val="tx1">
                  <a:lumMod val="75000"/>
                  <a:lumOff val="25000"/>
                </a:schemeClr>
              </a:solidFill>
            </a:endParaRPr>
          </a:p>
          <a:p>
            <a:pPr marL="342891" indent="-342891">
              <a:lnSpc>
                <a:spcPct val="130000"/>
              </a:lnSpc>
              <a:buSzPct val="120000"/>
              <a:buFont typeface="Wingdings 2" panose="05020102010507070707" pitchFamily="18" charset="2"/>
              <a:buChar char="R"/>
            </a:pPr>
            <a:r>
              <a:rPr lang="en-US" sz="2000" dirty="0">
                <a:solidFill>
                  <a:schemeClr val="tx1">
                    <a:lumMod val="75000"/>
                    <a:lumOff val="25000"/>
                  </a:schemeClr>
                </a:solidFill>
              </a:rPr>
              <a:t>Learning objectives</a:t>
            </a:r>
            <a:endParaRPr lang="it-IT" sz="2000" dirty="0">
              <a:solidFill>
                <a:schemeClr val="tx1">
                  <a:lumMod val="75000"/>
                  <a:lumOff val="25000"/>
                </a:schemeClr>
              </a:solidFill>
            </a:endParaRPr>
          </a:p>
          <a:p>
            <a:pPr marL="342891" indent="-342891">
              <a:lnSpc>
                <a:spcPct val="130000"/>
              </a:lnSpc>
              <a:buSzPct val="120000"/>
              <a:buFont typeface="Wingdings 2" panose="05020102010507070707" pitchFamily="18" charset="2"/>
              <a:buChar char="R"/>
            </a:pPr>
            <a:r>
              <a:rPr lang="en-US" sz="2000" dirty="0">
                <a:solidFill>
                  <a:schemeClr val="tx1">
                    <a:lumMod val="75000"/>
                    <a:lumOff val="25000"/>
                  </a:schemeClr>
                </a:solidFill>
              </a:rPr>
              <a:t>Level </a:t>
            </a:r>
          </a:p>
          <a:p>
            <a:pPr marL="342891" indent="-342891">
              <a:lnSpc>
                <a:spcPct val="130000"/>
              </a:lnSpc>
              <a:buSzPct val="120000"/>
              <a:buFont typeface="Wingdings 2" panose="05020102010507070707" pitchFamily="18" charset="2"/>
              <a:buChar char="R"/>
            </a:pPr>
            <a:r>
              <a:rPr lang="it-IT" sz="2000" dirty="0">
                <a:solidFill>
                  <a:schemeClr val="tx1">
                    <a:lumMod val="75000"/>
                    <a:lumOff val="25000"/>
                  </a:schemeClr>
                </a:solidFill>
              </a:rPr>
              <a:t>Core/Optional</a:t>
            </a:r>
          </a:p>
          <a:p>
            <a:pPr marL="342891" indent="-342891">
              <a:lnSpc>
                <a:spcPct val="130000"/>
              </a:lnSpc>
              <a:buSzPct val="120000"/>
              <a:buFont typeface="Wingdings 2" panose="05020102010507070707" pitchFamily="18" charset="2"/>
              <a:buChar char="R"/>
            </a:pPr>
            <a:r>
              <a:rPr lang="en-US" sz="2000" dirty="0">
                <a:solidFill>
                  <a:schemeClr val="tx1">
                    <a:lumMod val="75000"/>
                    <a:lumOff val="25000"/>
                  </a:schemeClr>
                </a:solidFill>
              </a:rPr>
              <a:t>Pre-requisites</a:t>
            </a:r>
            <a:endParaRPr lang="it-IT" sz="2000" dirty="0">
              <a:solidFill>
                <a:schemeClr val="tx1">
                  <a:lumMod val="75000"/>
                  <a:lumOff val="25000"/>
                </a:schemeClr>
              </a:solidFill>
            </a:endParaRPr>
          </a:p>
          <a:p>
            <a:pPr marL="342891" indent="-342891">
              <a:lnSpc>
                <a:spcPct val="130000"/>
              </a:lnSpc>
              <a:buSzPct val="120000"/>
              <a:buFont typeface="Wingdings 2" panose="05020102010507070707" pitchFamily="18" charset="2"/>
              <a:buChar char="R"/>
            </a:pPr>
            <a:r>
              <a:rPr lang="en-US" sz="2000" dirty="0">
                <a:solidFill>
                  <a:schemeClr val="tx1">
                    <a:lumMod val="75000"/>
                    <a:lumOff val="25000"/>
                  </a:schemeClr>
                </a:solidFill>
              </a:rPr>
              <a:t>Suggested timing</a:t>
            </a:r>
            <a:endParaRPr lang="it-IT" sz="2000" dirty="0">
              <a:solidFill>
                <a:schemeClr val="tx1">
                  <a:lumMod val="75000"/>
                  <a:lumOff val="25000"/>
                </a:schemeClr>
              </a:solidFill>
            </a:endParaRPr>
          </a:p>
          <a:p>
            <a:pPr marL="342891" indent="-342891">
              <a:lnSpc>
                <a:spcPct val="130000"/>
              </a:lnSpc>
              <a:buSzPct val="120000"/>
              <a:buFont typeface="Wingdings 2" panose="05020102010507070707" pitchFamily="18" charset="2"/>
              <a:buChar char="R"/>
            </a:pPr>
            <a:r>
              <a:rPr lang="en-US" sz="2000" dirty="0">
                <a:solidFill>
                  <a:schemeClr val="tx1">
                    <a:lumMod val="75000"/>
                    <a:lumOff val="25000"/>
                  </a:schemeClr>
                </a:solidFill>
              </a:rPr>
              <a:t>References to the Index of key terms</a:t>
            </a:r>
            <a:endParaRPr lang="it-IT" sz="2000" dirty="0">
              <a:solidFill>
                <a:schemeClr val="tx1">
                  <a:lumMod val="75000"/>
                  <a:lumOff val="25000"/>
                </a:schemeClr>
              </a:solidFill>
            </a:endParaRPr>
          </a:p>
          <a:p>
            <a:pPr marL="342891" indent="-342891">
              <a:lnSpc>
                <a:spcPct val="130000"/>
              </a:lnSpc>
              <a:buSzPct val="120000"/>
              <a:buFont typeface="Wingdings 2" panose="05020102010507070707" pitchFamily="18" charset="2"/>
              <a:buChar char="R"/>
            </a:pPr>
            <a:r>
              <a:rPr lang="en-US" sz="2000" dirty="0">
                <a:solidFill>
                  <a:schemeClr val="tx1">
                    <a:lumMod val="75000"/>
                    <a:lumOff val="25000"/>
                  </a:schemeClr>
                </a:solidFill>
              </a:rPr>
              <a:t>Case studies and best practices</a:t>
            </a:r>
            <a:endParaRPr lang="it-IT" sz="2000" dirty="0">
              <a:solidFill>
                <a:schemeClr val="tx1">
                  <a:lumMod val="75000"/>
                  <a:lumOff val="25000"/>
                </a:schemeClr>
              </a:solidFill>
            </a:endParaRPr>
          </a:p>
          <a:p>
            <a:pPr marL="342891" indent="-342891">
              <a:lnSpc>
                <a:spcPct val="130000"/>
              </a:lnSpc>
              <a:buSzPct val="120000"/>
              <a:buFont typeface="Wingdings 2" panose="05020102010507070707" pitchFamily="18" charset="2"/>
              <a:buChar char="R"/>
            </a:pPr>
            <a:r>
              <a:rPr lang="en-US" sz="2000" dirty="0">
                <a:solidFill>
                  <a:schemeClr val="tx1">
                    <a:lumMod val="75000"/>
                    <a:lumOff val="25000"/>
                  </a:schemeClr>
                </a:solidFill>
              </a:rPr>
              <a:t>Operational content </a:t>
            </a:r>
            <a:endParaRPr lang="it-IT" sz="2000" dirty="0">
              <a:solidFill>
                <a:schemeClr val="tx1">
                  <a:lumMod val="75000"/>
                  <a:lumOff val="25000"/>
                </a:schemeClr>
              </a:solidFill>
            </a:endParaRPr>
          </a:p>
          <a:p>
            <a:pPr marL="342891" indent="-342891">
              <a:lnSpc>
                <a:spcPct val="130000"/>
              </a:lnSpc>
              <a:buSzPct val="120000"/>
              <a:buFont typeface="Wingdings 2" panose="05020102010507070707" pitchFamily="18" charset="2"/>
              <a:buChar char="R"/>
            </a:pPr>
            <a:r>
              <a:rPr lang="en-US" sz="2000" dirty="0">
                <a:solidFill>
                  <a:schemeClr val="tx1">
                    <a:lumMod val="75000"/>
                    <a:lumOff val="25000"/>
                  </a:schemeClr>
                </a:solidFill>
              </a:rPr>
              <a:t>Reference package for trainees</a:t>
            </a:r>
          </a:p>
          <a:p>
            <a:pPr marL="342891" indent="-342891">
              <a:lnSpc>
                <a:spcPct val="130000"/>
              </a:lnSpc>
              <a:buSzPct val="120000"/>
              <a:buFont typeface="Wingdings 2" panose="05020102010507070707" pitchFamily="18" charset="2"/>
              <a:buChar char="R"/>
            </a:pPr>
            <a:r>
              <a:rPr lang="en-US" sz="2000" dirty="0">
                <a:solidFill>
                  <a:schemeClr val="tx1">
                    <a:lumMod val="75000"/>
                    <a:lumOff val="25000"/>
                  </a:schemeClr>
                </a:solidFill>
              </a:rPr>
              <a:t>Teaching Resources package for trainers</a:t>
            </a:r>
            <a:endParaRPr lang="it-IT" sz="2000" dirty="0">
              <a:solidFill>
                <a:schemeClr val="tx1">
                  <a:lumMod val="75000"/>
                  <a:lumOff val="25000"/>
                </a:schemeClr>
              </a:solidFill>
            </a:endParaRPr>
          </a:p>
        </p:txBody>
      </p:sp>
    </p:spTree>
    <p:extLst>
      <p:ext uri="{BB962C8B-B14F-4D97-AF65-F5344CB8AC3E}">
        <p14:creationId xmlns:p14="http://schemas.microsoft.com/office/powerpoint/2010/main" val="982758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E3F2BC12-D1F6-4F9E-A0DD-F52202C3FF7B}"/>
              </a:ext>
            </a:extLst>
          </p:cNvPr>
          <p:cNvSpPr txBox="1"/>
          <p:nvPr/>
        </p:nvSpPr>
        <p:spPr>
          <a:xfrm>
            <a:off x="1120035" y="128177"/>
            <a:ext cx="11153279" cy="707886"/>
          </a:xfrm>
          <a:prstGeom prst="rect">
            <a:avLst/>
          </a:prstGeom>
          <a:noFill/>
        </p:spPr>
        <p:txBody>
          <a:bodyPr wrap="square" rtlCol="0">
            <a:spAutoFit/>
          </a:bodyPr>
          <a:lstStyle/>
          <a:p>
            <a:r>
              <a:rPr lang="zh-CN" altLang="en-US"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标准</a:t>
            </a:r>
            <a:r>
              <a:rPr lang="en-US" altLang="zh-C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1</a:t>
            </a:r>
            <a:r>
              <a:rPr lang="zh-CN" altLang="en-US"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日培训 </a:t>
            </a:r>
            <a:r>
              <a:rPr lang="en-IN" sz="2400" dirty="0">
                <a:solidFill>
                  <a:schemeClr val="accent2">
                    <a:lumMod val="75000"/>
                  </a:schemeClr>
                </a:solidFill>
                <a:latin typeface="Calibri" panose="020F0502020204030204" pitchFamily="34" charset="0"/>
                <a:ea typeface="Segoe UI Historic" panose="020B0502040204020203" pitchFamily="34" charset="0"/>
                <a:cs typeface="Calibri" panose="020F0502020204030204" pitchFamily="34" charset="0"/>
              </a:rPr>
              <a:t>(</a:t>
            </a:r>
            <a:r>
              <a:rPr lang="en-US" altLang="zh-CN" sz="2400" dirty="0">
                <a:solidFill>
                  <a:schemeClr val="accent2">
                    <a:lumMod val="75000"/>
                  </a:schemeClr>
                </a:solidFill>
                <a:latin typeface="Calibri" panose="020F0502020204030204" pitchFamily="34" charset="0"/>
                <a:ea typeface="Segoe UI Historic" panose="020B0502040204020203" pitchFamily="34" charset="0"/>
                <a:cs typeface="Calibri" panose="020F0502020204030204" pitchFamily="34" charset="0"/>
              </a:rPr>
              <a:t>4</a:t>
            </a:r>
            <a:r>
              <a:rPr lang="zh-CN" altLang="en-US" sz="2400" dirty="0">
                <a:solidFill>
                  <a:schemeClr val="accent2">
                    <a:lumMod val="75000"/>
                  </a:schemeClr>
                </a:solidFill>
                <a:latin typeface="Calibri" panose="020F0502020204030204" pitchFamily="34" charset="0"/>
                <a:ea typeface="Segoe UI Historic" panose="020B0502040204020203" pitchFamily="34" charset="0"/>
                <a:cs typeface="Calibri" panose="020F0502020204030204" pitchFamily="34" charset="0"/>
              </a:rPr>
              <a:t>核心</a:t>
            </a:r>
            <a:r>
              <a:rPr lang="en-IN" sz="2400" dirty="0">
                <a:solidFill>
                  <a:schemeClr val="accent2">
                    <a:lumMod val="75000"/>
                  </a:schemeClr>
                </a:solidFill>
                <a:latin typeface="Calibri" panose="020F0502020204030204" pitchFamily="34" charset="0"/>
                <a:ea typeface="Segoe UI Historic" panose="020B0502040204020203" pitchFamily="34" charset="0"/>
                <a:cs typeface="Calibri" panose="020F0502020204030204" pitchFamily="34" charset="0"/>
              </a:rPr>
              <a:t> + 1</a:t>
            </a:r>
            <a:r>
              <a:rPr lang="zh-CN" altLang="en-US" sz="2400" dirty="0">
                <a:solidFill>
                  <a:schemeClr val="accent2">
                    <a:lumMod val="75000"/>
                  </a:schemeClr>
                </a:solidFill>
                <a:latin typeface="Calibri" panose="020F0502020204030204" pitchFamily="34" charset="0"/>
                <a:ea typeface="Segoe UI Historic" panose="020B0502040204020203" pitchFamily="34" charset="0"/>
                <a:cs typeface="Calibri" panose="020F0502020204030204" pitchFamily="34" charset="0"/>
              </a:rPr>
              <a:t>焦点</a:t>
            </a:r>
            <a:r>
              <a:rPr lang="en-IN" sz="2400" dirty="0">
                <a:solidFill>
                  <a:schemeClr val="accent2">
                    <a:lumMod val="75000"/>
                  </a:schemeClr>
                </a:solidFill>
                <a:latin typeface="Calibri" panose="020F0502020204030204" pitchFamily="34" charset="0"/>
                <a:ea typeface="Segoe UI Historic" panose="020B0502040204020203" pitchFamily="34" charset="0"/>
                <a:cs typeface="Calibri" panose="020F0502020204030204" pitchFamily="34" charset="0"/>
              </a:rPr>
              <a:t> 1)</a:t>
            </a:r>
          </a:p>
        </p:txBody>
      </p:sp>
      <p:graphicFrame>
        <p:nvGraphicFramePr>
          <p:cNvPr id="6" name="Table 5"/>
          <p:cNvGraphicFramePr>
            <a:graphicFrameLocks noGrp="1"/>
          </p:cNvGraphicFramePr>
          <p:nvPr>
            <p:extLst>
              <p:ext uri="{D42A27DB-BD31-4B8C-83A1-F6EECF244321}">
                <p14:modId xmlns:p14="http://schemas.microsoft.com/office/powerpoint/2010/main" val="1117814514"/>
              </p:ext>
            </p:extLst>
          </p:nvPr>
        </p:nvGraphicFramePr>
        <p:xfrm>
          <a:off x="465514" y="826444"/>
          <a:ext cx="11460187" cy="5557018"/>
        </p:xfrm>
        <a:graphic>
          <a:graphicData uri="http://schemas.openxmlformats.org/drawingml/2006/table">
            <a:tbl>
              <a:tblPr firstRow="1" bandRow="1"/>
              <a:tblGrid>
                <a:gridCol w="844223">
                  <a:extLst>
                    <a:ext uri="{9D8B030D-6E8A-4147-A177-3AD203B41FA5}">
                      <a16:colId xmlns:a16="http://schemas.microsoft.com/office/drawing/2014/main" val="2252224240"/>
                    </a:ext>
                  </a:extLst>
                </a:gridCol>
                <a:gridCol w="1529716">
                  <a:extLst>
                    <a:ext uri="{9D8B030D-6E8A-4147-A177-3AD203B41FA5}">
                      <a16:colId xmlns:a16="http://schemas.microsoft.com/office/drawing/2014/main" val="760663962"/>
                    </a:ext>
                  </a:extLst>
                </a:gridCol>
                <a:gridCol w="8085221">
                  <a:extLst>
                    <a:ext uri="{9D8B030D-6E8A-4147-A177-3AD203B41FA5}">
                      <a16:colId xmlns:a16="http://schemas.microsoft.com/office/drawing/2014/main" val="326713427"/>
                    </a:ext>
                  </a:extLst>
                </a:gridCol>
                <a:gridCol w="1001027">
                  <a:extLst>
                    <a:ext uri="{9D8B030D-6E8A-4147-A177-3AD203B41FA5}">
                      <a16:colId xmlns:a16="http://schemas.microsoft.com/office/drawing/2014/main" val="4290995847"/>
                    </a:ext>
                  </a:extLst>
                </a:gridCol>
              </a:tblGrid>
              <a:tr h="371119">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endParaRPr lang="fr-FR" sz="1200" dirty="0">
                        <a:latin typeface="Adobe 宋体 Std L" panose="02020300000000000000" pitchFamily="18" charset="-122"/>
                        <a:ea typeface="Adobe 宋体 Std L" panose="02020300000000000000" pitchFamily="18"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pPr algn="ctr">
                        <a:lnSpc>
                          <a:spcPct val="115000"/>
                        </a:lnSpc>
                        <a:spcAft>
                          <a:spcPts val="0"/>
                        </a:spcAft>
                      </a:pPr>
                      <a:r>
                        <a:rPr lang="zh-CN" altLang="en-US" sz="1200" b="1" dirty="0">
                          <a:solidFill>
                            <a:srgbClr val="000000"/>
                          </a:solidFill>
                          <a:effectLst/>
                          <a:latin typeface="Adobe 宋体 Std L" panose="02020300000000000000" pitchFamily="18" charset="-122"/>
                          <a:ea typeface="Adobe 宋体 Std L" panose="02020300000000000000" pitchFamily="18" charset="-122"/>
                        </a:rPr>
                        <a:t>主题</a:t>
                      </a:r>
                      <a:endParaRPr lang="fr-FR" sz="1200" dirty="0">
                        <a:effectLst/>
                        <a:latin typeface="Adobe 宋体 Std L" panose="02020300000000000000" pitchFamily="18" charset="-122"/>
                        <a:ea typeface="Adobe 宋体 Std L" panose="02020300000000000000" pitchFamily="18" charset="-122"/>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pPr algn="ctr">
                        <a:lnSpc>
                          <a:spcPct val="115000"/>
                        </a:lnSpc>
                        <a:spcAft>
                          <a:spcPts val="0"/>
                        </a:spcAft>
                      </a:pPr>
                      <a:r>
                        <a:rPr lang="zh-CN" altLang="en-US" sz="1200" b="1" dirty="0">
                          <a:solidFill>
                            <a:srgbClr val="000000"/>
                          </a:solidFill>
                          <a:effectLst/>
                          <a:latin typeface="Adobe 宋体 Std L" panose="02020300000000000000" pitchFamily="18" charset="-122"/>
                          <a:ea typeface="Adobe 宋体 Std L" panose="02020300000000000000" pitchFamily="18" charset="-122"/>
                        </a:rPr>
                        <a:t>学习目标</a:t>
                      </a:r>
                      <a:endParaRPr lang="fr-FR" sz="1200" dirty="0">
                        <a:effectLst/>
                        <a:latin typeface="Adobe 宋体 Std L" panose="02020300000000000000" pitchFamily="18" charset="-122"/>
                        <a:ea typeface="Adobe 宋体 Std L" panose="02020300000000000000" pitchFamily="18" charset="-122"/>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pPr algn="ctr">
                        <a:lnSpc>
                          <a:spcPct val="115000"/>
                        </a:lnSpc>
                        <a:spcAft>
                          <a:spcPts val="0"/>
                        </a:spcAft>
                      </a:pPr>
                      <a:r>
                        <a:rPr lang="zh-CN" altLang="en-US" sz="1200" b="1" dirty="0">
                          <a:solidFill>
                            <a:srgbClr val="000000"/>
                          </a:solidFill>
                          <a:effectLst/>
                          <a:latin typeface="Adobe 宋体 Std L" panose="02020300000000000000" pitchFamily="18" charset="-122"/>
                          <a:ea typeface="Adobe 宋体 Std L" panose="02020300000000000000" pitchFamily="18" charset="-122"/>
                        </a:rPr>
                        <a:t>建议时间</a:t>
                      </a:r>
                      <a:endParaRPr lang="fr-FR" sz="1200" dirty="0">
                        <a:effectLst/>
                        <a:latin typeface="Adobe 宋体 Std L" panose="02020300000000000000" pitchFamily="18" charset="-122"/>
                        <a:ea typeface="Adobe 宋体 Std L" panose="02020300000000000000" pitchFamily="18" charset="-122"/>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987392829"/>
                  </a:ext>
                </a:extLst>
              </a:tr>
              <a:tr h="515881">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fr-FR" sz="1200" dirty="0">
                        <a:latin typeface="Adobe 宋体 Std L" panose="02020300000000000000" pitchFamily="18" charset="-122"/>
                        <a:ea typeface="Adobe 宋体 Std L" panose="02020300000000000000" pitchFamily="18" charset="-122"/>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zh-CN" altLang="en-US" sz="1200" b="1" dirty="0">
                          <a:solidFill>
                            <a:srgbClr val="000000"/>
                          </a:solidFill>
                          <a:effectLst/>
                          <a:latin typeface="Adobe 宋体 Std L" panose="02020300000000000000" pitchFamily="18" charset="-122"/>
                          <a:ea typeface="Adobe 宋体 Std L" panose="02020300000000000000" pitchFamily="18" charset="-122"/>
                        </a:rPr>
                        <a:t>介绍</a:t>
                      </a:r>
                      <a:endParaRPr lang="fr-FR" sz="1200" dirty="0">
                        <a:effectLst/>
                        <a:latin typeface="Adobe 宋体 Std L" panose="02020300000000000000" pitchFamily="18" charset="-122"/>
                        <a:ea typeface="Adobe 宋体 Std L" panose="02020300000000000000" pitchFamily="18" charset="-122"/>
                      </a:endParaRPr>
                    </a:p>
                  </a:txBody>
                  <a:tcPr marL="44451" marR="4445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a:lnSpc>
                          <a:spcPct val="115000"/>
                        </a:lnSpc>
                        <a:spcAft>
                          <a:spcPts val="0"/>
                        </a:spcAft>
                      </a:pPr>
                      <a:r>
                        <a:rPr lang="zh-CN" altLang="en-US" sz="1200" dirty="0">
                          <a:solidFill>
                            <a:srgbClr val="000000"/>
                          </a:solidFill>
                          <a:effectLst/>
                          <a:latin typeface="Adobe 宋体 Std L" panose="02020300000000000000" pitchFamily="18" charset="-122"/>
                          <a:ea typeface="Adobe 宋体 Std L" panose="02020300000000000000" pitchFamily="18" charset="-122"/>
                        </a:rPr>
                        <a:t>全面了解课程、各单元的目标和方法以及</a:t>
                      </a:r>
                      <a:r>
                        <a:rPr lang="zh-CN" altLang="en-US" sz="1200" dirty="0">
                          <a:solidFill>
                            <a:schemeClr val="tx1"/>
                          </a:solidFill>
                          <a:effectLst/>
                          <a:latin typeface="Adobe 宋体 Std L" panose="02020300000000000000" pitchFamily="18" charset="-122"/>
                          <a:ea typeface="Adobe 宋体 Std L" panose="02020300000000000000" pitchFamily="18" charset="-122"/>
                        </a:rPr>
                        <a:t>培训提供的参考资料、学习资源</a:t>
                      </a:r>
                      <a:r>
                        <a:rPr lang="zh-CN" altLang="en-US" sz="1200" dirty="0">
                          <a:solidFill>
                            <a:srgbClr val="000000"/>
                          </a:solidFill>
                          <a:effectLst/>
                          <a:latin typeface="Adobe 宋体 Std L" panose="02020300000000000000" pitchFamily="18" charset="-122"/>
                          <a:ea typeface="Adobe 宋体 Std L" panose="02020300000000000000" pitchFamily="18" charset="-122"/>
                        </a:rPr>
                        <a:t>的使用方法。</a:t>
                      </a:r>
                    </a:p>
                    <a:p>
                      <a:pPr algn="just">
                        <a:lnSpc>
                          <a:spcPct val="115000"/>
                        </a:lnSpc>
                        <a:spcAft>
                          <a:spcPts val="0"/>
                        </a:spcAft>
                      </a:pPr>
                      <a:r>
                        <a:rPr lang="zh-CN" altLang="en-US" sz="1200" dirty="0">
                          <a:solidFill>
                            <a:srgbClr val="000000"/>
                          </a:solidFill>
                          <a:effectLst/>
                          <a:latin typeface="Adobe 宋体 Std L" panose="02020300000000000000" pitchFamily="18" charset="-122"/>
                          <a:ea typeface="Adobe 宋体 Std L" panose="02020300000000000000" pitchFamily="18" charset="-122"/>
                        </a:rPr>
                        <a:t>确定与培训有关的学习预期。</a:t>
                      </a:r>
                    </a:p>
                  </a:txBody>
                  <a:tcPr marL="44451" marR="4445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1200" dirty="0">
                          <a:solidFill>
                            <a:srgbClr val="000000"/>
                          </a:solidFill>
                          <a:effectLst/>
                          <a:latin typeface="Adobe 宋体 Std L" panose="02020300000000000000" pitchFamily="18" charset="-122"/>
                          <a:ea typeface="Adobe 宋体 Std L" panose="02020300000000000000" pitchFamily="18" charset="-122"/>
                        </a:rPr>
                        <a:t>10'</a:t>
                      </a:r>
                      <a:endParaRPr lang="fr-FR" sz="1200" dirty="0">
                        <a:effectLst/>
                        <a:latin typeface="Adobe 宋体 Std L" panose="02020300000000000000" pitchFamily="18" charset="-122"/>
                        <a:ea typeface="Adobe 宋体 Std L" panose="02020300000000000000" pitchFamily="18" charset="-122"/>
                      </a:endParaRPr>
                    </a:p>
                  </a:txBody>
                  <a:tcPr marL="44451" marR="4445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25297507"/>
                  </a:ext>
                </a:extLst>
              </a:tr>
              <a:tr h="901664">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zh-CN" altLang="en-US" sz="1200" b="1" dirty="0">
                          <a:solidFill>
                            <a:srgbClr val="000000"/>
                          </a:solidFill>
                          <a:effectLst/>
                          <a:latin typeface="Adobe 宋体 Std L" panose="02020300000000000000" pitchFamily="18" charset="-122"/>
                          <a:ea typeface="Adobe 宋体 Std L" panose="02020300000000000000" pitchFamily="18" charset="-122"/>
                        </a:rPr>
                        <a:t>模块</a:t>
                      </a:r>
                      <a:r>
                        <a:rPr lang="en-US" sz="1200" b="1" dirty="0">
                          <a:solidFill>
                            <a:srgbClr val="000000"/>
                          </a:solidFill>
                          <a:effectLst/>
                          <a:latin typeface="Adobe 宋体 Std L" panose="02020300000000000000" pitchFamily="18" charset="-122"/>
                          <a:ea typeface="Adobe 宋体 Std L" panose="02020300000000000000" pitchFamily="18" charset="-122"/>
                        </a:rPr>
                        <a:t>1  </a:t>
                      </a:r>
                      <a:endParaRPr lang="fr-FR" sz="1200" dirty="0">
                        <a:effectLst/>
                        <a:latin typeface="Adobe 宋体 Std L" panose="02020300000000000000" pitchFamily="18" charset="-122"/>
                        <a:ea typeface="Adobe 宋体 Std L" panose="02020300000000000000" pitchFamily="18" charset="-122"/>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Bef>
                          <a:spcPts val="600"/>
                        </a:spcBef>
                      </a:pPr>
                      <a:r>
                        <a:rPr lang="zh-CN" altLang="en-US" sz="1200" b="1" kern="1200" dirty="0">
                          <a:solidFill>
                            <a:schemeClr val="dk1"/>
                          </a:solidFill>
                          <a:latin typeface="Adobe 宋体 Std L" panose="02020300000000000000" pitchFamily="18" charset="-122"/>
                          <a:ea typeface="Adobe 宋体 Std L" panose="02020300000000000000" pitchFamily="18" charset="-122"/>
                          <a:cs typeface="Calibri" panose="020F0502020204030204" pitchFamily="34" charset="0"/>
                        </a:rPr>
                        <a:t>定期报告的基础知识</a:t>
                      </a:r>
                      <a:endParaRPr lang="en-IN" sz="1200" b="1" kern="1200" dirty="0">
                        <a:solidFill>
                          <a:schemeClr val="dk1"/>
                        </a:solidFill>
                        <a:latin typeface="Adobe 宋体 Std L" panose="02020300000000000000" pitchFamily="18" charset="-122"/>
                        <a:ea typeface="Adobe 宋体 Std L" panose="02020300000000000000" pitchFamily="18" charset="-122"/>
                        <a:cs typeface="Calibri" panose="020F0502020204030204" pitchFamily="34"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a:lnSpc>
                          <a:spcPct val="115000"/>
                        </a:lnSpc>
                        <a:spcAft>
                          <a:spcPts val="0"/>
                        </a:spcAft>
                      </a:pPr>
                      <a:r>
                        <a:rPr lang="zh-CN" altLang="en-US" sz="1200" dirty="0">
                          <a:solidFill>
                            <a:srgbClr val="000000"/>
                          </a:solidFill>
                          <a:effectLst/>
                          <a:latin typeface="Adobe 宋体 Std L" panose="02020300000000000000" pitchFamily="18" charset="-122"/>
                          <a:ea typeface="Adobe 宋体 Std L" panose="02020300000000000000" pitchFamily="18" charset="-122"/>
                        </a:rPr>
                        <a:t>清楚了解哪些</a:t>
                      </a:r>
                      <a:r>
                        <a:rPr lang="zh-CN" altLang="en-US" sz="1200" dirty="0">
                          <a:solidFill>
                            <a:schemeClr val="tx1"/>
                          </a:solidFill>
                          <a:effectLst/>
                          <a:latin typeface="Adobe 宋体 Std L" panose="02020300000000000000" pitchFamily="18" charset="-122"/>
                          <a:ea typeface="Adobe 宋体 Std L" panose="02020300000000000000" pitchFamily="18" charset="-122"/>
                        </a:rPr>
                        <a:t>相关方参与定期报告，各自的作用是什么。</a:t>
                      </a:r>
                    </a:p>
                    <a:p>
                      <a:pPr algn="just">
                        <a:lnSpc>
                          <a:spcPct val="115000"/>
                        </a:lnSpc>
                        <a:spcAft>
                          <a:spcPts val="0"/>
                        </a:spcAft>
                      </a:pPr>
                      <a:r>
                        <a:rPr lang="zh-CN" altLang="en-US" sz="1200" dirty="0">
                          <a:solidFill>
                            <a:schemeClr val="tx1"/>
                          </a:solidFill>
                          <a:effectLst/>
                          <a:latin typeface="Adobe 宋体 Std L" panose="02020300000000000000" pitchFamily="18" charset="-122"/>
                          <a:ea typeface="Adobe 宋体 Std L" panose="02020300000000000000" pitchFamily="18" charset="-122"/>
                        </a:rPr>
                        <a:t>清楚了解第三轮定期</a:t>
                      </a:r>
                      <a:r>
                        <a:rPr lang="zh-CN" altLang="en-US" sz="1200" dirty="0">
                          <a:solidFill>
                            <a:srgbClr val="000000"/>
                          </a:solidFill>
                          <a:effectLst/>
                          <a:latin typeface="Adobe 宋体 Std L" panose="02020300000000000000" pitchFamily="18" charset="-122"/>
                          <a:ea typeface="Adobe 宋体 Std L" panose="02020300000000000000" pitchFamily="18" charset="-122"/>
                        </a:rPr>
                        <a:t>报告的新增内容、时间安排以及对定期报告问卷的改进内容。</a:t>
                      </a:r>
                    </a:p>
                    <a:p>
                      <a:pPr algn="just">
                        <a:lnSpc>
                          <a:spcPct val="115000"/>
                        </a:lnSpc>
                        <a:spcAft>
                          <a:spcPts val="0"/>
                        </a:spcAft>
                      </a:pPr>
                      <a:r>
                        <a:rPr lang="zh-CN" altLang="en-US" sz="1200" dirty="0">
                          <a:solidFill>
                            <a:srgbClr val="000000"/>
                          </a:solidFill>
                          <a:effectLst/>
                          <a:latin typeface="Adobe 宋体 Std L" panose="02020300000000000000" pitchFamily="18" charset="-122"/>
                          <a:ea typeface="Adobe 宋体 Std L" panose="02020300000000000000" pitchFamily="18" charset="-122"/>
                        </a:rPr>
                        <a:t>能够获取可用的工具、文件和离线</a:t>
                      </a:r>
                      <a:r>
                        <a:rPr lang="en-US" altLang="zh-CN" sz="1200" dirty="0">
                          <a:solidFill>
                            <a:srgbClr val="000000"/>
                          </a:solidFill>
                          <a:effectLst/>
                          <a:latin typeface="Adobe 宋体 Std L" panose="02020300000000000000" pitchFamily="18" charset="-122"/>
                          <a:ea typeface="Adobe 宋体 Std L" panose="02020300000000000000" pitchFamily="18" charset="-122"/>
                        </a:rPr>
                        <a:t>/</a:t>
                      </a:r>
                      <a:r>
                        <a:rPr lang="zh-CN" altLang="en-US" sz="1200" dirty="0">
                          <a:solidFill>
                            <a:srgbClr val="000000"/>
                          </a:solidFill>
                          <a:effectLst/>
                          <a:latin typeface="Adobe 宋体 Std L" panose="02020300000000000000" pitchFamily="18" charset="-122"/>
                          <a:ea typeface="Adobe 宋体 Std L" panose="02020300000000000000" pitchFamily="18" charset="-122"/>
                        </a:rPr>
                        <a:t>在线信息，以回答调查问卷中的问题。</a:t>
                      </a: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1200">
                          <a:solidFill>
                            <a:srgbClr val="000000"/>
                          </a:solidFill>
                          <a:effectLst/>
                          <a:latin typeface="Adobe 宋体 Std L" panose="02020300000000000000" pitchFamily="18" charset="-122"/>
                          <a:ea typeface="Adobe 宋体 Std L" panose="02020300000000000000" pitchFamily="18" charset="-122"/>
                        </a:rPr>
                        <a:t>20'</a:t>
                      </a:r>
                      <a:endParaRPr lang="fr-FR" sz="1200">
                        <a:effectLst/>
                        <a:latin typeface="Adobe 宋体 Std L" panose="02020300000000000000" pitchFamily="18" charset="-122"/>
                        <a:ea typeface="Adobe 宋体 Std L" panose="02020300000000000000" pitchFamily="18" charset="-122"/>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114335526"/>
                  </a:ext>
                </a:extLst>
              </a:tr>
              <a:tr h="1059307">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zh-CN" altLang="en-US" sz="1200" b="1" kern="1200" dirty="0">
                          <a:solidFill>
                            <a:srgbClr val="000000"/>
                          </a:solidFill>
                          <a:effectLst/>
                          <a:latin typeface="Adobe 宋体 Std L" panose="02020300000000000000" pitchFamily="18" charset="-122"/>
                          <a:ea typeface="Adobe 宋体 Std L" panose="02020300000000000000" pitchFamily="18" charset="-122"/>
                          <a:cs typeface="+mn-cs"/>
                        </a:rPr>
                        <a:t>焦点</a:t>
                      </a:r>
                      <a:r>
                        <a:rPr lang="en-US" sz="1200" b="1" dirty="0">
                          <a:solidFill>
                            <a:srgbClr val="000000"/>
                          </a:solidFill>
                          <a:effectLst/>
                          <a:latin typeface="Adobe 宋体 Std L" panose="02020300000000000000" pitchFamily="18" charset="-122"/>
                          <a:ea typeface="Adobe 宋体 Std L" panose="02020300000000000000" pitchFamily="18" charset="-122"/>
                        </a:rPr>
                        <a:t>1</a:t>
                      </a:r>
                      <a:endParaRPr lang="fr-FR" sz="1200" dirty="0">
                        <a:effectLst/>
                        <a:latin typeface="Adobe 宋体 Std L" panose="02020300000000000000" pitchFamily="18" charset="-122"/>
                        <a:ea typeface="Adobe 宋体 Std L" panose="02020300000000000000" pitchFamily="18" charset="-122"/>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zh-CN" altLang="en-US" sz="1200" b="1" dirty="0">
                          <a:latin typeface="Adobe 宋体 Std L" panose="02020300000000000000" pitchFamily="18" charset="-122"/>
                          <a:ea typeface="Adobe 宋体 Std L" panose="02020300000000000000" pitchFamily="18" charset="-122"/>
                        </a:rPr>
                        <a:t>突出普遍价值声明和</a:t>
                      </a:r>
                      <a:r>
                        <a:rPr lang="zh-CN" altLang="en-US" sz="1200" b="1" dirty="0">
                          <a:solidFill>
                            <a:schemeClr val="tx1"/>
                          </a:solidFill>
                          <a:latin typeface="Adobe 宋体 Std L" panose="02020300000000000000" pitchFamily="18" charset="-122"/>
                          <a:ea typeface="Adobe 宋体 Std L" panose="02020300000000000000" pitchFamily="18" charset="-122"/>
                        </a:rPr>
                        <a:t>价值特征要素</a:t>
                      </a:r>
                      <a:endParaRPr lang="fr-FR" sz="1200" strike="sngStrike" dirty="0">
                        <a:solidFill>
                          <a:schemeClr val="tx1"/>
                        </a:solidFill>
                        <a:effectLst/>
                        <a:latin typeface="Adobe 宋体 Std L" panose="02020300000000000000" pitchFamily="18" charset="-122"/>
                        <a:ea typeface="Adobe 宋体 Std L" panose="02020300000000000000" pitchFamily="18" charset="-122"/>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a:lnSpc>
                          <a:spcPct val="115000"/>
                        </a:lnSpc>
                        <a:spcAft>
                          <a:spcPts val="0"/>
                        </a:spcAft>
                      </a:pPr>
                      <a:r>
                        <a:rPr lang="zh-CN" altLang="en-US" sz="1200" dirty="0">
                          <a:effectLst/>
                          <a:latin typeface="Adobe 宋体 Std L" panose="02020300000000000000" pitchFamily="18" charset="-122"/>
                          <a:ea typeface="Adobe 宋体 Std L" panose="02020300000000000000" pitchFamily="18" charset="-122"/>
                        </a:rPr>
                        <a:t>理解完整性和真实性的概念。</a:t>
                      </a:r>
                    </a:p>
                    <a:p>
                      <a:pPr algn="just">
                        <a:lnSpc>
                          <a:spcPct val="115000"/>
                        </a:lnSpc>
                        <a:spcAft>
                          <a:spcPts val="0"/>
                        </a:spcAft>
                      </a:pPr>
                      <a:r>
                        <a:rPr lang="zh-CN" altLang="en-US" sz="1200" dirty="0">
                          <a:effectLst/>
                          <a:latin typeface="Adobe 宋体 Std L" panose="02020300000000000000" pitchFamily="18" charset="-122"/>
                          <a:ea typeface="Adobe 宋体 Std L" panose="02020300000000000000" pitchFamily="18" charset="-122"/>
                        </a:rPr>
                        <a:t>将 </a:t>
                      </a:r>
                      <a:r>
                        <a:rPr lang="en-US" altLang="zh-CN" sz="1200" dirty="0">
                          <a:effectLst/>
                          <a:latin typeface="Adobe 宋体 Std L" panose="02020300000000000000" pitchFamily="18" charset="-122"/>
                          <a:ea typeface="Adobe 宋体 Std L" panose="02020300000000000000" pitchFamily="18" charset="-122"/>
                        </a:rPr>
                        <a:t>“</a:t>
                      </a:r>
                      <a:r>
                        <a:rPr lang="zh-CN" altLang="en-US" sz="1200" dirty="0">
                          <a:effectLst/>
                          <a:latin typeface="Adobe 宋体 Std L" panose="02020300000000000000" pitchFamily="18" charset="-122"/>
                          <a:ea typeface="Adobe 宋体 Std L" panose="02020300000000000000" pitchFamily="18" charset="-122"/>
                        </a:rPr>
                        <a:t>突出普遍价值声明 </a:t>
                      </a:r>
                      <a:r>
                        <a:rPr lang="en-US" altLang="zh-CN" sz="1200" dirty="0">
                          <a:effectLst/>
                          <a:latin typeface="Adobe 宋体 Std L" panose="02020300000000000000" pitchFamily="18" charset="-122"/>
                          <a:ea typeface="Adobe 宋体 Std L" panose="02020300000000000000" pitchFamily="18" charset="-122"/>
                        </a:rPr>
                        <a:t>”</a:t>
                      </a:r>
                      <a:r>
                        <a:rPr lang="zh-CN" altLang="en-US" sz="1200" dirty="0">
                          <a:effectLst/>
                          <a:latin typeface="Adobe 宋体 Std L" panose="02020300000000000000" pitchFamily="18" charset="-122"/>
                          <a:ea typeface="Adobe 宋体 Std L" panose="02020300000000000000" pitchFamily="18" charset="-122"/>
                        </a:rPr>
                        <a:t>、符合标准的阐述理由与</a:t>
                      </a:r>
                      <a:r>
                        <a:rPr lang="zh-CN" altLang="en-US" sz="1200" dirty="0">
                          <a:solidFill>
                            <a:schemeClr val="tx1"/>
                          </a:solidFill>
                          <a:effectLst/>
                          <a:latin typeface="Adobe 宋体 Std L" panose="02020300000000000000" pitchFamily="18" charset="-122"/>
                          <a:ea typeface="Adobe 宋体 Std L" panose="02020300000000000000" pitchFamily="18" charset="-122"/>
                        </a:rPr>
                        <a:t> </a:t>
                      </a:r>
                      <a:r>
                        <a:rPr lang="en-US" altLang="zh-CN" sz="1200" dirty="0">
                          <a:solidFill>
                            <a:schemeClr val="tx1"/>
                          </a:solidFill>
                          <a:effectLst/>
                          <a:latin typeface="Adobe 宋体 Std L" panose="02020300000000000000" pitchFamily="18" charset="-122"/>
                          <a:ea typeface="Adobe 宋体 Std L" panose="02020300000000000000" pitchFamily="18" charset="-122"/>
                        </a:rPr>
                        <a:t>“</a:t>
                      </a:r>
                      <a:r>
                        <a:rPr lang="zh-CN" altLang="en-US" sz="1200" dirty="0">
                          <a:solidFill>
                            <a:schemeClr val="tx1"/>
                          </a:solidFill>
                          <a:effectLst/>
                          <a:latin typeface="Adobe 宋体 Std L" panose="02020300000000000000" pitchFamily="18" charset="-122"/>
                          <a:ea typeface="Adobe 宋体 Std L" panose="02020300000000000000" pitchFamily="18" charset="-122"/>
                        </a:rPr>
                        <a:t>价值特征要素 </a:t>
                      </a:r>
                      <a:r>
                        <a:rPr lang="en-US" altLang="zh-CN" sz="1200" dirty="0">
                          <a:effectLst/>
                          <a:latin typeface="Adobe 宋体 Std L" panose="02020300000000000000" pitchFamily="18" charset="-122"/>
                          <a:ea typeface="Adobe 宋体 Std L" panose="02020300000000000000" pitchFamily="18" charset="-122"/>
                        </a:rPr>
                        <a:t>"</a:t>
                      </a:r>
                      <a:r>
                        <a:rPr lang="zh-CN" altLang="en-US" sz="1200" dirty="0">
                          <a:effectLst/>
                          <a:latin typeface="Adobe 宋体 Std L" panose="02020300000000000000" pitchFamily="18" charset="-122"/>
                          <a:ea typeface="Adobe 宋体 Std L" panose="02020300000000000000" pitchFamily="18" charset="-122"/>
                        </a:rPr>
                        <a:t>清单联系起来。</a:t>
                      </a:r>
                    </a:p>
                    <a:p>
                      <a:pPr algn="just">
                        <a:lnSpc>
                          <a:spcPct val="115000"/>
                        </a:lnSpc>
                        <a:spcAft>
                          <a:spcPts val="0"/>
                        </a:spcAft>
                      </a:pPr>
                      <a:r>
                        <a:rPr lang="zh-CN" altLang="en-US" sz="1200" dirty="0">
                          <a:effectLst/>
                          <a:latin typeface="Adobe 宋体 Std L" panose="02020300000000000000" pitchFamily="18" charset="-122"/>
                          <a:ea typeface="Adobe 宋体 Std L" panose="02020300000000000000" pitchFamily="18" charset="-122"/>
                        </a:rPr>
                        <a:t>理解为什么确定</a:t>
                      </a:r>
                      <a:r>
                        <a:rPr lang="zh-CN" altLang="en-US" sz="1200" dirty="0">
                          <a:solidFill>
                            <a:schemeClr val="tx1"/>
                          </a:solidFill>
                          <a:effectLst/>
                          <a:latin typeface="Adobe 宋体 Std L" panose="02020300000000000000" pitchFamily="18" charset="-122"/>
                          <a:ea typeface="Adobe 宋体 Std L" panose="02020300000000000000" pitchFamily="18" charset="-122"/>
                        </a:rPr>
                        <a:t>价值特征要素</a:t>
                      </a:r>
                      <a:r>
                        <a:rPr lang="zh-CN" altLang="en-US" sz="1200" dirty="0">
                          <a:effectLst/>
                          <a:latin typeface="Adobe 宋体 Std L" panose="02020300000000000000" pitchFamily="18" charset="-122"/>
                          <a:ea typeface="Adobe 宋体 Std L" panose="02020300000000000000" pitchFamily="18" charset="-122"/>
                        </a:rPr>
                        <a:t>对理解真实性和完整性至关重要，以及为什么这些是保护、保存和管理的重点。</a:t>
                      </a:r>
                    </a:p>
                    <a:p>
                      <a:pPr algn="just">
                        <a:lnSpc>
                          <a:spcPct val="115000"/>
                        </a:lnSpc>
                        <a:spcAft>
                          <a:spcPts val="0"/>
                        </a:spcAft>
                      </a:pPr>
                      <a:r>
                        <a:rPr lang="zh-CN" altLang="en-US" sz="1200" dirty="0">
                          <a:effectLst/>
                          <a:latin typeface="Adobe 宋体 Std L" panose="02020300000000000000" pitchFamily="18" charset="-122"/>
                          <a:ea typeface="Adobe 宋体 Std L" panose="02020300000000000000" pitchFamily="18" charset="-122"/>
                        </a:rPr>
                        <a:t>了解 </a:t>
                      </a:r>
                      <a:r>
                        <a:rPr lang="en-US" altLang="zh-CN" sz="1200" dirty="0">
                          <a:effectLst/>
                          <a:latin typeface="Adobe 宋体 Std L" panose="02020300000000000000" pitchFamily="18" charset="-122"/>
                          <a:ea typeface="Adobe 宋体 Std L" panose="02020300000000000000" pitchFamily="18" charset="-122"/>
                        </a:rPr>
                        <a:t>“</a:t>
                      </a:r>
                      <a:r>
                        <a:rPr lang="zh-CN" altLang="en-US" sz="1200" dirty="0">
                          <a:effectLst/>
                          <a:latin typeface="Adobe 宋体 Std L" panose="02020300000000000000" pitchFamily="18" charset="-122"/>
                          <a:ea typeface="Adobe 宋体 Std L" panose="02020300000000000000" pitchFamily="18" charset="-122"/>
                        </a:rPr>
                        <a:t>突出普遍价值回溯声明 </a:t>
                      </a:r>
                      <a:r>
                        <a:rPr lang="en-US" altLang="zh-CN" sz="1200" dirty="0">
                          <a:effectLst/>
                          <a:latin typeface="Adobe 宋体 Std L" panose="02020300000000000000" pitchFamily="18" charset="-122"/>
                          <a:ea typeface="Adobe 宋体 Std L" panose="02020300000000000000" pitchFamily="18" charset="-122"/>
                        </a:rPr>
                        <a:t>”</a:t>
                      </a:r>
                      <a:r>
                        <a:rPr lang="zh-CN" altLang="en-US" sz="1200" dirty="0">
                          <a:effectLst/>
                          <a:latin typeface="Adobe 宋体 Std L" panose="02020300000000000000" pitchFamily="18" charset="-122"/>
                          <a:ea typeface="Adobe 宋体 Std L" panose="02020300000000000000" pitchFamily="18" charset="-122"/>
                        </a:rPr>
                        <a:t>和 </a:t>
                      </a:r>
                      <a:r>
                        <a:rPr lang="en-US" altLang="zh-CN" sz="1200" dirty="0">
                          <a:effectLst/>
                          <a:latin typeface="Adobe 宋体 Std L" panose="02020300000000000000" pitchFamily="18" charset="-122"/>
                          <a:ea typeface="Adobe 宋体 Std L" panose="02020300000000000000" pitchFamily="18" charset="-122"/>
                        </a:rPr>
                        <a:t>“</a:t>
                      </a:r>
                      <a:r>
                        <a:rPr lang="zh-CN" altLang="en-US" sz="1200" dirty="0">
                          <a:effectLst/>
                          <a:latin typeface="Adobe 宋体 Std L" panose="02020300000000000000" pitchFamily="18" charset="-122"/>
                          <a:ea typeface="Adobe 宋体 Std L" panose="02020300000000000000" pitchFamily="18" charset="-122"/>
                        </a:rPr>
                        <a:t>突出普遍价值声明 </a:t>
                      </a:r>
                      <a:r>
                        <a:rPr lang="en-US" altLang="zh-CN" sz="1200" dirty="0">
                          <a:effectLst/>
                          <a:latin typeface="Adobe 宋体 Std L" panose="02020300000000000000" pitchFamily="18" charset="-122"/>
                          <a:ea typeface="Adobe 宋体 Std L" panose="02020300000000000000" pitchFamily="18" charset="-122"/>
                        </a:rPr>
                        <a:t>”</a:t>
                      </a:r>
                      <a:r>
                        <a:rPr lang="zh-CN" altLang="en-US" sz="1200" dirty="0">
                          <a:effectLst/>
                          <a:latin typeface="Adobe 宋体 Std L" panose="02020300000000000000" pitchFamily="18" charset="-122"/>
                          <a:ea typeface="Adobe 宋体 Std L" panose="02020300000000000000" pitchFamily="18" charset="-122"/>
                        </a:rPr>
                        <a:t>的区别，以及 </a:t>
                      </a:r>
                      <a:r>
                        <a:rPr lang="en-US" altLang="zh-CN" sz="1200" dirty="0">
                          <a:effectLst/>
                          <a:latin typeface="Adobe 宋体 Std L" panose="02020300000000000000" pitchFamily="18" charset="-122"/>
                          <a:ea typeface="Adobe 宋体 Std L" panose="02020300000000000000" pitchFamily="18" charset="-122"/>
                        </a:rPr>
                        <a:t>“</a:t>
                      </a:r>
                      <a:r>
                        <a:rPr lang="zh-CN" altLang="en-US" sz="1200" dirty="0">
                          <a:effectLst/>
                          <a:latin typeface="Adobe 宋体 Std L" panose="02020300000000000000" pitchFamily="18" charset="-122"/>
                          <a:ea typeface="Adobe 宋体 Std L" panose="02020300000000000000" pitchFamily="18" charset="-122"/>
                        </a:rPr>
                        <a:t>突出普遍价值声明 </a:t>
                      </a:r>
                      <a:r>
                        <a:rPr lang="en-US" altLang="zh-CN" sz="1200" dirty="0">
                          <a:effectLst/>
                          <a:latin typeface="Adobe 宋体 Std L" panose="02020300000000000000" pitchFamily="18" charset="-122"/>
                          <a:ea typeface="Adobe 宋体 Std L" panose="02020300000000000000" pitchFamily="18" charset="-122"/>
                        </a:rPr>
                        <a:t>"</a:t>
                      </a:r>
                      <a:r>
                        <a:rPr lang="zh-CN" altLang="en-US" sz="1200" dirty="0">
                          <a:effectLst/>
                          <a:latin typeface="Adobe 宋体 Std L" panose="02020300000000000000" pitchFamily="18" charset="-122"/>
                          <a:ea typeface="Adobe 宋体 Std L" panose="02020300000000000000" pitchFamily="18" charset="-122"/>
                        </a:rPr>
                        <a:t>的审查过程。</a:t>
                      </a:r>
                      <a:endParaRPr lang="en-US" sz="1200" dirty="0">
                        <a:effectLst/>
                        <a:latin typeface="Adobe 宋体 Std L" panose="02020300000000000000" pitchFamily="18" charset="-122"/>
                        <a:ea typeface="Adobe 宋体 Std L" panose="02020300000000000000" pitchFamily="18" charset="-122"/>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1200">
                          <a:solidFill>
                            <a:srgbClr val="000000"/>
                          </a:solidFill>
                          <a:effectLst/>
                          <a:latin typeface="Adobe 宋体 Std L" panose="02020300000000000000" pitchFamily="18" charset="-122"/>
                          <a:ea typeface="Adobe 宋体 Std L" panose="02020300000000000000" pitchFamily="18" charset="-122"/>
                        </a:rPr>
                        <a:t>45'</a:t>
                      </a:r>
                      <a:endParaRPr lang="fr-FR" sz="1200">
                        <a:effectLst/>
                        <a:latin typeface="Adobe 宋体 Std L" panose="02020300000000000000" pitchFamily="18" charset="-122"/>
                        <a:ea typeface="Adobe 宋体 Std L" panose="02020300000000000000" pitchFamily="18" charset="-122"/>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456020603"/>
                  </a:ext>
                </a:extLst>
              </a:tr>
              <a:tr h="691272">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zh-CN" altLang="en-US" sz="1200" b="1" kern="1200" dirty="0">
                          <a:solidFill>
                            <a:srgbClr val="000000"/>
                          </a:solidFill>
                          <a:effectLst/>
                          <a:latin typeface="Adobe 宋体 Std L" panose="02020300000000000000" pitchFamily="18" charset="-122"/>
                          <a:ea typeface="Adobe 宋体 Std L" panose="02020300000000000000" pitchFamily="18" charset="-122"/>
                          <a:cs typeface="+mn-cs"/>
                        </a:rPr>
                        <a:t>模块</a:t>
                      </a:r>
                      <a:r>
                        <a:rPr lang="en-US" sz="1200" b="1" dirty="0">
                          <a:solidFill>
                            <a:srgbClr val="000000"/>
                          </a:solidFill>
                          <a:effectLst/>
                          <a:latin typeface="Adobe 宋体 Std L" panose="02020300000000000000" pitchFamily="18" charset="-122"/>
                          <a:ea typeface="Adobe 宋体 Std L" panose="02020300000000000000" pitchFamily="18" charset="-122"/>
                        </a:rPr>
                        <a:t>2 </a:t>
                      </a:r>
                      <a:endParaRPr lang="fr-FR" sz="1200" dirty="0">
                        <a:effectLst/>
                        <a:latin typeface="Adobe 宋体 Std L" panose="02020300000000000000" pitchFamily="18" charset="-122"/>
                        <a:ea typeface="Adobe 宋体 Std L" panose="02020300000000000000" pitchFamily="18" charset="-122"/>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zh-CN" altLang="en-US" sz="1200" b="1" dirty="0">
                          <a:solidFill>
                            <a:srgbClr val="000000"/>
                          </a:solidFill>
                          <a:effectLst/>
                          <a:latin typeface="Adobe 宋体 Std L" panose="02020300000000000000" pitchFamily="18" charset="-122"/>
                          <a:ea typeface="Adobe 宋体 Std L" panose="02020300000000000000" pitchFamily="18" charset="-122"/>
                        </a:rPr>
                        <a:t>第三轮定期报告调查问卷：以实操为重点的专题概述</a:t>
                      </a:r>
                      <a:endParaRPr lang="fr-FR" sz="1200" dirty="0">
                        <a:effectLst/>
                        <a:latin typeface="Adobe 宋体 Std L" panose="02020300000000000000" pitchFamily="18" charset="-122"/>
                        <a:ea typeface="Adobe 宋体 Std L" panose="02020300000000000000" pitchFamily="18" charset="-122"/>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a:lnSpc>
                          <a:spcPct val="115000"/>
                        </a:lnSpc>
                        <a:spcAft>
                          <a:spcPts val="0"/>
                        </a:spcAft>
                      </a:pPr>
                      <a:r>
                        <a:rPr lang="zh-CN" altLang="en-US" sz="1200" dirty="0">
                          <a:effectLst/>
                          <a:latin typeface="Adobe 宋体 Std L" panose="02020300000000000000" pitchFamily="18" charset="-122"/>
                          <a:ea typeface="Adobe 宋体 Std L" panose="02020300000000000000" pitchFamily="18" charset="-122"/>
                        </a:rPr>
                        <a:t>在填写定期报告一些核心专题领域（世界遗产保护状况、管理、治理、能力发展）的调查问卷过程中遇到任何障碍时，能够利用现有的在线和离线资源获取相关信息。</a:t>
                      </a:r>
                    </a:p>
                    <a:p>
                      <a:pPr algn="just">
                        <a:lnSpc>
                          <a:spcPct val="115000"/>
                        </a:lnSpc>
                        <a:spcAft>
                          <a:spcPts val="0"/>
                        </a:spcAft>
                      </a:pPr>
                      <a:endParaRPr lang="fr-FR" sz="1200" dirty="0">
                        <a:effectLst/>
                        <a:latin typeface="Adobe 宋体 Std L" panose="02020300000000000000" pitchFamily="18" charset="-122"/>
                        <a:ea typeface="Adobe 宋体 Std L" panose="02020300000000000000" pitchFamily="18" charset="-122"/>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1200" dirty="0">
                          <a:solidFill>
                            <a:srgbClr val="000000"/>
                          </a:solidFill>
                          <a:effectLst/>
                          <a:latin typeface="Adobe 宋体 Std L" panose="02020300000000000000" pitchFamily="18" charset="-122"/>
                          <a:ea typeface="Adobe 宋体 Std L" panose="02020300000000000000" pitchFamily="18" charset="-122"/>
                        </a:rPr>
                        <a:t>90'</a:t>
                      </a:r>
                      <a:endParaRPr lang="fr-FR" sz="1200" dirty="0">
                        <a:effectLst/>
                        <a:latin typeface="Adobe 宋体 Std L" panose="02020300000000000000" pitchFamily="18" charset="-122"/>
                        <a:ea typeface="Adobe 宋体 Std L" panose="02020300000000000000" pitchFamily="18" charset="-122"/>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33974882"/>
                  </a:ext>
                </a:extLst>
              </a:tr>
              <a:tr h="1071344">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zh-CN" altLang="en-US" sz="1200" b="1" kern="1200" dirty="0">
                          <a:solidFill>
                            <a:srgbClr val="000000"/>
                          </a:solidFill>
                          <a:effectLst/>
                          <a:latin typeface="Adobe 宋体 Std L" panose="02020300000000000000" pitchFamily="18" charset="-122"/>
                          <a:ea typeface="Adobe 宋体 Std L" panose="02020300000000000000" pitchFamily="18" charset="-122"/>
                          <a:cs typeface="+mn-cs"/>
                        </a:rPr>
                        <a:t>模块</a:t>
                      </a:r>
                      <a:r>
                        <a:rPr lang="en-US" sz="1200" b="1" dirty="0">
                          <a:solidFill>
                            <a:srgbClr val="000000"/>
                          </a:solidFill>
                          <a:effectLst/>
                          <a:latin typeface="Adobe 宋体 Std L" panose="02020300000000000000" pitchFamily="18" charset="-122"/>
                          <a:ea typeface="Adobe 宋体 Std L" panose="02020300000000000000" pitchFamily="18" charset="-122"/>
                        </a:rPr>
                        <a:t>3</a:t>
                      </a:r>
                      <a:endParaRPr lang="fr-FR" sz="1200" dirty="0">
                        <a:effectLst/>
                        <a:latin typeface="Adobe 宋体 Std L" panose="02020300000000000000" pitchFamily="18" charset="-122"/>
                        <a:ea typeface="Adobe 宋体 Std L" panose="02020300000000000000" pitchFamily="18" charset="-122"/>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zh-CN" altLang="en-US" sz="1200" b="1" dirty="0">
                          <a:solidFill>
                            <a:srgbClr val="000000"/>
                          </a:solidFill>
                          <a:effectLst/>
                          <a:latin typeface="Adobe 宋体 Std L" panose="02020300000000000000" pitchFamily="18" charset="-122"/>
                          <a:ea typeface="Adobe 宋体 Std L" panose="02020300000000000000" pitchFamily="18" charset="-122"/>
                        </a:rPr>
                        <a:t>与其他公约和项目的协同</a:t>
                      </a:r>
                      <a:endParaRPr lang="fr-FR" sz="1200" dirty="0">
                        <a:effectLst/>
                        <a:latin typeface="Adobe 宋体 Std L" panose="02020300000000000000" pitchFamily="18" charset="-122"/>
                        <a:ea typeface="Adobe 宋体 Std L" panose="02020300000000000000" pitchFamily="18" charset="-122"/>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a:lnSpc>
                          <a:spcPct val="115000"/>
                        </a:lnSpc>
                        <a:spcAft>
                          <a:spcPts val="0"/>
                        </a:spcAft>
                      </a:pPr>
                      <a:r>
                        <a:rPr lang="zh-CN" altLang="en-US" sz="1200" dirty="0">
                          <a:solidFill>
                            <a:srgbClr val="000000"/>
                          </a:solidFill>
                          <a:effectLst/>
                          <a:latin typeface="Adobe 宋体 Std L" panose="02020300000000000000" pitchFamily="18" charset="-122"/>
                          <a:ea typeface="Adobe 宋体 Std L" panose="02020300000000000000" pitchFamily="18" charset="-122"/>
                        </a:rPr>
                        <a:t>理解与不同公约和项目有关的主要目标、义务和利益。 </a:t>
                      </a:r>
                    </a:p>
                    <a:p>
                      <a:pPr algn="just">
                        <a:lnSpc>
                          <a:spcPct val="115000"/>
                        </a:lnSpc>
                        <a:spcAft>
                          <a:spcPts val="0"/>
                        </a:spcAft>
                      </a:pPr>
                      <a:r>
                        <a:rPr lang="zh-CN" altLang="en-US" sz="1200" dirty="0">
                          <a:solidFill>
                            <a:srgbClr val="000000"/>
                          </a:solidFill>
                          <a:effectLst/>
                          <a:latin typeface="Adobe 宋体 Std L" panose="02020300000000000000" pitchFamily="18" charset="-122"/>
                          <a:ea typeface="Adobe 宋体 Std L" panose="02020300000000000000" pitchFamily="18" charset="-122"/>
                        </a:rPr>
                        <a:t>了解是否存在类似的报告</a:t>
                      </a:r>
                      <a:r>
                        <a:rPr lang="en-US" altLang="zh-CN" sz="1200" dirty="0">
                          <a:solidFill>
                            <a:srgbClr val="000000"/>
                          </a:solidFill>
                          <a:effectLst/>
                          <a:latin typeface="Adobe 宋体 Std L" panose="02020300000000000000" pitchFamily="18" charset="-122"/>
                          <a:ea typeface="Adobe 宋体 Std L" panose="02020300000000000000" pitchFamily="18" charset="-122"/>
                        </a:rPr>
                        <a:t>/</a:t>
                      </a:r>
                      <a:r>
                        <a:rPr lang="zh-CN" altLang="en-US" sz="1200" dirty="0">
                          <a:solidFill>
                            <a:srgbClr val="000000"/>
                          </a:solidFill>
                          <a:effectLst/>
                          <a:latin typeface="Adobe 宋体 Std L" panose="02020300000000000000" pitchFamily="18" charset="-122"/>
                          <a:ea typeface="Adobe 宋体 Std L" panose="02020300000000000000" pitchFamily="18" charset="-122"/>
                        </a:rPr>
                        <a:t>定期报告机制。</a:t>
                      </a:r>
                    </a:p>
                    <a:p>
                      <a:pPr algn="just">
                        <a:lnSpc>
                          <a:spcPct val="115000"/>
                        </a:lnSpc>
                        <a:spcAft>
                          <a:spcPts val="0"/>
                        </a:spcAft>
                      </a:pPr>
                      <a:r>
                        <a:rPr lang="zh-CN" altLang="en-US" sz="1200" dirty="0">
                          <a:solidFill>
                            <a:srgbClr val="000000"/>
                          </a:solidFill>
                          <a:effectLst/>
                          <a:latin typeface="Adobe 宋体 Std L" panose="02020300000000000000" pitchFamily="18" charset="-122"/>
                          <a:ea typeface="Adobe 宋体 Std L" panose="02020300000000000000" pitchFamily="18" charset="-122"/>
                        </a:rPr>
                        <a:t>意识到与其他公约的国家联络员保持联系的重要性。</a:t>
                      </a:r>
                    </a:p>
                    <a:p>
                      <a:pPr algn="just">
                        <a:lnSpc>
                          <a:spcPct val="115000"/>
                        </a:lnSpc>
                        <a:spcAft>
                          <a:spcPts val="0"/>
                        </a:spcAft>
                      </a:pPr>
                      <a:r>
                        <a:rPr lang="zh-CN" altLang="en-US" sz="1200" dirty="0">
                          <a:solidFill>
                            <a:srgbClr val="000000"/>
                          </a:solidFill>
                          <a:effectLst/>
                          <a:latin typeface="Adobe 宋体 Std L" panose="02020300000000000000" pitchFamily="18" charset="-122"/>
                          <a:ea typeface="Adobe 宋体 Std L" panose="02020300000000000000" pitchFamily="18" charset="-122"/>
                        </a:rPr>
                        <a:t>意识到协调不同公约之间的报告和信息管理的机会，并在国家和区域两级就这一问题开展合作，以便利获取共享信息；</a:t>
                      </a: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1200" dirty="0">
                          <a:solidFill>
                            <a:srgbClr val="000000"/>
                          </a:solidFill>
                          <a:effectLst/>
                          <a:latin typeface="Adobe 宋体 Std L" panose="02020300000000000000" pitchFamily="18" charset="-122"/>
                          <a:ea typeface="Adobe 宋体 Std L" panose="02020300000000000000" pitchFamily="18" charset="-122"/>
                        </a:rPr>
                        <a:t>1h</a:t>
                      </a:r>
                      <a:endParaRPr lang="fr-FR" sz="1200" dirty="0">
                        <a:effectLst/>
                        <a:latin typeface="Adobe 宋体 Std L" panose="02020300000000000000" pitchFamily="18" charset="-122"/>
                        <a:ea typeface="Adobe 宋体 Std L" panose="02020300000000000000" pitchFamily="18" charset="-122"/>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181655940"/>
                  </a:ext>
                </a:extLst>
              </a:tr>
              <a:tr h="946431">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zh-CN" altLang="en-US" sz="1200" b="1" kern="1200" dirty="0">
                          <a:solidFill>
                            <a:srgbClr val="000000"/>
                          </a:solidFill>
                          <a:effectLst/>
                          <a:latin typeface="Adobe 宋体 Std L" panose="02020300000000000000" pitchFamily="18" charset="-122"/>
                          <a:ea typeface="Adobe 宋体 Std L" panose="02020300000000000000" pitchFamily="18" charset="-122"/>
                          <a:cs typeface="+mn-cs"/>
                        </a:rPr>
                        <a:t>模块</a:t>
                      </a:r>
                      <a:r>
                        <a:rPr lang="en-US" sz="1200" b="1" dirty="0">
                          <a:effectLst/>
                          <a:latin typeface="Adobe 宋体 Std L" panose="02020300000000000000" pitchFamily="18" charset="-122"/>
                          <a:ea typeface="Adobe 宋体 Std L" panose="02020300000000000000" pitchFamily="18" charset="-122"/>
                        </a:rPr>
                        <a:t>4</a:t>
                      </a:r>
                      <a:endParaRPr lang="fr-FR" sz="1200" b="1" dirty="0">
                        <a:effectLst/>
                        <a:latin typeface="Adobe 宋体 Std L" panose="02020300000000000000" pitchFamily="18" charset="-122"/>
                        <a:ea typeface="Adobe 宋体 Std L" panose="02020300000000000000" pitchFamily="18" charset="-122"/>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zh-CN" altLang="en-US" sz="1200" b="1" dirty="0">
                          <a:effectLst/>
                          <a:latin typeface="Adobe 宋体 Std L" panose="02020300000000000000" pitchFamily="18" charset="-122"/>
                          <a:ea typeface="Adobe 宋体 Std L" panose="02020300000000000000" pitchFamily="18" charset="-122"/>
                        </a:rPr>
                        <a:t>可持续发展</a:t>
                      </a:r>
                      <a:endParaRPr lang="fr-FR" sz="1200" b="1" dirty="0">
                        <a:effectLst/>
                        <a:latin typeface="Adobe 宋体 Std L" panose="02020300000000000000" pitchFamily="18" charset="-122"/>
                        <a:ea typeface="Adobe 宋体 Std L" panose="02020300000000000000" pitchFamily="18" charset="-122"/>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a:lnSpc>
                          <a:spcPct val="115000"/>
                        </a:lnSpc>
                        <a:spcAft>
                          <a:spcPts val="0"/>
                        </a:spcAft>
                      </a:pPr>
                      <a:r>
                        <a:rPr lang="zh-CN" altLang="en-US" sz="1200" dirty="0">
                          <a:solidFill>
                            <a:schemeClr val="tx1"/>
                          </a:solidFill>
                          <a:effectLst/>
                          <a:latin typeface="Adobe 宋体 Std L" panose="02020300000000000000" pitchFamily="18" charset="-122"/>
                          <a:ea typeface="Adobe 宋体 Std L" panose="02020300000000000000" pitchFamily="18" charset="-122"/>
                        </a:rPr>
                        <a:t>了解</a:t>
                      </a:r>
                      <a:r>
                        <a:rPr lang="en-US" altLang="zh-CN" sz="1200" dirty="0">
                          <a:solidFill>
                            <a:schemeClr val="tx1"/>
                          </a:solidFill>
                          <a:effectLst/>
                          <a:latin typeface="Adobe 宋体 Std L" panose="02020300000000000000" pitchFamily="18" charset="-122"/>
                          <a:ea typeface="Adobe 宋体 Std L" panose="02020300000000000000" pitchFamily="18" charset="-122"/>
                        </a:rPr>
                        <a:t>《2030 </a:t>
                      </a:r>
                      <a:r>
                        <a:rPr lang="zh-CN" altLang="en-US" sz="1200" dirty="0">
                          <a:solidFill>
                            <a:schemeClr val="tx1"/>
                          </a:solidFill>
                          <a:effectLst/>
                          <a:latin typeface="Adobe 宋体 Std L" panose="02020300000000000000" pitchFamily="18" charset="-122"/>
                          <a:ea typeface="Adobe 宋体 Std L" panose="02020300000000000000" pitchFamily="18" charset="-122"/>
                        </a:rPr>
                        <a:t>年议程</a:t>
                      </a:r>
                      <a:r>
                        <a:rPr lang="en-US" altLang="zh-CN" sz="1200" dirty="0">
                          <a:solidFill>
                            <a:schemeClr val="tx1"/>
                          </a:solidFill>
                          <a:effectLst/>
                          <a:latin typeface="Adobe 宋体 Std L" panose="02020300000000000000" pitchFamily="18" charset="-122"/>
                          <a:ea typeface="Adobe 宋体 Std L" panose="02020300000000000000" pitchFamily="18" charset="-122"/>
                        </a:rPr>
                        <a:t>》</a:t>
                      </a:r>
                      <a:r>
                        <a:rPr lang="zh-CN" altLang="en-US" sz="1200" dirty="0">
                          <a:solidFill>
                            <a:schemeClr val="tx1"/>
                          </a:solidFill>
                          <a:effectLst/>
                          <a:latin typeface="Adobe 宋体 Std L" panose="02020300000000000000" pitchFamily="18" charset="-122"/>
                          <a:ea typeface="Adobe 宋体 Std L" panose="02020300000000000000" pitchFamily="18" charset="-122"/>
                        </a:rPr>
                        <a:t>设定的背景，以及每个缔约国在国家层面如何在实施</a:t>
                      </a:r>
                      <a:r>
                        <a:rPr lang="en-US" altLang="zh-CN" sz="1200" dirty="0">
                          <a:solidFill>
                            <a:schemeClr val="tx1"/>
                          </a:solidFill>
                          <a:effectLst/>
                          <a:latin typeface="Adobe 宋体 Std L" panose="02020300000000000000" pitchFamily="18" charset="-122"/>
                          <a:ea typeface="Adobe 宋体 Std L" panose="02020300000000000000" pitchFamily="18" charset="-122"/>
                        </a:rPr>
                        <a:t>《</a:t>
                      </a:r>
                      <a:r>
                        <a:rPr lang="zh-CN" altLang="en-US" sz="1200" dirty="0">
                          <a:solidFill>
                            <a:schemeClr val="tx1"/>
                          </a:solidFill>
                          <a:effectLst/>
                          <a:latin typeface="Adobe 宋体 Std L" panose="02020300000000000000" pitchFamily="18" charset="-122"/>
                          <a:ea typeface="Adobe 宋体 Std L" panose="02020300000000000000" pitchFamily="18" charset="-122"/>
                        </a:rPr>
                        <a:t>世界遗产公约</a:t>
                      </a:r>
                      <a:r>
                        <a:rPr lang="en-US" altLang="zh-CN" sz="1200" dirty="0">
                          <a:solidFill>
                            <a:schemeClr val="tx1"/>
                          </a:solidFill>
                          <a:effectLst/>
                          <a:latin typeface="Adobe 宋体 Std L" panose="02020300000000000000" pitchFamily="18" charset="-122"/>
                          <a:ea typeface="Adobe 宋体 Std L" panose="02020300000000000000" pitchFamily="18" charset="-122"/>
                        </a:rPr>
                        <a:t>》</a:t>
                      </a:r>
                      <a:r>
                        <a:rPr lang="zh-CN" altLang="en-US" sz="1200" dirty="0">
                          <a:solidFill>
                            <a:schemeClr val="tx1"/>
                          </a:solidFill>
                          <a:effectLst/>
                          <a:latin typeface="Adobe 宋体 Std L" panose="02020300000000000000" pitchFamily="18" charset="-122"/>
                          <a:ea typeface="Adobe 宋体 Std L" panose="02020300000000000000" pitchFamily="18" charset="-122"/>
                        </a:rPr>
                        <a:t>的框架内以及通过教科文组织其他公约和项目，为实现可持续发展目标做出贡献。</a:t>
                      </a:r>
                    </a:p>
                    <a:p>
                      <a:pPr algn="just">
                        <a:lnSpc>
                          <a:spcPct val="115000"/>
                        </a:lnSpc>
                        <a:spcAft>
                          <a:spcPts val="0"/>
                        </a:spcAft>
                      </a:pPr>
                      <a:r>
                        <a:rPr lang="zh-CN" altLang="en-US" sz="1200" dirty="0">
                          <a:solidFill>
                            <a:schemeClr val="tx1"/>
                          </a:solidFill>
                          <a:effectLst/>
                          <a:latin typeface="Adobe 宋体 Std L" panose="02020300000000000000" pitchFamily="18" charset="-122"/>
                          <a:ea typeface="Adobe 宋体 Std L" panose="02020300000000000000" pitchFamily="18" charset="-122"/>
                        </a:rPr>
                        <a:t>能够核查</a:t>
                      </a:r>
                      <a:r>
                        <a:rPr lang="zh-CN" altLang="en-US" sz="1200" dirty="0">
                          <a:effectLst/>
                          <a:latin typeface="Adobe 宋体 Std L" panose="02020300000000000000" pitchFamily="18" charset="-122"/>
                          <a:ea typeface="Adobe 宋体 Std L" panose="02020300000000000000" pitchFamily="18" charset="-122"/>
                        </a:rPr>
                        <a:t>全球一级在实现相关可持续发展目标方面取得的进展。</a:t>
                      </a:r>
                      <a:endParaRPr lang="fr-FR" sz="1200" dirty="0">
                        <a:effectLst/>
                        <a:latin typeface="Adobe 宋体 Std L" panose="02020300000000000000" pitchFamily="18" charset="-122"/>
                        <a:ea typeface="Adobe 宋体 Std L" panose="02020300000000000000" pitchFamily="18" charset="-122"/>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fr-FR" sz="1200" dirty="0">
                          <a:effectLst/>
                          <a:latin typeface="Adobe 宋体 Std L" panose="02020300000000000000" pitchFamily="18" charset="-122"/>
                          <a:ea typeface="Adobe 宋体 Std L" panose="02020300000000000000" pitchFamily="18" charset="-122"/>
                        </a:rPr>
                        <a:t>1h</a:t>
                      </a: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251615052"/>
                  </a:ext>
                </a:extLst>
              </a:tr>
            </a:tbl>
          </a:graphicData>
        </a:graphic>
      </p:graphicFrame>
    </p:spTree>
    <p:extLst>
      <p:ext uri="{BB962C8B-B14F-4D97-AF65-F5344CB8AC3E}">
        <p14:creationId xmlns:p14="http://schemas.microsoft.com/office/powerpoint/2010/main" val="2757119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E3F2BC12-D1F6-4F9E-A0DD-F52202C3FF7B}"/>
              </a:ext>
            </a:extLst>
          </p:cNvPr>
          <p:cNvSpPr txBox="1"/>
          <p:nvPr/>
        </p:nvSpPr>
        <p:spPr>
          <a:xfrm>
            <a:off x="1120035" y="128177"/>
            <a:ext cx="11153279" cy="707886"/>
          </a:xfrm>
          <a:prstGeom prst="rect">
            <a:avLst/>
          </a:prstGeom>
          <a:noFill/>
        </p:spPr>
        <p:txBody>
          <a:bodyPr wrap="square" rtlCol="0">
            <a:spAutoFit/>
          </a:bodyPr>
          <a:lstStyle/>
          <a:p>
            <a:r>
              <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Standard 1-day training </a:t>
            </a:r>
            <a:r>
              <a:rPr lang="en-IN" sz="2400" dirty="0">
                <a:solidFill>
                  <a:schemeClr val="accent2">
                    <a:lumMod val="75000"/>
                  </a:schemeClr>
                </a:solidFill>
                <a:latin typeface="Calibri" panose="020F0502020204030204" pitchFamily="34" charset="0"/>
                <a:ea typeface="Segoe UI Historic" panose="020B0502040204020203" pitchFamily="34" charset="0"/>
                <a:cs typeface="Calibri" panose="020F0502020204030204" pitchFamily="34" charset="0"/>
              </a:rPr>
              <a:t>(4 core + Focus 1)</a:t>
            </a:r>
          </a:p>
        </p:txBody>
      </p:sp>
      <p:graphicFrame>
        <p:nvGraphicFramePr>
          <p:cNvPr id="6" name="Table 5"/>
          <p:cNvGraphicFramePr>
            <a:graphicFrameLocks noGrp="1"/>
          </p:cNvGraphicFramePr>
          <p:nvPr/>
        </p:nvGraphicFramePr>
        <p:xfrm>
          <a:off x="465514" y="884194"/>
          <a:ext cx="11153279" cy="5557018"/>
        </p:xfrm>
        <a:graphic>
          <a:graphicData uri="http://schemas.openxmlformats.org/drawingml/2006/table">
            <a:tbl>
              <a:tblPr firstRow="1" bandRow="1"/>
              <a:tblGrid>
                <a:gridCol w="844223">
                  <a:extLst>
                    <a:ext uri="{9D8B030D-6E8A-4147-A177-3AD203B41FA5}">
                      <a16:colId xmlns:a16="http://schemas.microsoft.com/office/drawing/2014/main" val="2252224240"/>
                    </a:ext>
                  </a:extLst>
                </a:gridCol>
                <a:gridCol w="1831136">
                  <a:extLst>
                    <a:ext uri="{9D8B030D-6E8A-4147-A177-3AD203B41FA5}">
                      <a16:colId xmlns:a16="http://schemas.microsoft.com/office/drawing/2014/main" val="760663962"/>
                    </a:ext>
                  </a:extLst>
                </a:gridCol>
                <a:gridCol w="7574243">
                  <a:extLst>
                    <a:ext uri="{9D8B030D-6E8A-4147-A177-3AD203B41FA5}">
                      <a16:colId xmlns:a16="http://schemas.microsoft.com/office/drawing/2014/main" val="326713427"/>
                    </a:ext>
                  </a:extLst>
                </a:gridCol>
                <a:gridCol w="903677">
                  <a:extLst>
                    <a:ext uri="{9D8B030D-6E8A-4147-A177-3AD203B41FA5}">
                      <a16:colId xmlns:a16="http://schemas.microsoft.com/office/drawing/2014/main" val="4290995847"/>
                    </a:ext>
                  </a:extLst>
                </a:gridCol>
              </a:tblGrid>
              <a:tr h="371119">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endParaRPr lang="fr-FR" sz="9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pPr algn="ctr">
                        <a:lnSpc>
                          <a:spcPct val="115000"/>
                        </a:lnSpc>
                        <a:spcAft>
                          <a:spcPts val="0"/>
                        </a:spcAft>
                      </a:pPr>
                      <a:r>
                        <a:rPr lang="en-US" sz="900" b="1" dirty="0">
                          <a:solidFill>
                            <a:srgbClr val="000000"/>
                          </a:solidFill>
                          <a:effectLst/>
                          <a:latin typeface="+mn-lt"/>
                          <a:ea typeface="Times New Roman" panose="02020603050405020304" pitchFamily="18" charset="0"/>
                        </a:rPr>
                        <a:t>Subjects</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pPr algn="ctr">
                        <a:lnSpc>
                          <a:spcPct val="115000"/>
                        </a:lnSpc>
                        <a:spcAft>
                          <a:spcPts val="0"/>
                        </a:spcAft>
                      </a:pPr>
                      <a:r>
                        <a:rPr lang="en-US" sz="900" b="1">
                          <a:solidFill>
                            <a:srgbClr val="000000"/>
                          </a:solidFill>
                          <a:effectLst/>
                          <a:latin typeface="+mn-lt"/>
                          <a:ea typeface="Times New Roman" panose="02020603050405020304" pitchFamily="18" charset="0"/>
                        </a:rPr>
                        <a:t>Learning objectives for trainees</a:t>
                      </a:r>
                      <a:endParaRPr lang="fr-FR" sz="90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377" rtl="0" eaLnBrk="1" latinLnBrk="0" hangingPunct="1">
                        <a:defRPr sz="1800" b="1" kern="1200">
                          <a:solidFill>
                            <a:schemeClr val="lt1"/>
                          </a:solidFill>
                          <a:latin typeface="Calibri"/>
                        </a:defRPr>
                      </a:lvl1pPr>
                      <a:lvl2pPr marL="457189" algn="l" defTabSz="914377" rtl="0" eaLnBrk="1" latinLnBrk="0" hangingPunct="1">
                        <a:defRPr sz="1800" b="1" kern="1200">
                          <a:solidFill>
                            <a:schemeClr val="lt1"/>
                          </a:solidFill>
                          <a:latin typeface="Calibri"/>
                        </a:defRPr>
                      </a:lvl2pPr>
                      <a:lvl3pPr marL="914377" algn="l" defTabSz="914377" rtl="0" eaLnBrk="1" latinLnBrk="0" hangingPunct="1">
                        <a:defRPr sz="1800" b="1" kern="1200">
                          <a:solidFill>
                            <a:schemeClr val="lt1"/>
                          </a:solidFill>
                          <a:latin typeface="Calibri"/>
                        </a:defRPr>
                      </a:lvl3pPr>
                      <a:lvl4pPr marL="1371566" algn="l" defTabSz="914377" rtl="0" eaLnBrk="1" latinLnBrk="0" hangingPunct="1">
                        <a:defRPr sz="1800" b="1" kern="1200">
                          <a:solidFill>
                            <a:schemeClr val="lt1"/>
                          </a:solidFill>
                          <a:latin typeface="Calibri"/>
                        </a:defRPr>
                      </a:lvl4pPr>
                      <a:lvl5pPr marL="1828754" algn="l" defTabSz="914377" rtl="0" eaLnBrk="1" latinLnBrk="0" hangingPunct="1">
                        <a:defRPr sz="1800" b="1" kern="1200">
                          <a:solidFill>
                            <a:schemeClr val="lt1"/>
                          </a:solidFill>
                          <a:latin typeface="Calibri"/>
                        </a:defRPr>
                      </a:lvl5pPr>
                      <a:lvl6pPr marL="2285943" algn="l" defTabSz="914377" rtl="0" eaLnBrk="1" latinLnBrk="0" hangingPunct="1">
                        <a:defRPr sz="1800" b="1" kern="1200">
                          <a:solidFill>
                            <a:schemeClr val="lt1"/>
                          </a:solidFill>
                          <a:latin typeface="Calibri"/>
                        </a:defRPr>
                      </a:lvl6pPr>
                      <a:lvl7pPr marL="2743131" algn="l" defTabSz="914377" rtl="0" eaLnBrk="1" latinLnBrk="0" hangingPunct="1">
                        <a:defRPr sz="1800" b="1" kern="1200">
                          <a:solidFill>
                            <a:schemeClr val="lt1"/>
                          </a:solidFill>
                          <a:latin typeface="Calibri"/>
                        </a:defRPr>
                      </a:lvl7pPr>
                      <a:lvl8pPr marL="3200320" algn="l" defTabSz="914377" rtl="0" eaLnBrk="1" latinLnBrk="0" hangingPunct="1">
                        <a:defRPr sz="1800" b="1" kern="1200">
                          <a:solidFill>
                            <a:schemeClr val="lt1"/>
                          </a:solidFill>
                          <a:latin typeface="Calibri"/>
                        </a:defRPr>
                      </a:lvl8pPr>
                      <a:lvl9pPr marL="3657509" algn="l" defTabSz="914377" rtl="0" eaLnBrk="1" latinLnBrk="0" hangingPunct="1">
                        <a:defRPr sz="1800" b="1" kern="1200">
                          <a:solidFill>
                            <a:schemeClr val="lt1"/>
                          </a:solidFill>
                          <a:latin typeface="Calibri"/>
                        </a:defRPr>
                      </a:lvl9pPr>
                    </a:lstStyle>
                    <a:p>
                      <a:pPr algn="ctr">
                        <a:lnSpc>
                          <a:spcPct val="115000"/>
                        </a:lnSpc>
                        <a:spcAft>
                          <a:spcPts val="0"/>
                        </a:spcAft>
                      </a:pPr>
                      <a:r>
                        <a:rPr lang="en-US" sz="900" b="1">
                          <a:solidFill>
                            <a:srgbClr val="000000"/>
                          </a:solidFill>
                          <a:effectLst/>
                          <a:latin typeface="+mn-lt"/>
                          <a:ea typeface="Times New Roman" panose="02020603050405020304" pitchFamily="18" charset="0"/>
                        </a:rPr>
                        <a:t>Suggested Timing</a:t>
                      </a:r>
                      <a:r>
                        <a:rPr lang="en-US" sz="900">
                          <a:solidFill>
                            <a:srgbClr val="000000"/>
                          </a:solidFill>
                          <a:effectLst/>
                          <a:latin typeface="+mn-lt"/>
                          <a:ea typeface="Times New Roman" panose="02020603050405020304" pitchFamily="18" charset="0"/>
                        </a:rPr>
                        <a:t> </a:t>
                      </a:r>
                      <a:endParaRPr lang="fr-FR" sz="90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987392829"/>
                  </a:ext>
                </a:extLst>
              </a:tr>
              <a:tr h="515881">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endParaRPr lang="fr-FR" sz="9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b="1" dirty="0">
                          <a:solidFill>
                            <a:srgbClr val="000000"/>
                          </a:solidFill>
                          <a:effectLst/>
                          <a:latin typeface="+mn-lt"/>
                          <a:ea typeface="Times New Roman" panose="02020603050405020304" pitchFamily="18" charset="0"/>
                        </a:rPr>
                        <a:t>Introduction</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a:lnSpc>
                          <a:spcPct val="115000"/>
                        </a:lnSpc>
                        <a:spcAft>
                          <a:spcPts val="0"/>
                        </a:spcAft>
                      </a:pPr>
                      <a:r>
                        <a:rPr lang="en-US" sz="900" dirty="0">
                          <a:solidFill>
                            <a:srgbClr val="000000"/>
                          </a:solidFill>
                          <a:effectLst/>
                          <a:latin typeface="+mn-lt"/>
                          <a:ea typeface="Times New Roman" panose="02020603050405020304" pitchFamily="18" charset="0"/>
                        </a:rPr>
                        <a:t>To gain an overview of the curriculum, the objectives and methodology of the modules and the use of the resources proposed. </a:t>
                      </a:r>
                      <a:endParaRPr lang="fr-FR" sz="900" dirty="0">
                        <a:effectLst/>
                        <a:latin typeface="+mn-lt"/>
                        <a:ea typeface="Times New Roman" panose="02020603050405020304" pitchFamily="18" charset="0"/>
                      </a:endParaRPr>
                    </a:p>
                    <a:p>
                      <a:pPr algn="just">
                        <a:lnSpc>
                          <a:spcPct val="115000"/>
                        </a:lnSpc>
                        <a:spcAft>
                          <a:spcPts val="0"/>
                        </a:spcAft>
                      </a:pPr>
                      <a:r>
                        <a:rPr lang="en-US" sz="900" dirty="0">
                          <a:solidFill>
                            <a:srgbClr val="000000"/>
                          </a:solidFill>
                          <a:effectLst/>
                          <a:latin typeface="+mn-lt"/>
                          <a:ea typeface="Times New Roman" panose="02020603050405020304" pitchFamily="18" charset="0"/>
                        </a:rPr>
                        <a:t>To define learning expectations in relation to the training.</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dirty="0">
                          <a:solidFill>
                            <a:srgbClr val="000000"/>
                          </a:solidFill>
                          <a:effectLst/>
                          <a:latin typeface="+mn-lt"/>
                          <a:ea typeface="Times New Roman" panose="02020603050405020304" pitchFamily="18" charset="0"/>
                        </a:rPr>
                        <a:t>10'</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25297507"/>
                  </a:ext>
                </a:extLst>
              </a:tr>
              <a:tr h="901664">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b="1" dirty="0">
                          <a:solidFill>
                            <a:srgbClr val="000000"/>
                          </a:solidFill>
                          <a:effectLst/>
                          <a:latin typeface="+mn-lt"/>
                          <a:ea typeface="Times New Roman" panose="02020603050405020304" pitchFamily="18" charset="0"/>
                        </a:rPr>
                        <a:t>Module 1  </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b="1" dirty="0">
                          <a:solidFill>
                            <a:srgbClr val="000000"/>
                          </a:solidFill>
                          <a:effectLst/>
                          <a:latin typeface="+mn-lt"/>
                          <a:ea typeface="Times New Roman" panose="02020603050405020304" pitchFamily="18" charset="0"/>
                        </a:rPr>
                        <a:t>The Periodic Reporting exercise fundamentals</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a:lnSpc>
                          <a:spcPct val="115000"/>
                        </a:lnSpc>
                        <a:spcAft>
                          <a:spcPts val="0"/>
                        </a:spcAft>
                      </a:pPr>
                      <a:r>
                        <a:rPr lang="en-US" sz="900" dirty="0">
                          <a:solidFill>
                            <a:srgbClr val="000000"/>
                          </a:solidFill>
                          <a:effectLst/>
                          <a:latin typeface="+mn-lt"/>
                          <a:ea typeface="Times New Roman" panose="02020603050405020304" pitchFamily="18" charset="0"/>
                        </a:rPr>
                        <a:t>To gain a clear understanding of who is involved in the PR exercise and what the respective roles are.</a:t>
                      </a:r>
                      <a:endParaRPr lang="fr-FR" sz="900" dirty="0">
                        <a:effectLst/>
                        <a:latin typeface="+mn-lt"/>
                        <a:ea typeface="Times New Roman" panose="02020603050405020304" pitchFamily="18" charset="0"/>
                      </a:endParaRPr>
                    </a:p>
                    <a:p>
                      <a:pPr algn="just">
                        <a:lnSpc>
                          <a:spcPct val="115000"/>
                        </a:lnSpc>
                        <a:spcAft>
                          <a:spcPts val="0"/>
                        </a:spcAft>
                      </a:pPr>
                      <a:r>
                        <a:rPr lang="en-US" sz="900" dirty="0">
                          <a:solidFill>
                            <a:srgbClr val="000000"/>
                          </a:solidFill>
                          <a:effectLst/>
                          <a:latin typeface="+mn-lt"/>
                          <a:ea typeface="Times New Roman" panose="02020603050405020304" pitchFamily="18" charset="0"/>
                        </a:rPr>
                        <a:t>To </a:t>
                      </a:r>
                      <a:r>
                        <a:rPr lang="en-GB" sz="900" dirty="0">
                          <a:solidFill>
                            <a:srgbClr val="000000"/>
                          </a:solidFill>
                          <a:effectLst/>
                          <a:latin typeface="+mn-lt"/>
                          <a:ea typeface="Times New Roman" panose="02020603050405020304" pitchFamily="18" charset="0"/>
                        </a:rPr>
                        <a:t>gain a clear view about the new elements of the third cycle, the timing of the process, and the improvement made to the PR questionnaire. </a:t>
                      </a:r>
                      <a:endParaRPr lang="fr-FR" sz="900" dirty="0">
                        <a:effectLst/>
                        <a:latin typeface="+mn-lt"/>
                        <a:ea typeface="Times New Roman" panose="02020603050405020304" pitchFamily="18" charset="0"/>
                      </a:endParaRPr>
                    </a:p>
                    <a:p>
                      <a:pPr algn="just">
                        <a:lnSpc>
                          <a:spcPct val="115000"/>
                        </a:lnSpc>
                        <a:spcAft>
                          <a:spcPts val="0"/>
                        </a:spcAft>
                      </a:pPr>
                      <a:r>
                        <a:rPr lang="en-US" sz="900" dirty="0">
                          <a:solidFill>
                            <a:srgbClr val="000000"/>
                          </a:solidFill>
                          <a:effectLst/>
                          <a:latin typeface="+mn-lt"/>
                          <a:ea typeface="Times New Roman" panose="02020603050405020304" pitchFamily="18" charset="0"/>
                        </a:rPr>
                        <a:t>To be able to access tools, instruments and offline/online source of information available to answer the questions in the PR Questionnaire.</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a:solidFill>
                            <a:srgbClr val="000000"/>
                          </a:solidFill>
                          <a:effectLst/>
                          <a:latin typeface="+mn-lt"/>
                          <a:ea typeface="Times New Roman" panose="02020603050405020304" pitchFamily="18" charset="0"/>
                        </a:rPr>
                        <a:t>20'</a:t>
                      </a:r>
                      <a:endParaRPr lang="fr-FR" sz="90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114335526"/>
                  </a:ext>
                </a:extLst>
              </a:tr>
              <a:tr h="1059307">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b="1">
                          <a:solidFill>
                            <a:srgbClr val="000000"/>
                          </a:solidFill>
                          <a:effectLst/>
                          <a:latin typeface="+mn-lt"/>
                          <a:ea typeface="Times New Roman" panose="02020603050405020304" pitchFamily="18" charset="0"/>
                        </a:rPr>
                        <a:t>Focus 1</a:t>
                      </a:r>
                      <a:endParaRPr lang="fr-FR" sz="90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b="1">
                          <a:solidFill>
                            <a:srgbClr val="000000"/>
                          </a:solidFill>
                          <a:effectLst/>
                          <a:latin typeface="+mn-lt"/>
                          <a:ea typeface="Times New Roman" panose="02020603050405020304" pitchFamily="18" charset="0"/>
                        </a:rPr>
                        <a:t>Statement of Outstanding Universal Value and identifying attributes</a:t>
                      </a:r>
                      <a:endParaRPr lang="fr-FR" sz="90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a:lnSpc>
                          <a:spcPct val="115000"/>
                        </a:lnSpc>
                        <a:spcAft>
                          <a:spcPts val="0"/>
                        </a:spcAft>
                      </a:pPr>
                      <a:r>
                        <a:rPr lang="en-US" sz="900" dirty="0">
                          <a:effectLst/>
                          <a:latin typeface="+mn-lt"/>
                          <a:ea typeface="Times New Roman" panose="02020603050405020304" pitchFamily="18" charset="0"/>
                        </a:rPr>
                        <a:t>To understand the concepts of integrity and authenticity. </a:t>
                      </a:r>
                    </a:p>
                    <a:p>
                      <a:pPr algn="just">
                        <a:lnSpc>
                          <a:spcPct val="115000"/>
                        </a:lnSpc>
                        <a:spcAft>
                          <a:spcPts val="0"/>
                        </a:spcAft>
                      </a:pPr>
                      <a:r>
                        <a:rPr lang="en-US" sz="900" dirty="0">
                          <a:effectLst/>
                          <a:latin typeface="+mn-lt"/>
                          <a:ea typeface="Times New Roman" panose="02020603050405020304" pitchFamily="18" charset="0"/>
                        </a:rPr>
                        <a:t>To relate the Statement of Outstanding Universal Value and the justification for the criteria to the list of Attributes. </a:t>
                      </a:r>
                    </a:p>
                    <a:p>
                      <a:pPr algn="just">
                        <a:lnSpc>
                          <a:spcPct val="115000"/>
                        </a:lnSpc>
                        <a:spcAft>
                          <a:spcPts val="0"/>
                        </a:spcAft>
                      </a:pPr>
                      <a:r>
                        <a:rPr lang="en-US" sz="900" dirty="0">
                          <a:effectLst/>
                          <a:latin typeface="+mn-lt"/>
                          <a:ea typeface="Times New Roman" panose="02020603050405020304" pitchFamily="18" charset="0"/>
                        </a:rPr>
                        <a:t>To understand why the identification of attributes is vital for understanding authenticity and integrity, and why these are the focus of protection, conservation and management.</a:t>
                      </a:r>
                    </a:p>
                    <a:p>
                      <a:pPr algn="just">
                        <a:lnSpc>
                          <a:spcPct val="115000"/>
                        </a:lnSpc>
                        <a:spcAft>
                          <a:spcPts val="0"/>
                        </a:spcAft>
                      </a:pPr>
                      <a:r>
                        <a:rPr lang="en-US" sz="900" dirty="0">
                          <a:effectLst/>
                          <a:latin typeface="+mn-lt"/>
                          <a:ea typeface="Times New Roman" panose="02020603050405020304" pitchFamily="18" charset="0"/>
                        </a:rPr>
                        <a:t>To understand the difference between Retrospective Statement of Outstanding Universal Value and Statement of Outstanding Universal Value and the review process of RSOUV.</a:t>
                      </a: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a:solidFill>
                            <a:srgbClr val="000000"/>
                          </a:solidFill>
                          <a:effectLst/>
                          <a:latin typeface="+mn-lt"/>
                          <a:ea typeface="Times New Roman" panose="02020603050405020304" pitchFamily="18" charset="0"/>
                        </a:rPr>
                        <a:t>45'</a:t>
                      </a:r>
                      <a:endParaRPr lang="fr-FR" sz="90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456020603"/>
                  </a:ext>
                </a:extLst>
              </a:tr>
              <a:tr h="691272">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b="1">
                          <a:solidFill>
                            <a:srgbClr val="000000"/>
                          </a:solidFill>
                          <a:effectLst/>
                          <a:latin typeface="+mn-lt"/>
                          <a:ea typeface="Times New Roman" panose="02020603050405020304" pitchFamily="18" charset="0"/>
                        </a:rPr>
                        <a:t>Module 2 </a:t>
                      </a:r>
                      <a:endParaRPr lang="fr-FR" sz="90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b="1">
                          <a:solidFill>
                            <a:srgbClr val="000000"/>
                          </a:solidFill>
                          <a:effectLst/>
                          <a:latin typeface="+mn-lt"/>
                          <a:ea typeface="Times New Roman" panose="02020603050405020304" pitchFamily="18" charset="0"/>
                        </a:rPr>
                        <a:t>The Third Cycle questionnaire: a thematic overview with an operational focus</a:t>
                      </a:r>
                      <a:endParaRPr lang="fr-FR" sz="90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a:lnSpc>
                          <a:spcPct val="115000"/>
                        </a:lnSpc>
                        <a:spcAft>
                          <a:spcPts val="0"/>
                        </a:spcAft>
                      </a:pPr>
                      <a:r>
                        <a:rPr lang="en-US" sz="900" dirty="0">
                          <a:solidFill>
                            <a:srgbClr val="000000"/>
                          </a:solidFill>
                          <a:effectLst/>
                          <a:latin typeface="+mn-lt"/>
                          <a:ea typeface="Times New Roman" panose="02020603050405020304" pitchFamily="18" charset="0"/>
                        </a:rPr>
                        <a:t>To be able to access the relevant information when facing any obstacles in the process of filling in the questionnaire regarding some of the core thematic areas of the Periodic Report (State of Conservation of World Heritage properties; Management; Governance; Capacity Development), using both the online and offline resources available. </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dirty="0">
                          <a:solidFill>
                            <a:srgbClr val="000000"/>
                          </a:solidFill>
                          <a:effectLst/>
                          <a:latin typeface="+mn-lt"/>
                          <a:ea typeface="Times New Roman" panose="02020603050405020304" pitchFamily="18" charset="0"/>
                        </a:rPr>
                        <a:t>90'</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33974882"/>
                  </a:ext>
                </a:extLst>
              </a:tr>
              <a:tr h="1071344">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b="1" dirty="0">
                          <a:solidFill>
                            <a:srgbClr val="000000"/>
                          </a:solidFill>
                          <a:effectLst/>
                          <a:latin typeface="+mn-lt"/>
                          <a:ea typeface="Times New Roman" panose="02020603050405020304" pitchFamily="18" charset="0"/>
                        </a:rPr>
                        <a:t>Module 3</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b="1" dirty="0">
                          <a:solidFill>
                            <a:srgbClr val="000000"/>
                          </a:solidFill>
                          <a:effectLst/>
                          <a:latin typeface="+mn-lt"/>
                          <a:ea typeface="Times New Roman" panose="02020603050405020304" pitchFamily="18" charset="0"/>
                        </a:rPr>
                        <a:t>Synergies with other Conventions and </a:t>
                      </a:r>
                      <a:r>
                        <a:rPr lang="en-US" sz="900" b="1" dirty="0" err="1">
                          <a:solidFill>
                            <a:srgbClr val="000000"/>
                          </a:solidFill>
                          <a:effectLst/>
                          <a:latin typeface="+mn-lt"/>
                          <a:ea typeface="Times New Roman" panose="02020603050405020304" pitchFamily="18" charset="0"/>
                        </a:rPr>
                        <a:t>programmes</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a:lnSpc>
                          <a:spcPct val="115000"/>
                        </a:lnSpc>
                        <a:spcAft>
                          <a:spcPts val="0"/>
                        </a:spcAft>
                      </a:pPr>
                      <a:r>
                        <a:rPr lang="en-US" sz="900" dirty="0">
                          <a:solidFill>
                            <a:srgbClr val="000000"/>
                          </a:solidFill>
                          <a:effectLst/>
                          <a:latin typeface="+mn-lt"/>
                          <a:ea typeface="Times New Roman" panose="02020603050405020304" pitchFamily="18" charset="0"/>
                        </a:rPr>
                        <a:t>To understand the main objectives, obligations and benefits in relation to different conventions and </a:t>
                      </a:r>
                      <a:r>
                        <a:rPr lang="en-US" sz="900" dirty="0" err="1">
                          <a:solidFill>
                            <a:srgbClr val="000000"/>
                          </a:solidFill>
                          <a:effectLst/>
                          <a:latin typeface="+mn-lt"/>
                          <a:ea typeface="Times New Roman" panose="02020603050405020304" pitchFamily="18" charset="0"/>
                        </a:rPr>
                        <a:t>programmes</a:t>
                      </a:r>
                      <a:r>
                        <a:rPr lang="en-US" sz="900" dirty="0">
                          <a:solidFill>
                            <a:srgbClr val="000000"/>
                          </a:solidFill>
                          <a:effectLst/>
                          <a:latin typeface="+mn-lt"/>
                          <a:ea typeface="Times New Roman" panose="02020603050405020304" pitchFamily="18" charset="0"/>
                        </a:rPr>
                        <a:t>  </a:t>
                      </a:r>
                      <a:endParaRPr lang="fr-FR" sz="900" dirty="0">
                        <a:effectLst/>
                        <a:latin typeface="+mn-lt"/>
                        <a:ea typeface="Times New Roman" panose="02020603050405020304" pitchFamily="18" charset="0"/>
                      </a:endParaRPr>
                    </a:p>
                    <a:p>
                      <a:pPr algn="just">
                        <a:lnSpc>
                          <a:spcPct val="115000"/>
                        </a:lnSpc>
                        <a:spcAft>
                          <a:spcPts val="0"/>
                        </a:spcAft>
                      </a:pPr>
                      <a:r>
                        <a:rPr lang="en-US" sz="900" dirty="0">
                          <a:solidFill>
                            <a:srgbClr val="000000"/>
                          </a:solidFill>
                          <a:effectLst/>
                          <a:latin typeface="+mn-lt"/>
                          <a:ea typeface="Times New Roman" panose="02020603050405020304" pitchFamily="18" charset="0"/>
                        </a:rPr>
                        <a:t>To become aware of the existence of similar Reporting/Periodic reporting mechanisms</a:t>
                      </a:r>
                      <a:endParaRPr lang="fr-FR" sz="900" dirty="0">
                        <a:effectLst/>
                        <a:latin typeface="+mn-lt"/>
                        <a:ea typeface="Times New Roman" panose="02020603050405020304" pitchFamily="18" charset="0"/>
                      </a:endParaRPr>
                    </a:p>
                    <a:p>
                      <a:pPr algn="just">
                        <a:lnSpc>
                          <a:spcPct val="115000"/>
                        </a:lnSpc>
                        <a:spcAft>
                          <a:spcPts val="0"/>
                        </a:spcAft>
                      </a:pPr>
                      <a:r>
                        <a:rPr lang="en-US" sz="900" dirty="0">
                          <a:solidFill>
                            <a:srgbClr val="000000"/>
                          </a:solidFill>
                          <a:effectLst/>
                          <a:latin typeface="+mn-lt"/>
                          <a:ea typeface="Times New Roman" panose="02020603050405020304" pitchFamily="18" charset="0"/>
                        </a:rPr>
                        <a:t>To become aware of the relevance of maintaining contact with national Focal Points from other Conventions</a:t>
                      </a:r>
                      <a:endParaRPr lang="fr-FR" sz="900" dirty="0">
                        <a:effectLst/>
                        <a:latin typeface="+mn-lt"/>
                        <a:ea typeface="Times New Roman" panose="02020603050405020304" pitchFamily="18" charset="0"/>
                      </a:endParaRPr>
                    </a:p>
                    <a:p>
                      <a:pPr algn="just">
                        <a:lnSpc>
                          <a:spcPct val="115000"/>
                        </a:lnSpc>
                        <a:spcAft>
                          <a:spcPts val="0"/>
                        </a:spcAft>
                      </a:pPr>
                      <a:r>
                        <a:rPr lang="en-US" sz="900" dirty="0">
                          <a:solidFill>
                            <a:srgbClr val="000000"/>
                          </a:solidFill>
                          <a:effectLst/>
                          <a:latin typeface="+mn-lt"/>
                          <a:ea typeface="Times New Roman" panose="02020603050405020304" pitchFamily="18" charset="0"/>
                        </a:rPr>
                        <a:t>To become aware of opportunities for harmonizing reporting and information management between different Conventions and to start collaboration on national and regional levels on this topic to facilitate access to shared information.</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dirty="0">
                          <a:solidFill>
                            <a:srgbClr val="000000"/>
                          </a:solidFill>
                          <a:effectLst/>
                          <a:latin typeface="+mn-lt"/>
                          <a:ea typeface="Times New Roman" panose="02020603050405020304" pitchFamily="18" charset="0"/>
                        </a:rPr>
                        <a:t>1h</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181655940"/>
                  </a:ext>
                </a:extLst>
              </a:tr>
              <a:tr h="946431">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b="1" dirty="0">
                          <a:effectLst/>
                          <a:latin typeface="+mn-lt"/>
                          <a:ea typeface="Times New Roman" panose="02020603050405020304" pitchFamily="18" charset="0"/>
                        </a:rPr>
                        <a:t>Module 4</a:t>
                      </a:r>
                      <a:endParaRPr lang="fr-FR" sz="900" b="1"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en-US" sz="900" b="1" dirty="0">
                          <a:effectLst/>
                          <a:latin typeface="+mn-lt"/>
                          <a:ea typeface="Times New Roman" panose="02020603050405020304" pitchFamily="18" charset="0"/>
                        </a:rPr>
                        <a:t>Sustainable Development</a:t>
                      </a:r>
                      <a:endParaRPr lang="fr-FR" sz="900" b="1"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a:lnSpc>
                          <a:spcPct val="115000"/>
                        </a:lnSpc>
                        <a:spcAft>
                          <a:spcPts val="0"/>
                        </a:spcAft>
                      </a:pPr>
                      <a:r>
                        <a:rPr lang="en-US" sz="900" dirty="0">
                          <a:effectLst/>
                          <a:latin typeface="+mn-lt"/>
                          <a:ea typeface="Times New Roman" panose="02020603050405020304" pitchFamily="18" charset="0"/>
                        </a:rPr>
                        <a:t>To become aware of the context set by the 2030 Agenda and how each State Party at the national level might contribute to the achievement of SDG in the framework of the implementation of the World Heritage Convention as well as through other UNESCO Conventions and </a:t>
                      </a:r>
                      <a:r>
                        <a:rPr lang="en-US" sz="900" dirty="0" err="1">
                          <a:effectLst/>
                          <a:latin typeface="+mn-lt"/>
                          <a:ea typeface="Times New Roman" panose="02020603050405020304" pitchFamily="18" charset="0"/>
                        </a:rPr>
                        <a:t>programmes</a:t>
                      </a:r>
                      <a:r>
                        <a:rPr lang="en-US" sz="900" dirty="0">
                          <a:effectLst/>
                          <a:latin typeface="+mn-lt"/>
                          <a:ea typeface="Times New Roman" panose="02020603050405020304" pitchFamily="18" charset="0"/>
                        </a:rPr>
                        <a:t>.</a:t>
                      </a:r>
                    </a:p>
                    <a:p>
                      <a:pPr algn="just">
                        <a:lnSpc>
                          <a:spcPct val="115000"/>
                        </a:lnSpc>
                        <a:spcAft>
                          <a:spcPts val="0"/>
                        </a:spcAft>
                      </a:pPr>
                      <a:r>
                        <a:rPr lang="en-US" sz="900" dirty="0">
                          <a:effectLst/>
                          <a:latin typeface="+mn-lt"/>
                          <a:ea typeface="Times New Roman" panose="02020603050405020304" pitchFamily="18" charset="0"/>
                        </a:rPr>
                        <a:t>To be able to check the progress made at the global level for the achievement of the relevant SDG.</a:t>
                      </a:r>
                      <a:endParaRPr lang="fr-FR" sz="900" dirty="0">
                        <a:effectLst/>
                        <a:latin typeface="+mn-lt"/>
                        <a:ea typeface="Times New Roman" panose="02020603050405020304" pitchFamily="18" charset="0"/>
                      </a:endParaRP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ctr">
                        <a:lnSpc>
                          <a:spcPct val="115000"/>
                        </a:lnSpc>
                        <a:spcAft>
                          <a:spcPts val="0"/>
                        </a:spcAft>
                      </a:pPr>
                      <a:r>
                        <a:rPr lang="fr-FR" sz="900" dirty="0">
                          <a:effectLst/>
                          <a:latin typeface="+mn-lt"/>
                          <a:ea typeface="Times New Roman" panose="02020603050405020304" pitchFamily="18" charset="0"/>
                        </a:rPr>
                        <a:t>1h</a:t>
                      </a:r>
                    </a:p>
                  </a:txBody>
                  <a:tcPr marL="44451" marR="4445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251615052"/>
                  </a:ext>
                </a:extLst>
              </a:tr>
            </a:tbl>
          </a:graphicData>
        </a:graphic>
      </p:graphicFrame>
    </p:spTree>
    <p:extLst>
      <p:ext uri="{BB962C8B-B14F-4D97-AF65-F5344CB8AC3E}">
        <p14:creationId xmlns:p14="http://schemas.microsoft.com/office/powerpoint/2010/main" val="1673171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E3F2BC12-D1F6-4F9E-A0DD-F52202C3FF7B}"/>
              </a:ext>
            </a:extLst>
          </p:cNvPr>
          <p:cNvSpPr txBox="1"/>
          <p:nvPr/>
        </p:nvSpPr>
        <p:spPr>
          <a:xfrm>
            <a:off x="508003" y="176304"/>
            <a:ext cx="11110791" cy="707886"/>
          </a:xfrm>
          <a:prstGeom prst="rect">
            <a:avLst/>
          </a:prstGeom>
          <a:noFill/>
        </p:spPr>
        <p:txBody>
          <a:bodyPr wrap="square" rtlCol="0">
            <a:spAutoFit/>
          </a:bodyPr>
          <a:lstStyle/>
          <a:p>
            <a:r>
              <a:rPr lang="zh-CN" altLang="en-US"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教学资源</a:t>
            </a:r>
            <a:endPar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endParaRPr>
          </a:p>
        </p:txBody>
      </p:sp>
      <p:sp>
        <p:nvSpPr>
          <p:cNvPr id="6" name="Rectangle 5"/>
          <p:cNvSpPr/>
          <p:nvPr/>
        </p:nvSpPr>
        <p:spPr>
          <a:xfrm>
            <a:off x="373685" y="780758"/>
            <a:ext cx="11110793" cy="5916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lnSpc>
                <a:spcPct val="130000"/>
              </a:lnSpc>
              <a:buSzPct val="120000"/>
            </a:pPr>
            <a:r>
              <a:rPr lang="zh-CN" altLang="en-US" sz="2400" dirty="0">
                <a:solidFill>
                  <a:schemeClr val="tx1">
                    <a:lumMod val="75000"/>
                    <a:lumOff val="25000"/>
                  </a:schemeClr>
                </a:solidFill>
                <a:latin typeface="Adobe 宋体 Std L" pitchFamily="18" charset="-122"/>
                <a:ea typeface="Adobe 宋体 Std L" pitchFamily="18" charset="-122"/>
              </a:rPr>
              <a:t>模块包括不同类型的教学资源</a:t>
            </a:r>
            <a:endParaRPr lang="it-IT" sz="2400" dirty="0">
              <a:solidFill>
                <a:schemeClr val="tx1">
                  <a:lumMod val="75000"/>
                  <a:lumOff val="25000"/>
                </a:schemeClr>
              </a:solidFill>
              <a:latin typeface="Adobe 宋体 Std L" pitchFamily="18" charset="-122"/>
              <a:ea typeface="Adobe 宋体 Std L" pitchFamily="18" charset="-122"/>
            </a:endParaRPr>
          </a:p>
        </p:txBody>
      </p:sp>
      <p:sp>
        <p:nvSpPr>
          <p:cNvPr id="37" name="Rectangle 36"/>
          <p:cNvSpPr/>
          <p:nvPr/>
        </p:nvSpPr>
        <p:spPr>
          <a:xfrm>
            <a:off x="699535" y="3740731"/>
            <a:ext cx="2364508" cy="23367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lnSpc>
                <a:spcPct val="130000"/>
              </a:lnSpc>
              <a:buSzPct val="120000"/>
            </a:pPr>
            <a:endParaRPr lang="it-IT" sz="2000" dirty="0">
              <a:solidFill>
                <a:schemeClr val="tx1">
                  <a:lumMod val="75000"/>
                  <a:lumOff val="25000"/>
                </a:schemeClr>
              </a:solidFill>
            </a:endParaRPr>
          </a:p>
        </p:txBody>
      </p:sp>
      <p:sp>
        <p:nvSpPr>
          <p:cNvPr id="38" name="Rectangle 37"/>
          <p:cNvSpPr/>
          <p:nvPr/>
        </p:nvSpPr>
        <p:spPr>
          <a:xfrm>
            <a:off x="9062751" y="3740731"/>
            <a:ext cx="2364508" cy="23367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lnSpc>
                <a:spcPct val="130000"/>
              </a:lnSpc>
              <a:buSzPct val="120000"/>
            </a:pPr>
            <a:endParaRPr lang="it-IT" sz="2000" dirty="0">
              <a:solidFill>
                <a:schemeClr val="tx1">
                  <a:lumMod val="75000"/>
                  <a:lumOff val="25000"/>
                </a:schemeClr>
              </a:solidFill>
            </a:endParaRPr>
          </a:p>
        </p:txBody>
      </p:sp>
      <p:sp>
        <p:nvSpPr>
          <p:cNvPr id="39" name="Rectangle 38"/>
          <p:cNvSpPr/>
          <p:nvPr/>
        </p:nvSpPr>
        <p:spPr>
          <a:xfrm>
            <a:off x="6275014" y="3740731"/>
            <a:ext cx="2364508" cy="23367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lnSpc>
                <a:spcPct val="130000"/>
              </a:lnSpc>
              <a:buSzPct val="120000"/>
            </a:pPr>
            <a:endParaRPr lang="it-IT" sz="2000" dirty="0">
              <a:solidFill>
                <a:schemeClr val="tx1">
                  <a:lumMod val="75000"/>
                  <a:lumOff val="25000"/>
                </a:schemeClr>
              </a:solidFill>
            </a:endParaRPr>
          </a:p>
        </p:txBody>
      </p:sp>
      <p:sp>
        <p:nvSpPr>
          <p:cNvPr id="40" name="Rectangle 39"/>
          <p:cNvSpPr/>
          <p:nvPr/>
        </p:nvSpPr>
        <p:spPr>
          <a:xfrm>
            <a:off x="3487274" y="3740731"/>
            <a:ext cx="2364508" cy="23367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lnSpc>
                <a:spcPct val="130000"/>
              </a:lnSpc>
              <a:buSzPct val="120000"/>
            </a:pPr>
            <a:endParaRPr lang="it-IT" sz="2000" dirty="0">
              <a:solidFill>
                <a:schemeClr val="tx1">
                  <a:lumMod val="75000"/>
                  <a:lumOff val="25000"/>
                </a:schemeClr>
              </a:solidFill>
            </a:endParaRPr>
          </a:p>
        </p:txBody>
      </p:sp>
      <p:grpSp>
        <p:nvGrpSpPr>
          <p:cNvPr id="28" name="Group 27"/>
          <p:cNvGrpSpPr/>
          <p:nvPr/>
        </p:nvGrpSpPr>
        <p:grpSpPr>
          <a:xfrm>
            <a:off x="862175" y="4667139"/>
            <a:ext cx="2039231" cy="1119096"/>
            <a:chOff x="996412" y="3979696"/>
            <a:chExt cx="2054124" cy="1127269"/>
          </a:xfrm>
        </p:grpSpPr>
        <p:grpSp>
          <p:nvGrpSpPr>
            <p:cNvPr id="18" name="Group 17"/>
            <p:cNvGrpSpPr/>
            <p:nvPr/>
          </p:nvGrpSpPr>
          <p:grpSpPr>
            <a:xfrm>
              <a:off x="996412" y="3979696"/>
              <a:ext cx="1697372" cy="1026743"/>
              <a:chOff x="2433470" y="2784771"/>
              <a:chExt cx="1795385" cy="1086034"/>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3470" y="3150803"/>
                <a:ext cx="1186195" cy="720002"/>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7445"/>
              <a:stretch/>
            </p:blipFill>
            <p:spPr>
              <a:xfrm>
                <a:off x="3082392" y="2784771"/>
                <a:ext cx="1146463" cy="720000"/>
              </a:xfrm>
              <a:prstGeom prst="rect">
                <a:avLst/>
              </a:prstGeom>
              <a:effectLst>
                <a:outerShdw blurRad="50800" dist="38100" dir="2700000" algn="tl" rotWithShape="0">
                  <a:prstClr val="black">
                    <a:alpha val="40000"/>
                  </a:prstClr>
                </a:outerShdw>
              </a:effectLst>
            </p:spPr>
          </p:pic>
        </p:gr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0899" y="4386964"/>
              <a:ext cx="1269637" cy="720001"/>
            </a:xfrm>
            <a:prstGeom prst="rect">
              <a:avLst/>
            </a:prstGeom>
            <a:effectLst>
              <a:outerShdw blurRad="50800" dist="38100" dir="2700000" algn="tl" rotWithShape="0">
                <a:prstClr val="black">
                  <a:alpha val="40000"/>
                </a:prstClr>
              </a:outerShdw>
            </a:effectLst>
          </p:spPr>
        </p:pic>
      </p:grpSp>
      <p:grpSp>
        <p:nvGrpSpPr>
          <p:cNvPr id="35" name="Group 34"/>
          <p:cNvGrpSpPr/>
          <p:nvPr/>
        </p:nvGrpSpPr>
        <p:grpSpPr>
          <a:xfrm>
            <a:off x="3953849" y="4464273"/>
            <a:ext cx="1431359" cy="1443983"/>
            <a:chOff x="6185550" y="3752861"/>
            <a:chExt cx="1274928" cy="1286173"/>
          </a:xfrm>
        </p:grpSpPr>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8492" y="3752861"/>
              <a:ext cx="509915" cy="719999"/>
            </a:xfrm>
            <a:prstGeom prst="rect">
              <a:avLst/>
            </a:prstGeom>
            <a:effectLst>
              <a:outerShdw blurRad="50800" dist="38100" dir="2700000" algn="tl" rotWithShape="0">
                <a:prstClr val="black">
                  <a:alpha val="40000"/>
                </a:prstClr>
              </a:outerShdw>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0859" y="4031765"/>
              <a:ext cx="509619" cy="720000"/>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85550" y="3942687"/>
              <a:ext cx="569411" cy="826785"/>
            </a:xfrm>
            <a:prstGeom prst="rect">
              <a:avLst/>
            </a:prstGeom>
            <a:effectLst>
              <a:outerShdw blurRad="50800" dist="38100" dir="2700000" algn="tl" rotWithShape="0">
                <a:prstClr val="black">
                  <a:alpha val="40000"/>
                </a:prstClr>
              </a:outerShdw>
            </a:effectLst>
          </p:spPr>
        </p:pic>
        <p:pic>
          <p:nvPicPr>
            <p:cNvPr id="26" name="Picture 25"/>
            <p:cNvPicPr>
              <a:picLocks noChangeAspect="1"/>
            </p:cNvPicPr>
            <p:nvPr/>
          </p:nvPicPr>
          <p:blipFill rotWithShape="1">
            <a:blip r:embed="rId9" cstate="print">
              <a:extLst>
                <a:ext uri="{28A0092B-C50C-407E-A947-70E740481C1C}">
                  <a14:useLocalDpi xmlns:a14="http://schemas.microsoft.com/office/drawing/2010/main" val="0"/>
                </a:ext>
              </a:extLst>
            </a:blip>
            <a:srcRect l="9025"/>
            <a:stretch/>
          </p:blipFill>
          <p:spPr>
            <a:xfrm>
              <a:off x="6580597" y="4283034"/>
              <a:ext cx="539384" cy="756000"/>
            </a:xfrm>
            <a:prstGeom prst="rect">
              <a:avLst/>
            </a:prstGeom>
            <a:effectLst>
              <a:outerShdw blurRad="50800" dist="38100" dir="2700000" algn="tl" rotWithShape="0">
                <a:prstClr val="black">
                  <a:alpha val="40000"/>
                </a:prstClr>
              </a:outerShdw>
            </a:effectLst>
          </p:spPr>
        </p:pic>
      </p:grpSp>
      <p:grpSp>
        <p:nvGrpSpPr>
          <p:cNvPr id="34" name="Group 33"/>
          <p:cNvGrpSpPr/>
          <p:nvPr/>
        </p:nvGrpSpPr>
        <p:grpSpPr>
          <a:xfrm>
            <a:off x="6741140" y="4782121"/>
            <a:ext cx="1432257" cy="1092207"/>
            <a:chOff x="3660892" y="4139249"/>
            <a:chExt cx="1432257" cy="1092206"/>
          </a:xfrm>
        </p:grpSpPr>
        <p:grpSp>
          <p:nvGrpSpPr>
            <p:cNvPr id="30" name="Group 29"/>
            <p:cNvGrpSpPr/>
            <p:nvPr/>
          </p:nvGrpSpPr>
          <p:grpSpPr>
            <a:xfrm>
              <a:off x="3660892" y="4139249"/>
              <a:ext cx="1432257" cy="1092206"/>
              <a:chOff x="3660892" y="4139249"/>
              <a:chExt cx="1432257" cy="1092206"/>
            </a:xfrm>
          </p:grpSpPr>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60892" y="4139249"/>
                <a:ext cx="960000" cy="7200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75426" y="4393163"/>
                <a:ext cx="1117723" cy="838292"/>
              </a:xfrm>
              <a:prstGeom prst="rect">
                <a:avLst/>
              </a:prstGeom>
              <a:effectLst>
                <a:outerShdw blurRad="50800" dist="38100" dir="2700000" algn="tl" rotWithShape="0">
                  <a:prstClr val="black">
                    <a:alpha val="40000"/>
                  </a:prstClr>
                </a:outerShdw>
              </a:effectLst>
            </p:spPr>
          </p:pic>
        </p:grpSp>
        <p:sp>
          <p:nvSpPr>
            <p:cNvPr id="20" name="Isosceles Triangle 19"/>
            <p:cNvSpPr/>
            <p:nvPr/>
          </p:nvSpPr>
          <p:spPr>
            <a:xfrm rot="19789089">
              <a:off x="4560392" y="4361874"/>
              <a:ext cx="121000" cy="99088"/>
            </a:xfrm>
            <a:prstGeom prst="triangle">
              <a:avLst/>
            </a:prstGeom>
            <a:solidFill>
              <a:srgbClr val="131313">
                <a:alpha val="49804"/>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pic>
        <p:nvPicPr>
          <p:cNvPr id="42" name="Picture 41"/>
          <p:cNvPicPr>
            <a:picLocks noChangeAspect="1"/>
          </p:cNvPicPr>
          <p:nvPr/>
        </p:nvPicPr>
        <p:blipFill rotWithShape="1">
          <a:blip r:embed="rId12" cstate="print">
            <a:extLst>
              <a:ext uri="{28A0092B-C50C-407E-A947-70E740481C1C}">
                <a14:useLocalDpi xmlns:a14="http://schemas.microsoft.com/office/drawing/2010/main" val="0"/>
              </a:ext>
            </a:extLst>
          </a:blip>
          <a:srcRect b="10314"/>
          <a:stretch/>
        </p:blipFill>
        <p:spPr>
          <a:xfrm>
            <a:off x="9621551" y="4417084"/>
            <a:ext cx="1246908" cy="1466545"/>
          </a:xfrm>
          <a:prstGeom prst="rect">
            <a:avLst/>
          </a:prstGeom>
        </p:spPr>
      </p:pic>
      <p:sp>
        <p:nvSpPr>
          <p:cNvPr id="44" name="TextBox 43"/>
          <p:cNvSpPr txBox="1"/>
          <p:nvPr/>
        </p:nvSpPr>
        <p:spPr>
          <a:xfrm>
            <a:off x="699535" y="3758985"/>
            <a:ext cx="2364508" cy="400110"/>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Adobe 宋体 Std L" pitchFamily="18" charset="-122"/>
                <a:ea typeface="Adobe 宋体 Std L" pitchFamily="18" charset="-122"/>
              </a:rPr>
              <a:t>幻灯片</a:t>
            </a:r>
            <a:endParaRPr lang="en-US" sz="2000" b="1" dirty="0">
              <a:solidFill>
                <a:schemeClr val="tx1">
                  <a:lumMod val="65000"/>
                  <a:lumOff val="35000"/>
                </a:schemeClr>
              </a:solidFill>
              <a:latin typeface="Adobe 宋体 Std L" pitchFamily="18" charset="-122"/>
              <a:ea typeface="Adobe 宋体 Std L" pitchFamily="18" charset="-122"/>
            </a:endParaRPr>
          </a:p>
        </p:txBody>
      </p:sp>
      <p:sp>
        <p:nvSpPr>
          <p:cNvPr id="46" name="TextBox 45"/>
          <p:cNvSpPr txBox="1"/>
          <p:nvPr/>
        </p:nvSpPr>
        <p:spPr>
          <a:xfrm>
            <a:off x="3487274" y="3713147"/>
            <a:ext cx="2364508" cy="707886"/>
          </a:xfrm>
          <a:prstGeom prst="rect">
            <a:avLst/>
          </a:prstGeom>
          <a:noFill/>
        </p:spPr>
        <p:txBody>
          <a:bodyPr wrap="square" rtlCol="0">
            <a:spAutoFit/>
          </a:bodyPr>
          <a:lstStyle>
            <a:defPPr>
              <a:defRPr lang="en-US"/>
            </a:defPPr>
            <a:lvl1pPr algn="ctr">
              <a:defRPr sz="2400" b="1">
                <a:solidFill>
                  <a:schemeClr val="tx1">
                    <a:lumMod val="65000"/>
                    <a:lumOff val="35000"/>
                  </a:schemeClr>
                </a:solidFill>
                <a:latin typeface="Adobe 宋体 Std L" pitchFamily="18" charset="-122"/>
                <a:ea typeface="Adobe 宋体 Std L" pitchFamily="18" charset="-122"/>
              </a:defRPr>
            </a:lvl1pPr>
          </a:lstStyle>
          <a:p>
            <a:r>
              <a:rPr lang="zh-CN" altLang="en-US" sz="2000" dirty="0"/>
              <a:t>世界遗产</a:t>
            </a:r>
            <a:endParaRPr lang="en-US" altLang="zh-CN" sz="2000" dirty="0"/>
          </a:p>
          <a:p>
            <a:r>
              <a:rPr lang="zh-CN" altLang="en-US" sz="2000" dirty="0"/>
              <a:t>文件与手册</a:t>
            </a:r>
            <a:endParaRPr lang="en-US" sz="2000" dirty="0"/>
          </a:p>
        </p:txBody>
      </p:sp>
      <p:sp>
        <p:nvSpPr>
          <p:cNvPr id="47" name="TextBox 46"/>
          <p:cNvSpPr txBox="1"/>
          <p:nvPr/>
        </p:nvSpPr>
        <p:spPr>
          <a:xfrm>
            <a:off x="6281203" y="3756088"/>
            <a:ext cx="2364508" cy="400110"/>
          </a:xfrm>
          <a:prstGeom prst="rect">
            <a:avLst/>
          </a:prstGeom>
          <a:noFill/>
        </p:spPr>
        <p:txBody>
          <a:bodyPr wrap="square" rtlCol="0">
            <a:spAutoFit/>
          </a:bodyPr>
          <a:lstStyle>
            <a:defPPr>
              <a:defRPr lang="en-US"/>
            </a:defPPr>
            <a:lvl1pPr algn="ctr">
              <a:defRPr sz="2400" b="1">
                <a:solidFill>
                  <a:schemeClr val="tx1">
                    <a:lumMod val="65000"/>
                    <a:lumOff val="35000"/>
                  </a:schemeClr>
                </a:solidFill>
                <a:latin typeface="Adobe 宋体 Std L" pitchFamily="18" charset="-122"/>
                <a:ea typeface="Adobe 宋体 Std L" pitchFamily="18" charset="-122"/>
              </a:defRPr>
            </a:lvl1pPr>
          </a:lstStyle>
          <a:p>
            <a:r>
              <a:rPr lang="zh-CN" altLang="en-US" sz="2000" dirty="0"/>
              <a:t>视频教程</a:t>
            </a:r>
            <a:endParaRPr lang="en-US" sz="2000" dirty="0"/>
          </a:p>
        </p:txBody>
      </p:sp>
      <p:sp>
        <p:nvSpPr>
          <p:cNvPr id="48" name="TextBox 47"/>
          <p:cNvSpPr txBox="1"/>
          <p:nvPr/>
        </p:nvSpPr>
        <p:spPr>
          <a:xfrm>
            <a:off x="9062433" y="3755741"/>
            <a:ext cx="2364508" cy="400110"/>
          </a:xfrm>
          <a:prstGeom prst="rect">
            <a:avLst/>
          </a:prstGeom>
          <a:noFill/>
        </p:spPr>
        <p:txBody>
          <a:bodyPr wrap="square" rtlCol="0">
            <a:spAutoFit/>
          </a:bodyPr>
          <a:lstStyle>
            <a:defPPr>
              <a:defRPr lang="en-US"/>
            </a:defPPr>
            <a:lvl1pPr algn="ctr">
              <a:defRPr sz="2400" b="1">
                <a:solidFill>
                  <a:schemeClr val="tx1">
                    <a:lumMod val="65000"/>
                    <a:lumOff val="35000"/>
                  </a:schemeClr>
                </a:solidFill>
                <a:latin typeface="Adobe 宋体 Std L" pitchFamily="18" charset="-122"/>
                <a:ea typeface="Adobe 宋体 Std L" pitchFamily="18" charset="-122"/>
              </a:defRPr>
            </a:lvl1pPr>
          </a:lstStyle>
          <a:p>
            <a:r>
              <a:rPr lang="zh-CN" altLang="en-US" sz="2000" dirty="0"/>
              <a:t>在线平台链接</a:t>
            </a:r>
            <a:endParaRPr lang="en-US" sz="2000" dirty="0"/>
          </a:p>
        </p:txBody>
      </p:sp>
      <p:cxnSp>
        <p:nvCxnSpPr>
          <p:cNvPr id="57" name="Straight Connector 56"/>
          <p:cNvCxnSpPr/>
          <p:nvPr/>
        </p:nvCxnSpPr>
        <p:spPr>
          <a:xfrm>
            <a:off x="6040583" y="2594004"/>
            <a:ext cx="0" cy="6374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888286" y="3214260"/>
            <a:ext cx="8327133" cy="172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1884168" y="3200404"/>
            <a:ext cx="6499" cy="5450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4669091" y="3210653"/>
            <a:ext cx="6499" cy="5450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454015" y="3213564"/>
            <a:ext cx="6499" cy="5450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10194633" y="3220018"/>
            <a:ext cx="6499" cy="5450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055756" y="1613549"/>
            <a:ext cx="2080488" cy="980453"/>
            <a:chOff x="493487" y="3443916"/>
            <a:chExt cx="1349853" cy="526815"/>
          </a:xfrm>
        </p:grpSpPr>
        <p:grpSp>
          <p:nvGrpSpPr>
            <p:cNvPr id="8" name="Group 7">
              <a:extLst>
                <a:ext uri="{FF2B5EF4-FFF2-40B4-BE49-F238E27FC236}">
                  <a16:creationId xmlns:a16="http://schemas.microsoft.com/office/drawing/2014/main" id="{93CC9BE7-5948-4992-8D51-1DA23A2E5BF5}"/>
                </a:ext>
              </a:extLst>
            </p:cNvPr>
            <p:cNvGrpSpPr/>
            <p:nvPr/>
          </p:nvGrpSpPr>
          <p:grpSpPr>
            <a:xfrm rot="5400000">
              <a:off x="1299396" y="3413385"/>
              <a:ext cx="502738" cy="585150"/>
              <a:chOff x="6407029" y="2209800"/>
              <a:chExt cx="1672824" cy="1866900"/>
            </a:xfrm>
            <a:effectLst>
              <a:outerShdw blurRad="50800" dist="38100" dir="5400000" algn="t" rotWithShape="0">
                <a:prstClr val="black">
                  <a:alpha val="40000"/>
                </a:prstClr>
              </a:outerShdw>
            </a:effectLst>
          </p:grpSpPr>
          <p:sp>
            <p:nvSpPr>
              <p:cNvPr id="11" name="Rectangle: Top Corners Rounded 2">
                <a:extLst>
                  <a:ext uri="{FF2B5EF4-FFF2-40B4-BE49-F238E27FC236}">
                    <a16:creationId xmlns:a16="http://schemas.microsoft.com/office/drawing/2014/main" id="{FC900C28-FF5B-4738-B15A-DA1A556BE4A0}"/>
                  </a:ext>
                </a:extLst>
              </p:cNvPr>
              <p:cNvSpPr/>
              <p:nvPr/>
            </p:nvSpPr>
            <p:spPr>
              <a:xfrm>
                <a:off x="6407029" y="2209800"/>
                <a:ext cx="1672824" cy="1866900"/>
              </a:xfrm>
              <a:prstGeom prst="round2SameRect">
                <a:avLst>
                  <a:gd name="adj1" fmla="val 12063"/>
                  <a:gd name="adj2" fmla="val 0"/>
                </a:avLst>
              </a:prstGeom>
              <a:ln/>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dirty="0"/>
              </a:p>
            </p:txBody>
          </p:sp>
          <p:sp>
            <p:nvSpPr>
              <p:cNvPr id="12" name="TextBox 11">
                <a:extLst>
                  <a:ext uri="{FF2B5EF4-FFF2-40B4-BE49-F238E27FC236}">
                    <a16:creationId xmlns:a16="http://schemas.microsoft.com/office/drawing/2014/main" id="{62698EAD-E879-41D8-AB35-8B0CD1EFF0A9}"/>
                  </a:ext>
                </a:extLst>
              </p:cNvPr>
              <p:cNvSpPr txBox="1"/>
              <p:nvPr/>
            </p:nvSpPr>
            <p:spPr>
              <a:xfrm rot="16200000">
                <a:off x="6568195" y="2587916"/>
                <a:ext cx="857619" cy="935458"/>
              </a:xfrm>
              <a:prstGeom prst="rect">
                <a:avLst/>
              </a:prstGeom>
              <a:noFill/>
            </p:spPr>
            <p:txBody>
              <a:bodyPr wrap="square" rtlCol="0">
                <a:spAutoFit/>
              </a:bodyPr>
              <a:lstStyle/>
              <a:p>
                <a:pPr algn="ctr"/>
                <a:endParaRPr lang="en-US" sz="2800" b="1" dirty="0">
                  <a:solidFill>
                    <a:schemeClr val="bg1"/>
                  </a:solidFill>
                  <a:latin typeface="Tw Cen MT" panose="020B0602020104020603" pitchFamily="34" charset="0"/>
                </a:endParaRPr>
              </a:p>
            </p:txBody>
          </p:sp>
        </p:grpSp>
        <p:sp>
          <p:nvSpPr>
            <p:cNvPr id="9" name="Freeform: Shape 15">
              <a:extLst>
                <a:ext uri="{FF2B5EF4-FFF2-40B4-BE49-F238E27FC236}">
                  <a16:creationId xmlns:a16="http://schemas.microsoft.com/office/drawing/2014/main" id="{B9361B01-03EA-4A3C-8B61-BEC6A891C530}"/>
                </a:ext>
              </a:extLst>
            </p:cNvPr>
            <p:cNvSpPr/>
            <p:nvPr/>
          </p:nvSpPr>
          <p:spPr>
            <a:xfrm rot="5400000" flipV="1">
              <a:off x="705245" y="3232158"/>
              <a:ext cx="526815" cy="95033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p:cNvSpPr txBox="1"/>
            <p:nvPr/>
          </p:nvSpPr>
          <p:spPr>
            <a:xfrm>
              <a:off x="605190" y="3535477"/>
              <a:ext cx="707917" cy="314210"/>
            </a:xfrm>
            <a:prstGeom prst="rect">
              <a:avLst/>
            </a:prstGeom>
            <a:noFill/>
          </p:spPr>
          <p:txBody>
            <a:bodyPr wrap="square" rtlCol="0">
              <a:spAutoFit/>
            </a:bodyPr>
            <a:lstStyle/>
            <a:p>
              <a:pPr algn="ctr"/>
              <a:r>
                <a:rPr lang="zh-CN" altLang="en-US" sz="3200" b="1" dirty="0">
                  <a:solidFill>
                    <a:srgbClr val="549ADA"/>
                  </a:solidFill>
                  <a:latin typeface="Adobe 宋体 Std L" pitchFamily="18" charset="-122"/>
                  <a:ea typeface="Adobe 宋体 Std L" pitchFamily="18" charset="-122"/>
                </a:rPr>
                <a:t>模块</a:t>
              </a:r>
              <a:endParaRPr lang="en-US" sz="3200" b="1" dirty="0">
                <a:solidFill>
                  <a:srgbClr val="549ADA"/>
                </a:solidFill>
                <a:latin typeface="Adobe 宋体 Std L" pitchFamily="18" charset="-122"/>
                <a:ea typeface="Adobe 宋体 Std L" pitchFamily="18" charset="-122"/>
              </a:endParaRPr>
            </a:p>
          </p:txBody>
        </p:sp>
      </p:grpSp>
    </p:spTree>
    <p:extLst>
      <p:ext uri="{BB962C8B-B14F-4D97-AF65-F5344CB8AC3E}">
        <p14:creationId xmlns:p14="http://schemas.microsoft.com/office/powerpoint/2010/main" val="2149471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E3F2BC12-D1F6-4F9E-A0DD-F52202C3FF7B}"/>
              </a:ext>
            </a:extLst>
          </p:cNvPr>
          <p:cNvSpPr txBox="1"/>
          <p:nvPr/>
        </p:nvSpPr>
        <p:spPr>
          <a:xfrm>
            <a:off x="508003" y="176304"/>
            <a:ext cx="11110791" cy="707886"/>
          </a:xfrm>
          <a:prstGeom prst="rect">
            <a:avLst/>
          </a:prstGeom>
          <a:noFill/>
        </p:spPr>
        <p:txBody>
          <a:bodyPr wrap="square" rtlCol="0">
            <a:spAutoFit/>
          </a:bodyPr>
          <a:lstStyle/>
          <a:p>
            <a:r>
              <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Teaching resources</a:t>
            </a:r>
          </a:p>
        </p:txBody>
      </p:sp>
      <p:sp>
        <p:nvSpPr>
          <p:cNvPr id="6" name="Rectangle 5"/>
          <p:cNvSpPr/>
          <p:nvPr/>
        </p:nvSpPr>
        <p:spPr>
          <a:xfrm>
            <a:off x="373685" y="780758"/>
            <a:ext cx="11110793" cy="5916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lnSpc>
                <a:spcPct val="130000"/>
              </a:lnSpc>
              <a:buSzPct val="120000"/>
            </a:pPr>
            <a:r>
              <a:rPr lang="en-US" sz="2000" dirty="0">
                <a:solidFill>
                  <a:schemeClr val="tx1">
                    <a:lumMod val="75000"/>
                    <a:lumOff val="25000"/>
                  </a:schemeClr>
                </a:solidFill>
              </a:rPr>
              <a:t>Modules include different types of teaching resources</a:t>
            </a:r>
            <a:endParaRPr lang="it-IT" sz="2000" dirty="0">
              <a:solidFill>
                <a:schemeClr val="tx1">
                  <a:lumMod val="75000"/>
                  <a:lumOff val="25000"/>
                </a:schemeClr>
              </a:solidFill>
            </a:endParaRPr>
          </a:p>
        </p:txBody>
      </p:sp>
      <p:sp>
        <p:nvSpPr>
          <p:cNvPr id="37" name="Rectangle 36"/>
          <p:cNvSpPr/>
          <p:nvPr/>
        </p:nvSpPr>
        <p:spPr>
          <a:xfrm>
            <a:off x="699535" y="3740731"/>
            <a:ext cx="2364508" cy="23367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lnSpc>
                <a:spcPct val="130000"/>
              </a:lnSpc>
              <a:buSzPct val="120000"/>
            </a:pPr>
            <a:endParaRPr lang="it-IT" sz="2000" dirty="0">
              <a:solidFill>
                <a:schemeClr val="tx1">
                  <a:lumMod val="75000"/>
                  <a:lumOff val="25000"/>
                </a:schemeClr>
              </a:solidFill>
            </a:endParaRPr>
          </a:p>
        </p:txBody>
      </p:sp>
      <p:sp>
        <p:nvSpPr>
          <p:cNvPr id="38" name="Rectangle 37"/>
          <p:cNvSpPr/>
          <p:nvPr/>
        </p:nvSpPr>
        <p:spPr>
          <a:xfrm>
            <a:off x="9062751" y="3740731"/>
            <a:ext cx="2364508" cy="23367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lnSpc>
                <a:spcPct val="130000"/>
              </a:lnSpc>
              <a:buSzPct val="120000"/>
            </a:pPr>
            <a:endParaRPr lang="it-IT" sz="2000" dirty="0">
              <a:solidFill>
                <a:schemeClr val="tx1">
                  <a:lumMod val="75000"/>
                  <a:lumOff val="25000"/>
                </a:schemeClr>
              </a:solidFill>
            </a:endParaRPr>
          </a:p>
        </p:txBody>
      </p:sp>
      <p:sp>
        <p:nvSpPr>
          <p:cNvPr id="39" name="Rectangle 38"/>
          <p:cNvSpPr/>
          <p:nvPr/>
        </p:nvSpPr>
        <p:spPr>
          <a:xfrm>
            <a:off x="6275014" y="3740731"/>
            <a:ext cx="2364508" cy="23367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lnSpc>
                <a:spcPct val="130000"/>
              </a:lnSpc>
              <a:buSzPct val="120000"/>
            </a:pPr>
            <a:endParaRPr lang="it-IT" sz="2000" dirty="0">
              <a:solidFill>
                <a:schemeClr val="tx1">
                  <a:lumMod val="75000"/>
                  <a:lumOff val="25000"/>
                </a:schemeClr>
              </a:solidFill>
            </a:endParaRPr>
          </a:p>
        </p:txBody>
      </p:sp>
      <p:sp>
        <p:nvSpPr>
          <p:cNvPr id="40" name="Rectangle 39"/>
          <p:cNvSpPr/>
          <p:nvPr/>
        </p:nvSpPr>
        <p:spPr>
          <a:xfrm>
            <a:off x="3487274" y="3740731"/>
            <a:ext cx="2364508" cy="23367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lnSpc>
                <a:spcPct val="130000"/>
              </a:lnSpc>
              <a:buSzPct val="120000"/>
            </a:pPr>
            <a:endParaRPr lang="it-IT" sz="2000" dirty="0">
              <a:solidFill>
                <a:schemeClr val="tx1">
                  <a:lumMod val="75000"/>
                  <a:lumOff val="25000"/>
                </a:schemeClr>
              </a:solidFill>
            </a:endParaRPr>
          </a:p>
        </p:txBody>
      </p:sp>
      <p:grpSp>
        <p:nvGrpSpPr>
          <p:cNvPr id="28" name="Group 27"/>
          <p:cNvGrpSpPr/>
          <p:nvPr/>
        </p:nvGrpSpPr>
        <p:grpSpPr>
          <a:xfrm>
            <a:off x="862175" y="4667139"/>
            <a:ext cx="2039231" cy="1119096"/>
            <a:chOff x="996412" y="3979696"/>
            <a:chExt cx="2054124" cy="1127269"/>
          </a:xfrm>
        </p:grpSpPr>
        <p:grpSp>
          <p:nvGrpSpPr>
            <p:cNvPr id="18" name="Group 17"/>
            <p:cNvGrpSpPr/>
            <p:nvPr/>
          </p:nvGrpSpPr>
          <p:grpSpPr>
            <a:xfrm>
              <a:off x="996412" y="3979696"/>
              <a:ext cx="1697372" cy="1026743"/>
              <a:chOff x="2433470" y="2784771"/>
              <a:chExt cx="1795385" cy="1086034"/>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3470" y="3150803"/>
                <a:ext cx="1186195" cy="720002"/>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7445"/>
              <a:stretch/>
            </p:blipFill>
            <p:spPr>
              <a:xfrm>
                <a:off x="3082392" y="2784771"/>
                <a:ext cx="1146463" cy="720000"/>
              </a:xfrm>
              <a:prstGeom prst="rect">
                <a:avLst/>
              </a:prstGeom>
              <a:effectLst>
                <a:outerShdw blurRad="50800" dist="38100" dir="2700000" algn="tl" rotWithShape="0">
                  <a:prstClr val="black">
                    <a:alpha val="40000"/>
                  </a:prstClr>
                </a:outerShdw>
              </a:effectLst>
            </p:spPr>
          </p:pic>
        </p:gr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0899" y="4386964"/>
              <a:ext cx="1269637" cy="720001"/>
            </a:xfrm>
            <a:prstGeom prst="rect">
              <a:avLst/>
            </a:prstGeom>
            <a:effectLst>
              <a:outerShdw blurRad="50800" dist="38100" dir="2700000" algn="tl" rotWithShape="0">
                <a:prstClr val="black">
                  <a:alpha val="40000"/>
                </a:prstClr>
              </a:outerShdw>
            </a:effectLst>
          </p:spPr>
        </p:pic>
      </p:grpSp>
      <p:grpSp>
        <p:nvGrpSpPr>
          <p:cNvPr id="35" name="Group 34"/>
          <p:cNvGrpSpPr/>
          <p:nvPr/>
        </p:nvGrpSpPr>
        <p:grpSpPr>
          <a:xfrm>
            <a:off x="3953849" y="4464273"/>
            <a:ext cx="1431359" cy="1443983"/>
            <a:chOff x="6185550" y="3752861"/>
            <a:chExt cx="1274928" cy="1286173"/>
          </a:xfrm>
        </p:grpSpPr>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8492" y="3752861"/>
              <a:ext cx="509915" cy="719999"/>
            </a:xfrm>
            <a:prstGeom prst="rect">
              <a:avLst/>
            </a:prstGeom>
            <a:effectLst>
              <a:outerShdw blurRad="50800" dist="38100" dir="2700000" algn="tl" rotWithShape="0">
                <a:prstClr val="black">
                  <a:alpha val="40000"/>
                </a:prstClr>
              </a:outerShdw>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0859" y="4031765"/>
              <a:ext cx="509619" cy="720000"/>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85550" y="3942687"/>
              <a:ext cx="569411" cy="826785"/>
            </a:xfrm>
            <a:prstGeom prst="rect">
              <a:avLst/>
            </a:prstGeom>
            <a:effectLst>
              <a:outerShdw blurRad="50800" dist="38100" dir="2700000" algn="tl" rotWithShape="0">
                <a:prstClr val="black">
                  <a:alpha val="40000"/>
                </a:prstClr>
              </a:outerShdw>
            </a:effectLst>
          </p:spPr>
        </p:pic>
        <p:pic>
          <p:nvPicPr>
            <p:cNvPr id="26" name="Picture 25"/>
            <p:cNvPicPr>
              <a:picLocks noChangeAspect="1"/>
            </p:cNvPicPr>
            <p:nvPr/>
          </p:nvPicPr>
          <p:blipFill rotWithShape="1">
            <a:blip r:embed="rId9" cstate="print">
              <a:extLst>
                <a:ext uri="{28A0092B-C50C-407E-A947-70E740481C1C}">
                  <a14:useLocalDpi xmlns:a14="http://schemas.microsoft.com/office/drawing/2010/main" val="0"/>
                </a:ext>
              </a:extLst>
            </a:blip>
            <a:srcRect l="9025"/>
            <a:stretch/>
          </p:blipFill>
          <p:spPr>
            <a:xfrm>
              <a:off x="6580597" y="4283034"/>
              <a:ext cx="539384" cy="756000"/>
            </a:xfrm>
            <a:prstGeom prst="rect">
              <a:avLst/>
            </a:prstGeom>
            <a:effectLst>
              <a:outerShdw blurRad="50800" dist="38100" dir="2700000" algn="tl" rotWithShape="0">
                <a:prstClr val="black">
                  <a:alpha val="40000"/>
                </a:prstClr>
              </a:outerShdw>
            </a:effectLst>
          </p:spPr>
        </p:pic>
      </p:grpSp>
      <p:grpSp>
        <p:nvGrpSpPr>
          <p:cNvPr id="34" name="Group 33"/>
          <p:cNvGrpSpPr/>
          <p:nvPr/>
        </p:nvGrpSpPr>
        <p:grpSpPr>
          <a:xfrm>
            <a:off x="6741140" y="4782121"/>
            <a:ext cx="1432257" cy="1092207"/>
            <a:chOff x="3660892" y="4139249"/>
            <a:chExt cx="1432257" cy="1092206"/>
          </a:xfrm>
        </p:grpSpPr>
        <p:grpSp>
          <p:nvGrpSpPr>
            <p:cNvPr id="30" name="Group 29"/>
            <p:cNvGrpSpPr/>
            <p:nvPr/>
          </p:nvGrpSpPr>
          <p:grpSpPr>
            <a:xfrm>
              <a:off x="3660892" y="4139249"/>
              <a:ext cx="1432257" cy="1092206"/>
              <a:chOff x="3660892" y="4139249"/>
              <a:chExt cx="1432257" cy="1092206"/>
            </a:xfrm>
          </p:grpSpPr>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60892" y="4139249"/>
                <a:ext cx="960000" cy="7200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75426" y="4393163"/>
                <a:ext cx="1117723" cy="838292"/>
              </a:xfrm>
              <a:prstGeom prst="rect">
                <a:avLst/>
              </a:prstGeom>
              <a:effectLst>
                <a:outerShdw blurRad="50800" dist="38100" dir="2700000" algn="tl" rotWithShape="0">
                  <a:prstClr val="black">
                    <a:alpha val="40000"/>
                  </a:prstClr>
                </a:outerShdw>
              </a:effectLst>
            </p:spPr>
          </p:pic>
        </p:grpSp>
        <p:sp>
          <p:nvSpPr>
            <p:cNvPr id="20" name="Isosceles Triangle 19"/>
            <p:cNvSpPr/>
            <p:nvPr/>
          </p:nvSpPr>
          <p:spPr>
            <a:xfrm rot="19789089">
              <a:off x="4560392" y="4361874"/>
              <a:ext cx="121000" cy="99088"/>
            </a:xfrm>
            <a:prstGeom prst="triangle">
              <a:avLst/>
            </a:prstGeom>
            <a:solidFill>
              <a:srgbClr val="131313">
                <a:alpha val="49804"/>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pic>
        <p:nvPicPr>
          <p:cNvPr id="42" name="Picture 41"/>
          <p:cNvPicPr>
            <a:picLocks noChangeAspect="1"/>
          </p:cNvPicPr>
          <p:nvPr/>
        </p:nvPicPr>
        <p:blipFill rotWithShape="1">
          <a:blip r:embed="rId12" cstate="print">
            <a:extLst>
              <a:ext uri="{28A0092B-C50C-407E-A947-70E740481C1C}">
                <a14:useLocalDpi xmlns:a14="http://schemas.microsoft.com/office/drawing/2010/main" val="0"/>
              </a:ext>
            </a:extLst>
          </a:blip>
          <a:srcRect b="10314"/>
          <a:stretch/>
        </p:blipFill>
        <p:spPr>
          <a:xfrm>
            <a:off x="9621551" y="4417084"/>
            <a:ext cx="1246908" cy="1466545"/>
          </a:xfrm>
          <a:prstGeom prst="rect">
            <a:avLst/>
          </a:prstGeom>
        </p:spPr>
      </p:pic>
      <p:sp>
        <p:nvSpPr>
          <p:cNvPr id="44" name="TextBox 43"/>
          <p:cNvSpPr txBox="1"/>
          <p:nvPr/>
        </p:nvSpPr>
        <p:spPr>
          <a:xfrm>
            <a:off x="699535" y="3758985"/>
            <a:ext cx="2364508" cy="369332"/>
          </a:xfrm>
          <a:prstGeom prst="rect">
            <a:avLst/>
          </a:prstGeom>
          <a:noFill/>
        </p:spPr>
        <p:txBody>
          <a:bodyPr wrap="square" rtlCol="0">
            <a:spAutoFit/>
          </a:bodyPr>
          <a:lstStyle/>
          <a:p>
            <a:pPr algn="ctr"/>
            <a:r>
              <a:rPr lang="fr-FR" dirty="0" err="1">
                <a:solidFill>
                  <a:schemeClr val="tx1">
                    <a:lumMod val="65000"/>
                    <a:lumOff val="35000"/>
                  </a:schemeClr>
                </a:solidFill>
              </a:rPr>
              <a:t>PowerPoints</a:t>
            </a:r>
            <a:endParaRPr lang="en-US" dirty="0">
              <a:solidFill>
                <a:schemeClr val="tx1">
                  <a:lumMod val="65000"/>
                  <a:lumOff val="35000"/>
                </a:schemeClr>
              </a:solidFill>
            </a:endParaRPr>
          </a:p>
        </p:txBody>
      </p:sp>
      <p:sp>
        <p:nvSpPr>
          <p:cNvPr id="46" name="TextBox 45"/>
          <p:cNvSpPr txBox="1"/>
          <p:nvPr/>
        </p:nvSpPr>
        <p:spPr>
          <a:xfrm>
            <a:off x="3487274" y="3741140"/>
            <a:ext cx="2364508" cy="646331"/>
          </a:xfrm>
          <a:prstGeom prst="rect">
            <a:avLst/>
          </a:prstGeom>
          <a:noFill/>
        </p:spPr>
        <p:txBody>
          <a:bodyPr wrap="square" rtlCol="0">
            <a:spAutoFit/>
          </a:bodyPr>
          <a:lstStyle/>
          <a:p>
            <a:pPr algn="ctr"/>
            <a:r>
              <a:rPr lang="fr-FR" dirty="0">
                <a:solidFill>
                  <a:schemeClr val="tx1">
                    <a:lumMod val="65000"/>
                    <a:lumOff val="35000"/>
                  </a:schemeClr>
                </a:solidFill>
              </a:rPr>
              <a:t>World Heritage documents &amp; </a:t>
            </a:r>
            <a:r>
              <a:rPr lang="fr-FR" dirty="0" err="1">
                <a:solidFill>
                  <a:schemeClr val="tx1">
                    <a:lumMod val="65000"/>
                    <a:lumOff val="35000"/>
                  </a:schemeClr>
                </a:solidFill>
              </a:rPr>
              <a:t>manuals</a:t>
            </a:r>
            <a:endParaRPr lang="en-US" dirty="0">
              <a:solidFill>
                <a:schemeClr val="tx1">
                  <a:lumMod val="65000"/>
                  <a:lumOff val="35000"/>
                </a:schemeClr>
              </a:solidFill>
            </a:endParaRPr>
          </a:p>
        </p:txBody>
      </p:sp>
      <p:sp>
        <p:nvSpPr>
          <p:cNvPr id="47" name="TextBox 46"/>
          <p:cNvSpPr txBox="1"/>
          <p:nvPr/>
        </p:nvSpPr>
        <p:spPr>
          <a:xfrm>
            <a:off x="6281203" y="3756088"/>
            <a:ext cx="2364508" cy="369332"/>
          </a:xfrm>
          <a:prstGeom prst="rect">
            <a:avLst/>
          </a:prstGeom>
          <a:noFill/>
        </p:spPr>
        <p:txBody>
          <a:bodyPr wrap="square" rtlCol="0">
            <a:spAutoFit/>
          </a:bodyPr>
          <a:lstStyle/>
          <a:p>
            <a:pPr algn="ctr"/>
            <a:r>
              <a:rPr lang="fr-FR" dirty="0" err="1">
                <a:solidFill>
                  <a:schemeClr val="tx1">
                    <a:lumMod val="65000"/>
                    <a:lumOff val="35000"/>
                  </a:schemeClr>
                </a:solidFill>
              </a:rPr>
              <a:t>Video</a:t>
            </a:r>
            <a:r>
              <a:rPr lang="fr-FR" dirty="0">
                <a:solidFill>
                  <a:schemeClr val="tx1">
                    <a:lumMod val="65000"/>
                    <a:lumOff val="35000"/>
                  </a:schemeClr>
                </a:solidFill>
              </a:rPr>
              <a:t> </a:t>
            </a:r>
            <a:r>
              <a:rPr lang="fr-FR" dirty="0" err="1">
                <a:solidFill>
                  <a:schemeClr val="tx1">
                    <a:lumMod val="65000"/>
                    <a:lumOff val="35000"/>
                  </a:schemeClr>
                </a:solidFill>
              </a:rPr>
              <a:t>tutorials</a:t>
            </a:r>
            <a:endParaRPr lang="en-US" dirty="0">
              <a:solidFill>
                <a:schemeClr val="tx1">
                  <a:lumMod val="65000"/>
                  <a:lumOff val="35000"/>
                </a:schemeClr>
              </a:solidFill>
            </a:endParaRPr>
          </a:p>
        </p:txBody>
      </p:sp>
      <p:sp>
        <p:nvSpPr>
          <p:cNvPr id="48" name="TextBox 47"/>
          <p:cNvSpPr txBox="1"/>
          <p:nvPr/>
        </p:nvSpPr>
        <p:spPr>
          <a:xfrm>
            <a:off x="9062433" y="3755741"/>
            <a:ext cx="2364508" cy="646331"/>
          </a:xfrm>
          <a:prstGeom prst="rect">
            <a:avLst/>
          </a:prstGeom>
          <a:noFill/>
        </p:spPr>
        <p:txBody>
          <a:bodyPr wrap="square" rtlCol="0">
            <a:spAutoFit/>
          </a:bodyPr>
          <a:lstStyle/>
          <a:p>
            <a:pPr algn="ctr"/>
            <a:r>
              <a:rPr lang="fr-FR" dirty="0">
                <a:solidFill>
                  <a:schemeClr val="tx1">
                    <a:lumMod val="65000"/>
                    <a:lumOff val="35000"/>
                  </a:schemeClr>
                </a:solidFill>
              </a:rPr>
              <a:t>Links to online </a:t>
            </a:r>
            <a:r>
              <a:rPr lang="fr-FR" dirty="0" err="1">
                <a:solidFill>
                  <a:schemeClr val="tx1">
                    <a:lumMod val="65000"/>
                    <a:lumOff val="35000"/>
                  </a:schemeClr>
                </a:solidFill>
              </a:rPr>
              <a:t>platforms</a:t>
            </a:r>
            <a:endParaRPr lang="en-US" dirty="0">
              <a:solidFill>
                <a:schemeClr val="tx1">
                  <a:lumMod val="65000"/>
                  <a:lumOff val="35000"/>
                </a:schemeClr>
              </a:solidFill>
            </a:endParaRPr>
          </a:p>
        </p:txBody>
      </p:sp>
      <p:cxnSp>
        <p:nvCxnSpPr>
          <p:cNvPr id="57" name="Straight Connector 56"/>
          <p:cNvCxnSpPr/>
          <p:nvPr/>
        </p:nvCxnSpPr>
        <p:spPr>
          <a:xfrm>
            <a:off x="6040583" y="2594004"/>
            <a:ext cx="0" cy="6374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888286" y="3214260"/>
            <a:ext cx="8327133" cy="172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1884168" y="3200404"/>
            <a:ext cx="6499" cy="5450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4669091" y="3210653"/>
            <a:ext cx="6499" cy="5450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454015" y="3213564"/>
            <a:ext cx="6499" cy="5450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10194633" y="3220018"/>
            <a:ext cx="6499" cy="5450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055756" y="1613549"/>
            <a:ext cx="2080488" cy="980453"/>
            <a:chOff x="493487" y="3443916"/>
            <a:chExt cx="1349853" cy="526815"/>
          </a:xfrm>
        </p:grpSpPr>
        <p:grpSp>
          <p:nvGrpSpPr>
            <p:cNvPr id="8" name="Group 7">
              <a:extLst>
                <a:ext uri="{FF2B5EF4-FFF2-40B4-BE49-F238E27FC236}">
                  <a16:creationId xmlns:a16="http://schemas.microsoft.com/office/drawing/2014/main" id="{93CC9BE7-5948-4992-8D51-1DA23A2E5BF5}"/>
                </a:ext>
              </a:extLst>
            </p:cNvPr>
            <p:cNvGrpSpPr/>
            <p:nvPr/>
          </p:nvGrpSpPr>
          <p:grpSpPr>
            <a:xfrm rot="5400000">
              <a:off x="1299396" y="3413385"/>
              <a:ext cx="502738" cy="585150"/>
              <a:chOff x="6407029" y="2209800"/>
              <a:chExt cx="1672824" cy="1866900"/>
            </a:xfrm>
            <a:effectLst>
              <a:outerShdw blurRad="50800" dist="38100" dir="5400000" algn="t" rotWithShape="0">
                <a:prstClr val="black">
                  <a:alpha val="40000"/>
                </a:prstClr>
              </a:outerShdw>
            </a:effectLst>
          </p:grpSpPr>
          <p:sp>
            <p:nvSpPr>
              <p:cNvPr id="11" name="Rectangle: Top Corners Rounded 2">
                <a:extLst>
                  <a:ext uri="{FF2B5EF4-FFF2-40B4-BE49-F238E27FC236}">
                    <a16:creationId xmlns:a16="http://schemas.microsoft.com/office/drawing/2014/main" id="{FC900C28-FF5B-4738-B15A-DA1A556BE4A0}"/>
                  </a:ext>
                </a:extLst>
              </p:cNvPr>
              <p:cNvSpPr/>
              <p:nvPr/>
            </p:nvSpPr>
            <p:spPr>
              <a:xfrm>
                <a:off x="6407029" y="2209800"/>
                <a:ext cx="1672824" cy="1866900"/>
              </a:xfrm>
              <a:prstGeom prst="round2SameRect">
                <a:avLst>
                  <a:gd name="adj1" fmla="val 12063"/>
                  <a:gd name="adj2" fmla="val 0"/>
                </a:avLst>
              </a:prstGeom>
              <a:ln/>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dirty="0"/>
              </a:p>
            </p:txBody>
          </p:sp>
          <p:sp>
            <p:nvSpPr>
              <p:cNvPr id="12" name="TextBox 11">
                <a:extLst>
                  <a:ext uri="{FF2B5EF4-FFF2-40B4-BE49-F238E27FC236}">
                    <a16:creationId xmlns:a16="http://schemas.microsoft.com/office/drawing/2014/main" id="{62698EAD-E879-41D8-AB35-8B0CD1EFF0A9}"/>
                  </a:ext>
                </a:extLst>
              </p:cNvPr>
              <p:cNvSpPr txBox="1"/>
              <p:nvPr/>
            </p:nvSpPr>
            <p:spPr>
              <a:xfrm rot="16200000">
                <a:off x="6568195" y="2587916"/>
                <a:ext cx="857619" cy="935458"/>
              </a:xfrm>
              <a:prstGeom prst="rect">
                <a:avLst/>
              </a:prstGeom>
              <a:noFill/>
            </p:spPr>
            <p:txBody>
              <a:bodyPr wrap="square" rtlCol="0">
                <a:spAutoFit/>
              </a:bodyPr>
              <a:lstStyle/>
              <a:p>
                <a:pPr algn="ctr"/>
                <a:endParaRPr lang="en-US" sz="2800" b="1" dirty="0">
                  <a:solidFill>
                    <a:schemeClr val="bg1"/>
                  </a:solidFill>
                  <a:latin typeface="Tw Cen MT" panose="020B0602020104020603" pitchFamily="34" charset="0"/>
                </a:endParaRPr>
              </a:p>
            </p:txBody>
          </p:sp>
        </p:grpSp>
        <p:sp>
          <p:nvSpPr>
            <p:cNvPr id="9" name="Freeform: Shape 15">
              <a:extLst>
                <a:ext uri="{FF2B5EF4-FFF2-40B4-BE49-F238E27FC236}">
                  <a16:creationId xmlns:a16="http://schemas.microsoft.com/office/drawing/2014/main" id="{B9361B01-03EA-4A3C-8B61-BEC6A891C530}"/>
                </a:ext>
              </a:extLst>
            </p:cNvPr>
            <p:cNvSpPr/>
            <p:nvPr/>
          </p:nvSpPr>
          <p:spPr>
            <a:xfrm rot="5400000" flipV="1">
              <a:off x="705245" y="3232158"/>
              <a:ext cx="526815" cy="95033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p:cNvSpPr txBox="1"/>
            <p:nvPr/>
          </p:nvSpPr>
          <p:spPr>
            <a:xfrm>
              <a:off x="605190" y="3615700"/>
              <a:ext cx="707917" cy="198449"/>
            </a:xfrm>
            <a:prstGeom prst="rect">
              <a:avLst/>
            </a:prstGeom>
            <a:noFill/>
          </p:spPr>
          <p:txBody>
            <a:bodyPr wrap="square" rtlCol="0">
              <a:spAutoFit/>
            </a:bodyPr>
            <a:lstStyle/>
            <a:p>
              <a:pPr algn="ctr"/>
              <a:r>
                <a:rPr lang="en-GB" dirty="0">
                  <a:solidFill>
                    <a:srgbClr val="549ADA"/>
                  </a:solidFill>
                  <a:latin typeface="Tw Cen MT" panose="020B0602020104020603" pitchFamily="34" charset="0"/>
                </a:rPr>
                <a:t>MODULE</a:t>
              </a:r>
              <a:endParaRPr lang="en-US" dirty="0">
                <a:solidFill>
                  <a:srgbClr val="549ADA"/>
                </a:solidFill>
                <a:latin typeface="Tw Cen MT" panose="020B0602020104020603" pitchFamily="34" charset="0"/>
              </a:endParaRPr>
            </a:p>
          </p:txBody>
        </p:sp>
      </p:grpSp>
    </p:spTree>
    <p:extLst>
      <p:ext uri="{BB962C8B-B14F-4D97-AF65-F5344CB8AC3E}">
        <p14:creationId xmlns:p14="http://schemas.microsoft.com/office/powerpoint/2010/main" val="2928855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E3F2BC12-D1F6-4F9E-A0DD-F52202C3FF7B}"/>
              </a:ext>
            </a:extLst>
          </p:cNvPr>
          <p:cNvSpPr txBox="1"/>
          <p:nvPr/>
        </p:nvSpPr>
        <p:spPr>
          <a:xfrm>
            <a:off x="508003" y="176304"/>
            <a:ext cx="11110791" cy="707886"/>
          </a:xfrm>
          <a:prstGeom prst="rect">
            <a:avLst/>
          </a:prstGeom>
          <a:noFill/>
        </p:spPr>
        <p:txBody>
          <a:bodyPr wrap="square" rtlCol="0">
            <a:spAutoFit/>
          </a:bodyPr>
          <a:lstStyle/>
          <a:p>
            <a:r>
              <a:rPr lang="zh-CN" altLang="en-US"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教学资源</a:t>
            </a:r>
            <a:endPar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endParaRPr>
          </a:p>
        </p:txBody>
      </p:sp>
      <p:sp>
        <p:nvSpPr>
          <p:cNvPr id="6" name="Rectangle 5"/>
          <p:cNvSpPr/>
          <p:nvPr/>
        </p:nvSpPr>
        <p:spPr>
          <a:xfrm>
            <a:off x="373685" y="1076033"/>
            <a:ext cx="11110793" cy="315307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spcBef>
                <a:spcPts val="1200"/>
              </a:spcBef>
            </a:pPr>
            <a:r>
              <a:rPr lang="zh-CN" altLang="en-US" sz="2400" dirty="0">
                <a:solidFill>
                  <a:schemeClr val="tx1">
                    <a:lumMod val="65000"/>
                    <a:lumOff val="35000"/>
                  </a:schemeClr>
                </a:solidFill>
                <a:latin typeface="Adobe 宋体 Std L" pitchFamily="18" charset="-122"/>
                <a:ea typeface="Adobe 宋体 Std L" pitchFamily="18" charset="-122"/>
              </a:rPr>
              <a:t>分为以下几类</a:t>
            </a:r>
            <a:r>
              <a:rPr lang="en-US" sz="2400" dirty="0">
                <a:solidFill>
                  <a:schemeClr val="tx1">
                    <a:lumMod val="65000"/>
                    <a:lumOff val="35000"/>
                  </a:schemeClr>
                </a:solidFill>
                <a:latin typeface="Adobe 宋体 Std L" pitchFamily="18" charset="-122"/>
                <a:ea typeface="Adobe 宋体 Std L" pitchFamily="18" charset="-122"/>
              </a:rPr>
              <a:t>:</a:t>
            </a:r>
          </a:p>
          <a:p>
            <a:pPr marL="447663" indent="-447663">
              <a:spcBef>
                <a:spcPts val="1200"/>
              </a:spcBef>
              <a:buClr>
                <a:schemeClr val="tx1">
                  <a:lumMod val="75000"/>
                  <a:lumOff val="25000"/>
                </a:schemeClr>
              </a:buClr>
              <a:buSzPct val="120000"/>
              <a:buFont typeface="Wingdings 2" panose="05020102010507070707" pitchFamily="18" charset="2"/>
              <a:buChar char="R"/>
            </a:pPr>
            <a:r>
              <a:rPr lang="zh-CN" altLang="en-US" sz="2000" dirty="0">
                <a:solidFill>
                  <a:schemeClr val="tx1">
                    <a:lumMod val="65000"/>
                    <a:lumOff val="35000"/>
                  </a:schemeClr>
                </a:solidFill>
                <a:latin typeface="Adobe 宋体 Std L" pitchFamily="18" charset="-122"/>
                <a:ea typeface="Adobe 宋体 Std L" pitchFamily="18" charset="-122"/>
              </a:rPr>
              <a:t>参考资料包 </a:t>
            </a:r>
          </a:p>
          <a:p>
            <a:pPr marL="447663" indent="-447663">
              <a:spcBef>
                <a:spcPts val="1200"/>
              </a:spcBef>
              <a:buClr>
                <a:schemeClr val="tx1">
                  <a:lumMod val="75000"/>
                  <a:lumOff val="25000"/>
                </a:schemeClr>
              </a:buClr>
              <a:buSzPct val="120000"/>
              <a:buFont typeface="Wingdings 2" panose="05020102010507070707" pitchFamily="18" charset="2"/>
              <a:buChar char="R"/>
            </a:pPr>
            <a:r>
              <a:rPr lang="zh-CN" altLang="en-US" sz="2000" dirty="0">
                <a:solidFill>
                  <a:schemeClr val="tx1">
                    <a:lumMod val="65000"/>
                    <a:lumOff val="35000"/>
                  </a:schemeClr>
                </a:solidFill>
                <a:latin typeface="Adobe 宋体 Std L" pitchFamily="18" charset="-122"/>
                <a:ea typeface="Adobe 宋体 Std L" pitchFamily="18" charset="-122"/>
              </a:rPr>
              <a:t>实操内容 </a:t>
            </a:r>
          </a:p>
          <a:p>
            <a:pPr marL="447663" indent="-447663">
              <a:spcBef>
                <a:spcPts val="1200"/>
              </a:spcBef>
              <a:buClr>
                <a:schemeClr val="tx1">
                  <a:lumMod val="75000"/>
                  <a:lumOff val="25000"/>
                </a:schemeClr>
              </a:buClr>
              <a:buSzPct val="120000"/>
              <a:buFont typeface="Wingdings 2" panose="05020102010507070707" pitchFamily="18" charset="2"/>
              <a:buChar char="R"/>
            </a:pPr>
            <a:r>
              <a:rPr lang="zh-CN" altLang="en-US" sz="2000" dirty="0">
                <a:solidFill>
                  <a:schemeClr val="tx1">
                    <a:lumMod val="65000"/>
                    <a:lumOff val="35000"/>
                  </a:schemeClr>
                </a:solidFill>
                <a:latin typeface="Adobe 宋体 Std L" pitchFamily="18" charset="-122"/>
                <a:ea typeface="Adobe 宋体 Std L" pitchFamily="18" charset="-122"/>
              </a:rPr>
              <a:t>主要教学资源 </a:t>
            </a:r>
          </a:p>
          <a:p>
            <a:pPr marL="447663" indent="-447663">
              <a:spcBef>
                <a:spcPts val="1200"/>
              </a:spcBef>
              <a:buClr>
                <a:schemeClr val="tx1">
                  <a:lumMod val="75000"/>
                  <a:lumOff val="25000"/>
                </a:schemeClr>
              </a:buClr>
              <a:buSzPct val="120000"/>
              <a:buFont typeface="Wingdings 2" panose="05020102010507070707" pitchFamily="18" charset="2"/>
              <a:buChar char="R"/>
            </a:pPr>
            <a:r>
              <a:rPr lang="zh-CN" altLang="en-US" sz="2000" dirty="0">
                <a:solidFill>
                  <a:schemeClr val="tx1">
                    <a:lumMod val="65000"/>
                    <a:lumOff val="35000"/>
                  </a:schemeClr>
                </a:solidFill>
                <a:latin typeface="Adobe 宋体 Std L" pitchFamily="18" charset="-122"/>
                <a:ea typeface="Adobe 宋体 Std L" pitchFamily="18" charset="-122"/>
              </a:rPr>
              <a:t>其他教学资源 </a:t>
            </a:r>
          </a:p>
          <a:p>
            <a:pPr marL="447663" indent="-447663">
              <a:spcBef>
                <a:spcPts val="1200"/>
              </a:spcBef>
              <a:buClr>
                <a:schemeClr val="tx1">
                  <a:lumMod val="75000"/>
                  <a:lumOff val="25000"/>
                </a:schemeClr>
              </a:buClr>
              <a:buSzPct val="120000"/>
              <a:buFont typeface="Wingdings 2" panose="05020102010507070707" pitchFamily="18" charset="2"/>
              <a:buChar char="R"/>
            </a:pPr>
            <a:r>
              <a:rPr lang="zh-CN" altLang="en-US" sz="2000" dirty="0">
                <a:solidFill>
                  <a:schemeClr val="tx1">
                    <a:lumMod val="65000"/>
                    <a:lumOff val="35000"/>
                  </a:schemeClr>
                </a:solidFill>
                <a:latin typeface="Adobe 宋体 Std L" pitchFamily="18" charset="-122"/>
                <a:ea typeface="Adobe 宋体 Std L" pitchFamily="18" charset="-122"/>
              </a:rPr>
              <a:t>案例研究和最佳实践</a:t>
            </a:r>
            <a:endParaRPr lang="en-US" sz="2000" dirty="0">
              <a:solidFill>
                <a:schemeClr val="tx1">
                  <a:lumMod val="65000"/>
                  <a:lumOff val="35000"/>
                </a:schemeClr>
              </a:solidFill>
              <a:latin typeface="Adobe 宋体 Std L" pitchFamily="18" charset="-122"/>
              <a:ea typeface="Adobe 宋体 Std L" pitchFamily="18" charset="-122"/>
            </a:endParaRPr>
          </a:p>
        </p:txBody>
      </p:sp>
    </p:spTree>
    <p:extLst>
      <p:ext uri="{BB962C8B-B14F-4D97-AF65-F5344CB8AC3E}">
        <p14:creationId xmlns:p14="http://schemas.microsoft.com/office/powerpoint/2010/main" val="616713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E3F2BC12-D1F6-4F9E-A0DD-F52202C3FF7B}"/>
              </a:ext>
            </a:extLst>
          </p:cNvPr>
          <p:cNvSpPr txBox="1"/>
          <p:nvPr/>
        </p:nvSpPr>
        <p:spPr>
          <a:xfrm>
            <a:off x="508003" y="176304"/>
            <a:ext cx="11110791" cy="707886"/>
          </a:xfrm>
          <a:prstGeom prst="rect">
            <a:avLst/>
          </a:prstGeom>
          <a:noFill/>
        </p:spPr>
        <p:txBody>
          <a:bodyPr wrap="square" rtlCol="0">
            <a:spAutoFit/>
          </a:bodyPr>
          <a:lstStyle/>
          <a:p>
            <a:r>
              <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Teaching resources</a:t>
            </a:r>
          </a:p>
        </p:txBody>
      </p:sp>
      <p:sp>
        <p:nvSpPr>
          <p:cNvPr id="6" name="Rectangle 5"/>
          <p:cNvSpPr/>
          <p:nvPr/>
        </p:nvSpPr>
        <p:spPr>
          <a:xfrm>
            <a:off x="373685" y="1076033"/>
            <a:ext cx="11110793" cy="315307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spcBef>
                <a:spcPts val="1200"/>
              </a:spcBef>
            </a:pPr>
            <a:r>
              <a:rPr lang="en-US" sz="2000" dirty="0">
                <a:solidFill>
                  <a:schemeClr val="tx1">
                    <a:lumMod val="65000"/>
                    <a:lumOff val="35000"/>
                  </a:schemeClr>
                </a:solidFill>
              </a:rPr>
              <a:t>These teaching resources are grouped under the following categories:</a:t>
            </a:r>
          </a:p>
          <a:p>
            <a:pPr marL="447663" indent="-447663">
              <a:spcBef>
                <a:spcPts val="1200"/>
              </a:spcBef>
              <a:buClr>
                <a:schemeClr val="tx1">
                  <a:lumMod val="75000"/>
                  <a:lumOff val="25000"/>
                </a:schemeClr>
              </a:buClr>
              <a:buSzPct val="120000"/>
              <a:buFont typeface="Wingdings 2" panose="05020102010507070707" pitchFamily="18" charset="2"/>
              <a:buChar char="R"/>
            </a:pPr>
            <a:r>
              <a:rPr lang="en-US" sz="2000" dirty="0">
                <a:solidFill>
                  <a:schemeClr val="tx1">
                    <a:lumMod val="65000"/>
                    <a:lumOff val="35000"/>
                  </a:schemeClr>
                </a:solidFill>
              </a:rPr>
              <a:t>Reference package </a:t>
            </a:r>
          </a:p>
          <a:p>
            <a:pPr marL="447663" indent="-447663">
              <a:spcBef>
                <a:spcPts val="1200"/>
              </a:spcBef>
              <a:buClr>
                <a:schemeClr val="tx1">
                  <a:lumMod val="75000"/>
                  <a:lumOff val="25000"/>
                </a:schemeClr>
              </a:buClr>
              <a:buSzPct val="120000"/>
              <a:buFont typeface="Wingdings 2" panose="05020102010507070707" pitchFamily="18" charset="2"/>
              <a:buChar char="R"/>
            </a:pPr>
            <a:r>
              <a:rPr lang="en-US" sz="2000" dirty="0">
                <a:solidFill>
                  <a:schemeClr val="tx1">
                    <a:lumMod val="65000"/>
                    <a:lumOff val="35000"/>
                  </a:schemeClr>
                </a:solidFill>
              </a:rPr>
              <a:t>Operational content </a:t>
            </a:r>
          </a:p>
          <a:p>
            <a:pPr marL="447663" indent="-447663">
              <a:spcBef>
                <a:spcPts val="1200"/>
              </a:spcBef>
              <a:buClr>
                <a:schemeClr val="tx1">
                  <a:lumMod val="75000"/>
                  <a:lumOff val="25000"/>
                </a:schemeClr>
              </a:buClr>
              <a:buSzPct val="120000"/>
              <a:buFont typeface="Wingdings 2" panose="05020102010507070707" pitchFamily="18" charset="2"/>
              <a:buChar char="R"/>
            </a:pPr>
            <a:r>
              <a:rPr lang="en-US" sz="2000" dirty="0">
                <a:solidFill>
                  <a:schemeClr val="tx1">
                    <a:lumMod val="65000"/>
                    <a:lumOff val="35000"/>
                  </a:schemeClr>
                </a:solidFill>
              </a:rPr>
              <a:t>Main teaching resources </a:t>
            </a:r>
          </a:p>
          <a:p>
            <a:pPr marL="447663" indent="-447663">
              <a:spcBef>
                <a:spcPts val="1200"/>
              </a:spcBef>
              <a:buClr>
                <a:schemeClr val="tx1">
                  <a:lumMod val="75000"/>
                  <a:lumOff val="25000"/>
                </a:schemeClr>
              </a:buClr>
              <a:buSzPct val="120000"/>
              <a:buFont typeface="Wingdings 2" panose="05020102010507070707" pitchFamily="18" charset="2"/>
              <a:buChar char="R"/>
            </a:pPr>
            <a:r>
              <a:rPr lang="en-US" sz="2000" dirty="0">
                <a:solidFill>
                  <a:schemeClr val="tx1">
                    <a:lumMod val="65000"/>
                    <a:lumOff val="35000"/>
                  </a:schemeClr>
                </a:solidFill>
              </a:rPr>
              <a:t>Other teaching resources </a:t>
            </a:r>
          </a:p>
          <a:p>
            <a:pPr marL="447663" indent="-447663">
              <a:spcBef>
                <a:spcPts val="1200"/>
              </a:spcBef>
              <a:buClr>
                <a:schemeClr val="tx1">
                  <a:lumMod val="75000"/>
                  <a:lumOff val="25000"/>
                </a:schemeClr>
              </a:buClr>
              <a:buSzPct val="120000"/>
              <a:buFont typeface="Wingdings 2" panose="05020102010507070707" pitchFamily="18" charset="2"/>
              <a:buChar char="R"/>
            </a:pPr>
            <a:r>
              <a:rPr lang="en-US" sz="2000" dirty="0">
                <a:solidFill>
                  <a:schemeClr val="tx1">
                    <a:lumMod val="65000"/>
                    <a:lumOff val="35000"/>
                  </a:schemeClr>
                </a:solidFill>
              </a:rPr>
              <a:t>Case studies and best practices</a:t>
            </a:r>
          </a:p>
        </p:txBody>
      </p:sp>
    </p:spTree>
    <p:extLst>
      <p:ext uri="{BB962C8B-B14F-4D97-AF65-F5344CB8AC3E}">
        <p14:creationId xmlns:p14="http://schemas.microsoft.com/office/powerpoint/2010/main" val="2629098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6805" y="2521974"/>
            <a:ext cx="2709272" cy="1578081"/>
          </a:xfrm>
          <a:prstGeom prst="rect">
            <a:avLst/>
          </a:prstGeom>
        </p:spPr>
      </p:pic>
    </p:spTree>
    <p:extLst>
      <p:ext uri="{BB962C8B-B14F-4D97-AF65-F5344CB8AC3E}">
        <p14:creationId xmlns:p14="http://schemas.microsoft.com/office/powerpoint/2010/main" val="3690074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C851652F-1B21-4C47-9743-88E5119E63EF}"/>
              </a:ext>
            </a:extLst>
          </p:cNvPr>
          <p:cNvSpPr/>
          <p:nvPr/>
        </p:nvSpPr>
        <p:spPr>
          <a:xfrm>
            <a:off x="2828814" y="3302728"/>
            <a:ext cx="673663" cy="311081"/>
          </a:xfrm>
          <a:prstGeom prst="roundRect">
            <a:avLst/>
          </a:prstGeom>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r"/>
            <a:r>
              <a:rPr lang="en-IN" sz="2000" b="1" dirty="0"/>
              <a:t>04</a:t>
            </a:r>
            <a:endParaRPr lang="en-IN" sz="2800" b="1" dirty="0"/>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2828814" y="2843180"/>
            <a:ext cx="673663" cy="311081"/>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000" b="1" dirty="0"/>
              <a:t>03</a:t>
            </a:r>
            <a:endParaRPr lang="en-IN" sz="2800" b="1" dirty="0"/>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2828814" y="2364582"/>
            <a:ext cx="673663" cy="311081"/>
          </a:xfrm>
          <a:prstGeom prst="roundRect">
            <a:avLst/>
          </a:prstGeom>
          <a:solidFill>
            <a:schemeClr val="accent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2828814" y="1895510"/>
            <a:ext cx="673663" cy="311081"/>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b="1" dirty="0"/>
              <a:t>01</a:t>
            </a:r>
            <a:endParaRPr lang="en-IN" sz="2800" b="1" dirty="0"/>
          </a:p>
        </p:txBody>
      </p:sp>
      <p:sp>
        <p:nvSpPr>
          <p:cNvPr id="5" name="TextBox 4"/>
          <p:cNvSpPr txBox="1"/>
          <p:nvPr/>
        </p:nvSpPr>
        <p:spPr>
          <a:xfrm>
            <a:off x="4422290" y="1257104"/>
            <a:ext cx="6838197" cy="4985980"/>
          </a:xfrm>
          <a:prstGeom prst="rect">
            <a:avLst/>
          </a:prstGeom>
          <a:noFill/>
        </p:spPr>
        <p:txBody>
          <a:bodyPr wrap="square" rtlCol="0">
            <a:spAutoFit/>
          </a:bodyPr>
          <a:lstStyle/>
          <a:p>
            <a:pPr algn="just">
              <a:lnSpc>
                <a:spcPct val="150000"/>
              </a:lnSpc>
            </a:pPr>
            <a:r>
              <a:rPr lang="en-US" sz="2000" dirty="0">
                <a:latin typeface="Calibri" panose="020F0502020204030204" pitchFamily="34" charset="0"/>
                <a:cs typeface="Calibri" panose="020F0502020204030204" pitchFamily="34" charset="0"/>
              </a:rPr>
              <a:t>The Third Cycle questionnaire is “no longer an isolated tool focusing solely on one process of the </a:t>
            </a:r>
            <a:r>
              <a:rPr lang="en-US" sz="2000" i="1" dirty="0">
                <a:latin typeface="Calibri" panose="020F0502020204030204" pitchFamily="34" charset="0"/>
                <a:cs typeface="Calibri" panose="020F0502020204030204" pitchFamily="34" charset="0"/>
              </a:rPr>
              <a:t>Convention</a:t>
            </a:r>
            <a:r>
              <a:rPr lang="en-US" sz="2000" dirty="0">
                <a:latin typeface="Calibri" panose="020F0502020204030204" pitchFamily="34" charset="0"/>
                <a:cs typeface="Calibri" panose="020F0502020204030204" pitchFamily="34" charset="0"/>
              </a:rPr>
              <a:t>, but has a </a:t>
            </a:r>
            <a:r>
              <a:rPr lang="en-US" sz="2000" u="sng" dirty="0">
                <a:latin typeface="Calibri" panose="020F0502020204030204" pitchFamily="34" charset="0"/>
                <a:cs typeface="Calibri" panose="020F0502020204030204" pitchFamily="34" charset="0"/>
              </a:rPr>
              <a:t>far broader reach and scope</a:t>
            </a:r>
            <a:r>
              <a:rPr lang="en-US" sz="2000" dirty="0">
                <a:latin typeface="Calibri" panose="020F0502020204030204" pitchFamily="34" charset="0"/>
                <a:cs typeface="Calibri" panose="020F0502020204030204" pitchFamily="34" charset="0"/>
              </a:rPr>
              <a:t> and reflects the </a:t>
            </a:r>
            <a:r>
              <a:rPr lang="en-US" sz="2000" i="1" dirty="0">
                <a:latin typeface="Calibri" panose="020F0502020204030204" pitchFamily="34" charset="0"/>
                <a:cs typeface="Calibri" panose="020F0502020204030204" pitchFamily="34" charset="0"/>
              </a:rPr>
              <a:t>Convention</a:t>
            </a:r>
            <a:r>
              <a:rPr lang="en-US" sz="2000" dirty="0">
                <a:latin typeface="Calibri" panose="020F0502020204030204" pitchFamily="34" charset="0"/>
                <a:cs typeface="Calibri" panose="020F0502020204030204" pitchFamily="34" charset="0"/>
              </a:rPr>
              <a:t> as it is today; extending to include numerous relevant World Heritage policies, forging links with other conventions, </a:t>
            </a:r>
            <a:r>
              <a:rPr lang="en-US" sz="2000" dirty="0" err="1">
                <a:latin typeface="Calibri" panose="020F0502020204030204" pitchFamily="34" charset="0"/>
                <a:cs typeface="Calibri" panose="020F0502020204030204" pitchFamily="34" charset="0"/>
              </a:rPr>
              <a:t>programmes</a:t>
            </a:r>
            <a:r>
              <a:rPr lang="en-US" sz="2000" dirty="0">
                <a:latin typeface="Calibri" panose="020F0502020204030204" pitchFamily="34" charset="0"/>
                <a:cs typeface="Calibri" panose="020F0502020204030204" pitchFamily="34" charset="0"/>
              </a:rPr>
              <a:t> and recommendations, as well as core processes such as the State of Conservation reports, the Upstream Process and approaches such as the World Heritage Capacity Building Strategy ” </a:t>
            </a:r>
          </a:p>
          <a:p>
            <a:pPr algn="just">
              <a:lnSpc>
                <a:spcPct val="150000"/>
              </a:lnSpc>
            </a:pPr>
            <a:endParaRPr lang="en-US" sz="2000" dirty="0">
              <a:latin typeface="Calibri" panose="020F0502020204030204" pitchFamily="34" charset="0"/>
              <a:cs typeface="Calibri" panose="020F0502020204030204" pitchFamily="34" charset="0"/>
            </a:endParaRPr>
          </a:p>
          <a:p>
            <a:pPr algn="r">
              <a:lnSpc>
                <a:spcPct val="150000"/>
              </a:lnSpc>
            </a:pPr>
            <a:r>
              <a:rPr lang="en-US" sz="2000" dirty="0">
                <a:latin typeface="Calibri" panose="020F0502020204030204" pitchFamily="34" charset="0"/>
                <a:cs typeface="Calibri" panose="020F0502020204030204" pitchFamily="34" charset="0"/>
              </a:rPr>
              <a:t>(ref. WHC/17/41.COM/10A)</a:t>
            </a:r>
            <a:endParaRPr lang="it-IT" sz="2000" dirty="0">
              <a:latin typeface="Calibri" panose="020F0502020204030204" pitchFamily="34" charset="0"/>
              <a:cs typeface="Calibri" panose="020F0502020204030204" pitchFamily="34" charset="0"/>
            </a:endParaRPr>
          </a:p>
          <a:p>
            <a:pPr algn="just"/>
            <a:endParaRPr lang="en-US" dirty="0"/>
          </a:p>
        </p:txBody>
      </p:sp>
      <p:sp>
        <p:nvSpPr>
          <p:cNvPr id="17" name="TextBox 16">
            <a:extLst>
              <a:ext uri="{FF2B5EF4-FFF2-40B4-BE49-F238E27FC236}">
                <a16:creationId xmlns:a16="http://schemas.microsoft.com/office/drawing/2014/main" id="{E3F2BC12-D1F6-4F9E-A0DD-F52202C3FF7B}"/>
              </a:ext>
            </a:extLst>
          </p:cNvPr>
          <p:cNvSpPr txBox="1"/>
          <p:nvPr/>
        </p:nvSpPr>
        <p:spPr>
          <a:xfrm>
            <a:off x="4422290" y="482801"/>
            <a:ext cx="3562349" cy="707886"/>
          </a:xfrm>
          <a:prstGeom prst="rect">
            <a:avLst/>
          </a:prstGeom>
          <a:noFill/>
        </p:spPr>
        <p:txBody>
          <a:bodyPr wrap="square" rtlCol="0">
            <a:spAutoFit/>
          </a:bodyPr>
          <a:lstStyle/>
          <a:p>
            <a:r>
              <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Rationale</a:t>
            </a:r>
          </a:p>
        </p:txBody>
      </p:sp>
      <p:grpSp>
        <p:nvGrpSpPr>
          <p:cNvPr id="23" name="Group 22"/>
          <p:cNvGrpSpPr/>
          <p:nvPr/>
        </p:nvGrpSpPr>
        <p:grpSpPr>
          <a:xfrm>
            <a:off x="765502" y="1567663"/>
            <a:ext cx="2410709" cy="2936995"/>
            <a:chOff x="596408" y="889000"/>
            <a:chExt cx="2410709" cy="2936994"/>
          </a:xfrm>
        </p:grpSpPr>
        <p:grpSp>
          <p:nvGrpSpPr>
            <p:cNvPr id="24" name="Group 23"/>
            <p:cNvGrpSpPr/>
            <p:nvPr/>
          </p:nvGrpSpPr>
          <p:grpSpPr>
            <a:xfrm>
              <a:off x="596408" y="889000"/>
              <a:ext cx="2410709" cy="2936994"/>
              <a:chOff x="478378" y="619125"/>
              <a:chExt cx="4612738" cy="5619750"/>
            </a:xfrm>
          </p:grpSpPr>
          <p:sp>
            <p:nvSpPr>
              <p:cNvPr id="28" name="Freeform: Shape 6">
                <a:extLst>
                  <a:ext uri="{FF2B5EF4-FFF2-40B4-BE49-F238E27FC236}">
                    <a16:creationId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solidFill>
                <a:schemeClr val="bg1">
                  <a:lumMod val="95000"/>
                </a:schemeClr>
              </a:solidFill>
              <a:ln>
                <a:solidFill>
                  <a:schemeClr val="bg1">
                    <a:lumMod val="85000"/>
                  </a:schemeClr>
                </a:solid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9" name="Rectangle 28">
                <a:extLst>
                  <a:ext uri="{FF2B5EF4-FFF2-40B4-BE49-F238E27FC236}">
                    <a16:creationId xmlns:a16="http://schemas.microsoft.com/office/drawing/2014/main" id="{6824F499-20C8-4D73-B49D-6DD55A41C2A6}"/>
                  </a:ext>
                </a:extLst>
              </p:cNvPr>
              <p:cNvSpPr/>
              <p:nvPr/>
            </p:nvSpPr>
            <p:spPr>
              <a:xfrm>
                <a:off x="645031" y="710252"/>
                <a:ext cx="3458498" cy="163323"/>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a:extLst>
                  <a:ext uri="{FF2B5EF4-FFF2-40B4-BE49-F238E27FC236}">
                    <a16:creationId xmlns:a16="http://schemas.microsoft.com/office/drawing/2014/main" id="{35FD5325-3717-459B-90F1-3A5965EDA412}"/>
                  </a:ext>
                </a:extLst>
              </p:cNvPr>
              <p:cNvSpPr/>
              <p:nvPr/>
            </p:nvSpPr>
            <p:spPr>
              <a:xfrm>
                <a:off x="647631" y="5659555"/>
                <a:ext cx="3213169" cy="35921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en-IN" sz="800" dirty="0"/>
                  <a:t>World Heritage Convention</a:t>
                </a:r>
              </a:p>
            </p:txBody>
          </p:sp>
          <p:sp>
            <p:nvSpPr>
              <p:cNvPr id="32" name="Rectangle 31">
                <a:extLst>
                  <a:ext uri="{FF2B5EF4-FFF2-40B4-BE49-F238E27FC236}">
                    <a16:creationId xmlns:a16="http://schemas.microsoft.com/office/drawing/2014/main" id="{0B782959-5560-4202-A136-BCA075A490B3}"/>
                  </a:ext>
                </a:extLst>
              </p:cNvPr>
              <p:cNvSpPr/>
              <p:nvPr/>
            </p:nvSpPr>
            <p:spPr>
              <a:xfrm>
                <a:off x="988142" y="619125"/>
                <a:ext cx="66367" cy="561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TextBox 32">
                <a:extLst>
                  <a:ext uri="{FF2B5EF4-FFF2-40B4-BE49-F238E27FC236}">
                    <a16:creationId xmlns:a16="http://schemas.microsoft.com/office/drawing/2014/main" id="{A3D6E4EA-59ED-4E27-B6F1-FB64219B8EED}"/>
                  </a:ext>
                </a:extLst>
              </p:cNvPr>
              <p:cNvSpPr txBox="1"/>
              <p:nvPr/>
            </p:nvSpPr>
            <p:spPr>
              <a:xfrm>
                <a:off x="478378" y="899478"/>
                <a:ext cx="4612738" cy="471128"/>
              </a:xfrm>
              <a:prstGeom prst="rect">
                <a:avLst/>
              </a:prstGeom>
              <a:noFill/>
            </p:spPr>
            <p:txBody>
              <a:bodyPr wrap="square" rtlCol="0">
                <a:noAutofit/>
              </a:bodyPr>
              <a:lstStyle/>
              <a:p>
                <a:pPr algn="ctr">
                  <a:spcAft>
                    <a:spcPts val="600"/>
                  </a:spcAft>
                </a:pPr>
                <a:r>
                  <a:rPr lang="en-IN" sz="1051" dirty="0">
                    <a:solidFill>
                      <a:schemeClr val="accent5">
                        <a:lumMod val="75000"/>
                      </a:schemeClr>
                    </a:solidFill>
                    <a:latin typeface="Tw Cen MT" panose="020B0602020104020603" pitchFamily="34" charset="0"/>
                  </a:rPr>
                  <a:t>Periodic Reporting </a:t>
                </a:r>
              </a:p>
              <a:p>
                <a:pPr algn="ctr">
                  <a:spcAft>
                    <a:spcPts val="600"/>
                  </a:spcAft>
                </a:pPr>
                <a:r>
                  <a:rPr lang="en-IN" sz="1600" dirty="0">
                    <a:solidFill>
                      <a:schemeClr val="accent5">
                        <a:lumMod val="75000"/>
                      </a:schemeClr>
                    </a:solidFill>
                    <a:latin typeface="Tw Cen MT" panose="020B0602020104020603" pitchFamily="34" charset="0"/>
                  </a:rPr>
                  <a:t>Curriculum</a:t>
                </a:r>
                <a:endParaRPr lang="en-IN" dirty="0">
                  <a:solidFill>
                    <a:schemeClr val="accent5">
                      <a:lumMod val="75000"/>
                    </a:schemeClr>
                  </a:solidFill>
                  <a:latin typeface="Tw Cen MT" panose="020B0602020104020603" pitchFamily="34" charset="0"/>
                </a:endParaRPr>
              </a:p>
            </p:txBody>
          </p:sp>
        </p:gr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31" y="1798744"/>
              <a:ext cx="2078218" cy="1348303"/>
            </a:xfrm>
            <a:prstGeom prst="rect">
              <a:avLst/>
            </a:prstGeom>
          </p:spPr>
        </p:pic>
        <p:sp>
          <p:nvSpPr>
            <p:cNvPr id="27" name="TextBox 26">
              <a:extLst>
                <a:ext uri="{FF2B5EF4-FFF2-40B4-BE49-F238E27FC236}">
                  <a16:creationId xmlns:a16="http://schemas.microsoft.com/office/drawing/2014/main" id="{BF3FF7B2-4940-404C-B39B-C8B665009A01}"/>
                </a:ext>
              </a:extLst>
            </p:cNvPr>
            <p:cNvSpPr txBox="1"/>
            <p:nvPr/>
          </p:nvSpPr>
          <p:spPr>
            <a:xfrm>
              <a:off x="751547" y="3071429"/>
              <a:ext cx="2208288" cy="369332"/>
            </a:xfrm>
            <a:prstGeom prst="rect">
              <a:avLst/>
            </a:prstGeom>
            <a:noFill/>
          </p:spPr>
          <p:txBody>
            <a:bodyPr wrap="square" rtlCol="0">
              <a:spAutoFit/>
            </a:bodyPr>
            <a:lstStyle/>
            <a:p>
              <a:pPr algn="ctr"/>
              <a:r>
                <a:rPr lang="en-IN" dirty="0">
                  <a:solidFill>
                    <a:schemeClr val="accent5">
                      <a:lumMod val="75000"/>
                    </a:schemeClr>
                  </a:solidFill>
                  <a:latin typeface="Tw Cen MT" panose="020B0602020104020603" pitchFamily="34" charset="0"/>
                </a:rPr>
                <a:t>Training Modules</a:t>
              </a:r>
            </a:p>
          </p:txBody>
        </p:sp>
      </p:grpSp>
    </p:spTree>
    <p:extLst>
      <p:ext uri="{BB962C8B-B14F-4D97-AF65-F5344CB8AC3E}">
        <p14:creationId xmlns:p14="http://schemas.microsoft.com/office/powerpoint/2010/main" val="2589229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C851652F-1B21-4C47-9743-88E5119E63EF}"/>
              </a:ext>
            </a:extLst>
          </p:cNvPr>
          <p:cNvSpPr/>
          <p:nvPr/>
        </p:nvSpPr>
        <p:spPr>
          <a:xfrm>
            <a:off x="2828814" y="3302728"/>
            <a:ext cx="673663" cy="311081"/>
          </a:xfrm>
          <a:prstGeom prst="roundRect">
            <a:avLst/>
          </a:prstGeom>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r"/>
            <a:r>
              <a:rPr lang="en-IN" sz="2000" b="1" dirty="0"/>
              <a:t>04</a:t>
            </a:r>
            <a:endParaRPr lang="en-IN" sz="2800" b="1" dirty="0"/>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2828814" y="2843180"/>
            <a:ext cx="673663" cy="311081"/>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000" b="1" dirty="0"/>
              <a:t>03</a:t>
            </a:r>
            <a:endParaRPr lang="en-IN" sz="2800" b="1" dirty="0"/>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2828814" y="2364582"/>
            <a:ext cx="673663" cy="311081"/>
          </a:xfrm>
          <a:prstGeom prst="roundRect">
            <a:avLst/>
          </a:prstGeom>
          <a:solidFill>
            <a:schemeClr val="accent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2828814" y="1895510"/>
            <a:ext cx="673663" cy="311081"/>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b="1" dirty="0"/>
              <a:t>01</a:t>
            </a:r>
            <a:endParaRPr lang="en-IN" sz="2800" b="1" dirty="0"/>
          </a:p>
        </p:txBody>
      </p:sp>
      <p:sp>
        <p:nvSpPr>
          <p:cNvPr id="37" name="TextBox 36"/>
          <p:cNvSpPr txBox="1"/>
          <p:nvPr/>
        </p:nvSpPr>
        <p:spPr>
          <a:xfrm>
            <a:off x="4422292" y="1372606"/>
            <a:ext cx="7349405" cy="4524315"/>
          </a:xfrm>
          <a:prstGeom prst="rect">
            <a:avLst/>
          </a:prstGeom>
          <a:noFill/>
        </p:spPr>
        <p:txBody>
          <a:bodyPr wrap="square" rtlCol="0">
            <a:spAutoFit/>
          </a:bodyPr>
          <a:lstStyle>
            <a:defPPr>
              <a:defRPr lang="en-US"/>
            </a:defPPr>
            <a:lvl1pPr algn="just">
              <a:lnSpc>
                <a:spcPct val="150000"/>
              </a:lnSpc>
              <a:defRPr sz="2400">
                <a:latin typeface="Adobe 宋体 Std L" pitchFamily="18" charset="-122"/>
                <a:ea typeface="Adobe 宋体 Std L" pitchFamily="18" charset="-122"/>
                <a:cs typeface="Calibri" panose="020F0502020204030204" pitchFamily="34" charset="0"/>
              </a:defRPr>
            </a:lvl1pPr>
          </a:lstStyle>
          <a:p>
            <a:r>
              <a:rPr lang="zh-CN" altLang="en-US" b="1" dirty="0"/>
              <a:t>目标：</a:t>
            </a:r>
            <a:r>
              <a:rPr lang="zh-CN" altLang="en-US" dirty="0"/>
              <a:t>为缔约国提供现成的资源，用于培训和发展参与第三轮定期报告的利益相关方的能力。</a:t>
            </a:r>
          </a:p>
          <a:p>
            <a:r>
              <a:rPr lang="zh-CN" altLang="en-US" b="1" dirty="0"/>
              <a:t>目的：</a:t>
            </a:r>
            <a:r>
              <a:rPr lang="zh-CN" altLang="en-US" dirty="0"/>
              <a:t>扩充</a:t>
            </a:r>
            <a:r>
              <a:rPr lang="en-US" altLang="zh-CN" dirty="0"/>
              <a:t>《</a:t>
            </a:r>
            <a:r>
              <a:rPr lang="zh-CN" altLang="en-US" dirty="0"/>
              <a:t>操作指南</a:t>
            </a:r>
            <a:r>
              <a:rPr lang="en-US" altLang="zh-CN" dirty="0"/>
              <a:t>》</a:t>
            </a:r>
            <a:r>
              <a:rPr lang="zh-CN" altLang="en-US" dirty="0"/>
              <a:t>和</a:t>
            </a:r>
            <a:r>
              <a:rPr lang="en-US" altLang="zh-CN" dirty="0"/>
              <a:t>《</a:t>
            </a:r>
            <a:r>
              <a:rPr lang="zh-CN" altLang="en-US" dirty="0"/>
              <a:t>术语表</a:t>
            </a:r>
            <a:r>
              <a:rPr lang="en-US" altLang="zh-CN" dirty="0"/>
              <a:t>》</a:t>
            </a:r>
            <a:r>
              <a:rPr lang="zh-CN" altLang="en-US" dirty="0"/>
              <a:t>的内容。</a:t>
            </a:r>
          </a:p>
          <a:p>
            <a:r>
              <a:rPr lang="zh-CN" altLang="en-US" b="1" dirty="0"/>
              <a:t>培训对象：</a:t>
            </a:r>
            <a:r>
              <a:rPr lang="zh-CN" altLang="en-US" dirty="0"/>
              <a:t>培训员（教科文</a:t>
            </a:r>
            <a:r>
              <a:rPr lang="en-US" altLang="zh-CN" dirty="0"/>
              <a:t>2</a:t>
            </a:r>
            <a:r>
              <a:rPr lang="zh-CN" altLang="en-US" dirty="0"/>
              <a:t>类中心、国家联络机构和教科文全国委员会）及参与第三轮定期报告的其他利益相关方。</a:t>
            </a:r>
          </a:p>
          <a:p>
            <a:r>
              <a:rPr lang="zh-CN" altLang="en-US" b="1" dirty="0"/>
              <a:t>具体目标：</a:t>
            </a:r>
            <a:r>
              <a:rPr lang="zh-CN" altLang="en-US" dirty="0"/>
              <a:t>在业务上协助国家联络机构和世界遗产地管理者填写第三轮定期报告调查问卷。</a:t>
            </a:r>
          </a:p>
        </p:txBody>
      </p:sp>
      <p:sp>
        <p:nvSpPr>
          <p:cNvPr id="38" name="TextBox 37">
            <a:extLst>
              <a:ext uri="{FF2B5EF4-FFF2-40B4-BE49-F238E27FC236}">
                <a16:creationId xmlns:a16="http://schemas.microsoft.com/office/drawing/2014/main" id="{E3F2BC12-D1F6-4F9E-A0DD-F52202C3FF7B}"/>
              </a:ext>
            </a:extLst>
          </p:cNvPr>
          <p:cNvSpPr txBox="1"/>
          <p:nvPr/>
        </p:nvSpPr>
        <p:spPr>
          <a:xfrm>
            <a:off x="4422290" y="482801"/>
            <a:ext cx="6838197" cy="707886"/>
          </a:xfrm>
          <a:prstGeom prst="rect">
            <a:avLst/>
          </a:prstGeom>
          <a:noFill/>
        </p:spPr>
        <p:txBody>
          <a:bodyPr wrap="square" rtlCol="0">
            <a:spAutoFit/>
          </a:bodyPr>
          <a:lstStyle/>
          <a:p>
            <a:r>
              <a:rPr lang="zh-CN" altLang="en-US"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宗旨与目标</a:t>
            </a:r>
            <a:endPar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endParaRPr>
          </a:p>
        </p:txBody>
      </p:sp>
      <p:grpSp>
        <p:nvGrpSpPr>
          <p:cNvPr id="17" name="Group 16">
            <a:extLst>
              <a:ext uri="{FF2B5EF4-FFF2-40B4-BE49-F238E27FC236}">
                <a16:creationId xmlns:a16="http://schemas.microsoft.com/office/drawing/2014/main" id="{307CA896-8DE0-41AC-BC7A-FE5D7A446892}"/>
              </a:ext>
            </a:extLst>
          </p:cNvPr>
          <p:cNvGrpSpPr/>
          <p:nvPr/>
        </p:nvGrpSpPr>
        <p:grpSpPr>
          <a:xfrm>
            <a:off x="765502" y="1567663"/>
            <a:ext cx="2410709" cy="2936995"/>
            <a:chOff x="596408" y="889000"/>
            <a:chExt cx="2410709" cy="2936994"/>
          </a:xfrm>
        </p:grpSpPr>
        <p:grpSp>
          <p:nvGrpSpPr>
            <p:cNvPr id="18" name="Group 17">
              <a:extLst>
                <a:ext uri="{FF2B5EF4-FFF2-40B4-BE49-F238E27FC236}">
                  <a16:creationId xmlns:a16="http://schemas.microsoft.com/office/drawing/2014/main" id="{1C833EE9-50A8-47AE-A0CE-6AEEF43BBD5E}"/>
                </a:ext>
              </a:extLst>
            </p:cNvPr>
            <p:cNvGrpSpPr/>
            <p:nvPr/>
          </p:nvGrpSpPr>
          <p:grpSpPr>
            <a:xfrm>
              <a:off x="596408" y="889000"/>
              <a:ext cx="2410709" cy="2936994"/>
              <a:chOff x="478378" y="619125"/>
              <a:chExt cx="4612738" cy="5619750"/>
            </a:xfrm>
          </p:grpSpPr>
          <p:sp>
            <p:nvSpPr>
              <p:cNvPr id="31" name="Freeform: Shape 6">
                <a:extLst>
                  <a:ext uri="{FF2B5EF4-FFF2-40B4-BE49-F238E27FC236}">
                    <a16:creationId xmlns:a16="http://schemas.microsoft.com/office/drawing/2014/main" id="{3A95A1CF-C8CE-42FB-BFA6-DEFAA9834A9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solidFill>
                <a:schemeClr val="bg1">
                  <a:lumMod val="95000"/>
                </a:schemeClr>
              </a:solidFill>
              <a:ln>
                <a:solidFill>
                  <a:schemeClr val="bg1">
                    <a:lumMod val="85000"/>
                  </a:schemeClr>
                </a:solid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34" name="Rectangle 33">
                <a:extLst>
                  <a:ext uri="{FF2B5EF4-FFF2-40B4-BE49-F238E27FC236}">
                    <a16:creationId xmlns:a16="http://schemas.microsoft.com/office/drawing/2014/main" id="{F9870B19-5886-4A85-8E06-784A891D340F}"/>
                  </a:ext>
                </a:extLst>
              </p:cNvPr>
              <p:cNvSpPr/>
              <p:nvPr/>
            </p:nvSpPr>
            <p:spPr>
              <a:xfrm>
                <a:off x="645031" y="710252"/>
                <a:ext cx="3458498" cy="163323"/>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D887ECC0-852A-4A03-A748-042C1B00BFFC}"/>
                  </a:ext>
                </a:extLst>
              </p:cNvPr>
              <p:cNvSpPr/>
              <p:nvPr/>
            </p:nvSpPr>
            <p:spPr>
              <a:xfrm>
                <a:off x="647631" y="5659555"/>
                <a:ext cx="3213169" cy="35921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zh-CN" altLang="en-US" sz="800" dirty="0"/>
                  <a:t>世界遗产公约</a:t>
                </a:r>
                <a:endParaRPr lang="en-IN" sz="800" dirty="0"/>
              </a:p>
            </p:txBody>
          </p:sp>
          <p:sp>
            <p:nvSpPr>
              <p:cNvPr id="36" name="Rectangle 35">
                <a:extLst>
                  <a:ext uri="{FF2B5EF4-FFF2-40B4-BE49-F238E27FC236}">
                    <a16:creationId xmlns:a16="http://schemas.microsoft.com/office/drawing/2014/main" id="{090668E3-0698-4AC0-B74A-F2AE4F726DD0}"/>
                  </a:ext>
                </a:extLst>
              </p:cNvPr>
              <p:cNvSpPr/>
              <p:nvPr/>
            </p:nvSpPr>
            <p:spPr>
              <a:xfrm>
                <a:off x="988142" y="619125"/>
                <a:ext cx="66367" cy="561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TextBox 38">
                <a:extLst>
                  <a:ext uri="{FF2B5EF4-FFF2-40B4-BE49-F238E27FC236}">
                    <a16:creationId xmlns:a16="http://schemas.microsoft.com/office/drawing/2014/main" id="{19D5841C-C9FD-4F88-ACAE-BACFF8B352D4}"/>
                  </a:ext>
                </a:extLst>
              </p:cNvPr>
              <p:cNvSpPr txBox="1"/>
              <p:nvPr/>
            </p:nvSpPr>
            <p:spPr>
              <a:xfrm>
                <a:off x="478378" y="899478"/>
                <a:ext cx="4612738" cy="471128"/>
              </a:xfrm>
              <a:prstGeom prst="rect">
                <a:avLst/>
              </a:prstGeom>
              <a:noFill/>
            </p:spPr>
            <p:txBody>
              <a:bodyPr wrap="square" rtlCol="0">
                <a:noAutofit/>
              </a:bodyPr>
              <a:lstStyle/>
              <a:p>
                <a:pPr algn="ctr">
                  <a:spcAft>
                    <a:spcPts val="600"/>
                  </a:spcAft>
                </a:pPr>
                <a:r>
                  <a:rPr lang="zh-CN" altLang="en-US" sz="1051" dirty="0">
                    <a:solidFill>
                      <a:schemeClr val="accent5">
                        <a:lumMod val="75000"/>
                      </a:schemeClr>
                    </a:solidFill>
                    <a:latin typeface="Tw Cen MT" panose="020B0602020104020603" pitchFamily="34" charset="0"/>
                  </a:rPr>
                  <a:t>定期报告</a:t>
                </a:r>
                <a:endParaRPr lang="en-US" altLang="zh-CN" sz="1051" dirty="0">
                  <a:solidFill>
                    <a:schemeClr val="accent5">
                      <a:lumMod val="75000"/>
                    </a:schemeClr>
                  </a:solidFill>
                  <a:latin typeface="Tw Cen MT" panose="020B0602020104020603" pitchFamily="34" charset="0"/>
                </a:endParaRPr>
              </a:p>
              <a:p>
                <a:pPr algn="ctr">
                  <a:spcAft>
                    <a:spcPts val="600"/>
                  </a:spcAft>
                </a:pPr>
                <a:r>
                  <a:rPr lang="zh-CN" altLang="en-US" sz="1600" dirty="0">
                    <a:solidFill>
                      <a:schemeClr val="accent5">
                        <a:lumMod val="75000"/>
                      </a:schemeClr>
                    </a:solidFill>
                    <a:latin typeface="Tw Cen MT" panose="020B0602020104020603" pitchFamily="34" charset="0"/>
                  </a:rPr>
                  <a:t>课程设置</a:t>
                </a:r>
                <a:endParaRPr lang="en-IN" dirty="0">
                  <a:solidFill>
                    <a:schemeClr val="accent5">
                      <a:lumMod val="75000"/>
                    </a:schemeClr>
                  </a:solidFill>
                  <a:latin typeface="Tw Cen MT" panose="020B0602020104020603" pitchFamily="34" charset="0"/>
                </a:endParaRPr>
              </a:p>
            </p:txBody>
          </p:sp>
        </p:grpSp>
        <p:pic>
          <p:nvPicPr>
            <p:cNvPr id="19" name="Picture 18">
              <a:extLst>
                <a:ext uri="{FF2B5EF4-FFF2-40B4-BE49-F238E27FC236}">
                  <a16:creationId xmlns:a16="http://schemas.microsoft.com/office/drawing/2014/main" id="{6E3AC2E1-E852-4D8F-8A9E-3A8A3EBA5D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31" y="1798744"/>
              <a:ext cx="2078218" cy="1348303"/>
            </a:xfrm>
            <a:prstGeom prst="rect">
              <a:avLst/>
            </a:prstGeom>
          </p:spPr>
        </p:pic>
        <p:sp>
          <p:nvSpPr>
            <p:cNvPr id="25" name="TextBox 24">
              <a:extLst>
                <a:ext uri="{FF2B5EF4-FFF2-40B4-BE49-F238E27FC236}">
                  <a16:creationId xmlns:a16="http://schemas.microsoft.com/office/drawing/2014/main" id="{C8B274D4-D5FD-4E29-9669-0B8BCE74211A}"/>
                </a:ext>
              </a:extLst>
            </p:cNvPr>
            <p:cNvSpPr txBox="1"/>
            <p:nvPr/>
          </p:nvSpPr>
          <p:spPr>
            <a:xfrm>
              <a:off x="751547" y="3071429"/>
              <a:ext cx="2208288" cy="369332"/>
            </a:xfrm>
            <a:prstGeom prst="rect">
              <a:avLst/>
            </a:prstGeom>
            <a:noFill/>
          </p:spPr>
          <p:txBody>
            <a:bodyPr wrap="square" rtlCol="0">
              <a:spAutoFit/>
            </a:bodyPr>
            <a:lstStyle/>
            <a:p>
              <a:pPr algn="ctr"/>
              <a:r>
                <a:rPr lang="zh-CN" altLang="en-US" dirty="0">
                  <a:solidFill>
                    <a:schemeClr val="accent5">
                      <a:lumMod val="75000"/>
                    </a:schemeClr>
                  </a:solidFill>
                  <a:latin typeface="Tw Cen MT" panose="020B0602020104020603" pitchFamily="34" charset="0"/>
                </a:rPr>
                <a:t>培训模块</a:t>
              </a:r>
              <a:endParaRPr lang="en-IN" dirty="0">
                <a:solidFill>
                  <a:schemeClr val="accent5">
                    <a:lumMod val="75000"/>
                  </a:schemeClr>
                </a:solidFill>
                <a:latin typeface="Tw Cen MT" panose="020B0602020104020603" pitchFamily="34" charset="0"/>
              </a:endParaRPr>
            </a:p>
          </p:txBody>
        </p:sp>
      </p:grpSp>
    </p:spTree>
    <p:extLst>
      <p:ext uri="{BB962C8B-B14F-4D97-AF65-F5344CB8AC3E}">
        <p14:creationId xmlns:p14="http://schemas.microsoft.com/office/powerpoint/2010/main" val="38861626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C851652F-1B21-4C47-9743-88E5119E63EF}"/>
              </a:ext>
            </a:extLst>
          </p:cNvPr>
          <p:cNvSpPr/>
          <p:nvPr/>
        </p:nvSpPr>
        <p:spPr>
          <a:xfrm>
            <a:off x="2828814" y="3302728"/>
            <a:ext cx="673663" cy="311081"/>
          </a:xfrm>
          <a:prstGeom prst="roundRect">
            <a:avLst/>
          </a:prstGeom>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r"/>
            <a:r>
              <a:rPr lang="en-IN" sz="2000" b="1" dirty="0"/>
              <a:t>04</a:t>
            </a:r>
            <a:endParaRPr lang="en-IN" sz="2800" b="1" dirty="0"/>
          </a:p>
        </p:txBody>
      </p:sp>
      <p:sp>
        <p:nvSpPr>
          <p:cNvPr id="21" name="Rectangle: Rounded Corners 20">
            <a:extLst>
              <a:ext uri="{FF2B5EF4-FFF2-40B4-BE49-F238E27FC236}">
                <a16:creationId xmlns:a16="http://schemas.microsoft.com/office/drawing/2014/main" id="{8D9EBFE9-A738-41CE-9C43-038F3D7A0017}"/>
              </a:ext>
            </a:extLst>
          </p:cNvPr>
          <p:cNvSpPr/>
          <p:nvPr/>
        </p:nvSpPr>
        <p:spPr>
          <a:xfrm>
            <a:off x="2828814" y="2843180"/>
            <a:ext cx="673663" cy="311081"/>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000" b="1" dirty="0"/>
              <a:t>03</a:t>
            </a:r>
            <a:endParaRPr lang="en-IN" sz="2800" b="1" dirty="0"/>
          </a:p>
        </p:txBody>
      </p:sp>
      <p:sp>
        <p:nvSpPr>
          <p:cNvPr id="20" name="Rectangle: Rounded Corners 19">
            <a:extLst>
              <a:ext uri="{FF2B5EF4-FFF2-40B4-BE49-F238E27FC236}">
                <a16:creationId xmlns:a16="http://schemas.microsoft.com/office/drawing/2014/main" id="{08F36D65-B68F-4C09-99F5-6557DA3CDD27}"/>
              </a:ext>
            </a:extLst>
          </p:cNvPr>
          <p:cNvSpPr/>
          <p:nvPr/>
        </p:nvSpPr>
        <p:spPr>
          <a:xfrm>
            <a:off x="2828814" y="2364582"/>
            <a:ext cx="673663" cy="311081"/>
          </a:xfrm>
          <a:prstGeom prst="roundRect">
            <a:avLst/>
          </a:prstGeom>
          <a:solidFill>
            <a:schemeClr val="accent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b="1" dirty="0"/>
              <a:t>02</a:t>
            </a:r>
          </a:p>
        </p:txBody>
      </p:sp>
      <p:sp>
        <p:nvSpPr>
          <p:cNvPr id="16" name="Rectangle: Rounded Corners 15">
            <a:extLst>
              <a:ext uri="{FF2B5EF4-FFF2-40B4-BE49-F238E27FC236}">
                <a16:creationId xmlns:a16="http://schemas.microsoft.com/office/drawing/2014/main" id="{B0962F8C-5F10-447C-9C7F-4B527981C513}"/>
              </a:ext>
            </a:extLst>
          </p:cNvPr>
          <p:cNvSpPr/>
          <p:nvPr/>
        </p:nvSpPr>
        <p:spPr>
          <a:xfrm>
            <a:off x="2828814" y="1895510"/>
            <a:ext cx="673663" cy="311081"/>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b="1" dirty="0"/>
              <a:t>01</a:t>
            </a:r>
            <a:endParaRPr lang="en-IN" sz="2800" b="1" dirty="0"/>
          </a:p>
        </p:txBody>
      </p:sp>
      <p:grpSp>
        <p:nvGrpSpPr>
          <p:cNvPr id="23" name="Group 22"/>
          <p:cNvGrpSpPr/>
          <p:nvPr/>
        </p:nvGrpSpPr>
        <p:grpSpPr>
          <a:xfrm>
            <a:off x="765502" y="1567663"/>
            <a:ext cx="2410709" cy="2936995"/>
            <a:chOff x="596408" y="889000"/>
            <a:chExt cx="2410709" cy="2936994"/>
          </a:xfrm>
        </p:grpSpPr>
        <p:grpSp>
          <p:nvGrpSpPr>
            <p:cNvPr id="24" name="Group 23"/>
            <p:cNvGrpSpPr/>
            <p:nvPr/>
          </p:nvGrpSpPr>
          <p:grpSpPr>
            <a:xfrm>
              <a:off x="596408" y="889000"/>
              <a:ext cx="2410709" cy="2936994"/>
              <a:chOff x="478378" y="619125"/>
              <a:chExt cx="4612738" cy="5619750"/>
            </a:xfrm>
          </p:grpSpPr>
          <p:sp>
            <p:nvSpPr>
              <p:cNvPr id="28" name="Freeform: Shape 6">
                <a:extLst>
                  <a:ext uri="{FF2B5EF4-FFF2-40B4-BE49-F238E27FC236}">
                    <a16:creationId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solidFill>
                <a:schemeClr val="bg1">
                  <a:lumMod val="95000"/>
                </a:schemeClr>
              </a:solidFill>
              <a:ln>
                <a:solidFill>
                  <a:schemeClr val="bg1">
                    <a:lumMod val="85000"/>
                  </a:schemeClr>
                </a:solid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9" name="Rectangle 28">
                <a:extLst>
                  <a:ext uri="{FF2B5EF4-FFF2-40B4-BE49-F238E27FC236}">
                    <a16:creationId xmlns:a16="http://schemas.microsoft.com/office/drawing/2014/main" id="{6824F499-20C8-4D73-B49D-6DD55A41C2A6}"/>
                  </a:ext>
                </a:extLst>
              </p:cNvPr>
              <p:cNvSpPr/>
              <p:nvPr/>
            </p:nvSpPr>
            <p:spPr>
              <a:xfrm>
                <a:off x="645031" y="710252"/>
                <a:ext cx="3458498" cy="163323"/>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a:extLst>
                  <a:ext uri="{FF2B5EF4-FFF2-40B4-BE49-F238E27FC236}">
                    <a16:creationId xmlns:a16="http://schemas.microsoft.com/office/drawing/2014/main" id="{35FD5325-3717-459B-90F1-3A5965EDA412}"/>
                  </a:ext>
                </a:extLst>
              </p:cNvPr>
              <p:cNvSpPr/>
              <p:nvPr/>
            </p:nvSpPr>
            <p:spPr>
              <a:xfrm>
                <a:off x="647631" y="5659555"/>
                <a:ext cx="3213169" cy="35921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en-IN" sz="800" dirty="0"/>
                  <a:t>World Heritage Convention</a:t>
                </a:r>
              </a:p>
            </p:txBody>
          </p:sp>
          <p:sp>
            <p:nvSpPr>
              <p:cNvPr id="32" name="Rectangle 31">
                <a:extLst>
                  <a:ext uri="{FF2B5EF4-FFF2-40B4-BE49-F238E27FC236}">
                    <a16:creationId xmlns:a16="http://schemas.microsoft.com/office/drawing/2014/main" id="{0B782959-5560-4202-A136-BCA075A490B3}"/>
                  </a:ext>
                </a:extLst>
              </p:cNvPr>
              <p:cNvSpPr/>
              <p:nvPr/>
            </p:nvSpPr>
            <p:spPr>
              <a:xfrm>
                <a:off x="988142" y="619125"/>
                <a:ext cx="66367" cy="561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TextBox 32">
                <a:extLst>
                  <a:ext uri="{FF2B5EF4-FFF2-40B4-BE49-F238E27FC236}">
                    <a16:creationId xmlns:a16="http://schemas.microsoft.com/office/drawing/2014/main" id="{A3D6E4EA-59ED-4E27-B6F1-FB64219B8EED}"/>
                  </a:ext>
                </a:extLst>
              </p:cNvPr>
              <p:cNvSpPr txBox="1"/>
              <p:nvPr/>
            </p:nvSpPr>
            <p:spPr>
              <a:xfrm>
                <a:off x="478378" y="899478"/>
                <a:ext cx="4612738" cy="471128"/>
              </a:xfrm>
              <a:prstGeom prst="rect">
                <a:avLst/>
              </a:prstGeom>
              <a:noFill/>
            </p:spPr>
            <p:txBody>
              <a:bodyPr wrap="square" rtlCol="0">
                <a:noAutofit/>
              </a:bodyPr>
              <a:lstStyle/>
              <a:p>
                <a:pPr algn="ctr">
                  <a:spcAft>
                    <a:spcPts val="600"/>
                  </a:spcAft>
                </a:pPr>
                <a:r>
                  <a:rPr lang="en-IN" sz="1051" dirty="0">
                    <a:solidFill>
                      <a:schemeClr val="accent5">
                        <a:lumMod val="75000"/>
                      </a:schemeClr>
                    </a:solidFill>
                    <a:latin typeface="Tw Cen MT" panose="020B0602020104020603" pitchFamily="34" charset="0"/>
                  </a:rPr>
                  <a:t>Periodic Reporting </a:t>
                </a:r>
              </a:p>
              <a:p>
                <a:pPr algn="ctr">
                  <a:spcAft>
                    <a:spcPts val="600"/>
                  </a:spcAft>
                </a:pPr>
                <a:r>
                  <a:rPr lang="en-IN" sz="1600" dirty="0">
                    <a:solidFill>
                      <a:schemeClr val="accent5">
                        <a:lumMod val="75000"/>
                      </a:schemeClr>
                    </a:solidFill>
                    <a:latin typeface="Tw Cen MT" panose="020B0602020104020603" pitchFamily="34" charset="0"/>
                  </a:rPr>
                  <a:t>Curriculum</a:t>
                </a:r>
                <a:endParaRPr lang="en-IN" dirty="0">
                  <a:solidFill>
                    <a:schemeClr val="accent5">
                      <a:lumMod val="75000"/>
                    </a:schemeClr>
                  </a:solidFill>
                  <a:latin typeface="Tw Cen MT" panose="020B0602020104020603" pitchFamily="34" charset="0"/>
                </a:endParaRPr>
              </a:p>
            </p:txBody>
          </p:sp>
        </p:gr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31" y="1798744"/>
              <a:ext cx="2078218" cy="1348303"/>
            </a:xfrm>
            <a:prstGeom prst="rect">
              <a:avLst/>
            </a:prstGeom>
          </p:spPr>
        </p:pic>
        <p:sp>
          <p:nvSpPr>
            <p:cNvPr id="27" name="TextBox 26">
              <a:extLst>
                <a:ext uri="{FF2B5EF4-FFF2-40B4-BE49-F238E27FC236}">
                  <a16:creationId xmlns:a16="http://schemas.microsoft.com/office/drawing/2014/main" id="{BF3FF7B2-4940-404C-B39B-C8B665009A01}"/>
                </a:ext>
              </a:extLst>
            </p:cNvPr>
            <p:cNvSpPr txBox="1"/>
            <p:nvPr/>
          </p:nvSpPr>
          <p:spPr>
            <a:xfrm>
              <a:off x="751547" y="3071429"/>
              <a:ext cx="2208288" cy="369332"/>
            </a:xfrm>
            <a:prstGeom prst="rect">
              <a:avLst/>
            </a:prstGeom>
            <a:noFill/>
          </p:spPr>
          <p:txBody>
            <a:bodyPr wrap="square" rtlCol="0">
              <a:spAutoFit/>
            </a:bodyPr>
            <a:lstStyle/>
            <a:p>
              <a:pPr algn="ctr"/>
              <a:r>
                <a:rPr lang="en-IN" dirty="0">
                  <a:solidFill>
                    <a:schemeClr val="accent5">
                      <a:lumMod val="75000"/>
                    </a:schemeClr>
                  </a:solidFill>
                  <a:latin typeface="Tw Cen MT" panose="020B0602020104020603" pitchFamily="34" charset="0"/>
                </a:rPr>
                <a:t>Training Modules</a:t>
              </a:r>
            </a:p>
          </p:txBody>
        </p:sp>
      </p:grpSp>
      <p:sp>
        <p:nvSpPr>
          <p:cNvPr id="37" name="TextBox 36"/>
          <p:cNvSpPr txBox="1"/>
          <p:nvPr/>
        </p:nvSpPr>
        <p:spPr>
          <a:xfrm>
            <a:off x="4422293" y="1257106"/>
            <a:ext cx="7051956" cy="5009064"/>
          </a:xfrm>
          <a:prstGeom prst="rect">
            <a:avLst/>
          </a:prstGeom>
          <a:noFill/>
        </p:spPr>
        <p:txBody>
          <a:bodyPr wrap="square" rtlCol="0">
            <a:spAutoFit/>
          </a:bodyPr>
          <a:lstStyle/>
          <a:p>
            <a:pPr algn="just">
              <a:lnSpc>
                <a:spcPct val="150000"/>
              </a:lnSpc>
            </a:pPr>
            <a:r>
              <a:rPr lang="en-GB" sz="2000" b="1" dirty="0">
                <a:latin typeface="Calibri" panose="020F0502020204030204" pitchFamily="34" charset="0"/>
                <a:cs typeface="Calibri" panose="020F0502020204030204" pitchFamily="34" charset="0"/>
              </a:rPr>
              <a:t>Objective</a:t>
            </a:r>
            <a:r>
              <a:rPr lang="en-GB" sz="2000" dirty="0">
                <a:latin typeface="Calibri" panose="020F0502020204030204" pitchFamily="34" charset="0"/>
                <a:cs typeface="Calibri" panose="020F0502020204030204" pitchFamily="34" charset="0"/>
              </a:rPr>
              <a:t>: to provide States Parties with a ready-to-use resource for the training and development of capacities of stakeholders involved in reporting for the Third Cycle of Periodic Reporting</a:t>
            </a:r>
          </a:p>
          <a:p>
            <a:pPr algn="just">
              <a:lnSpc>
                <a:spcPct val="150000"/>
              </a:lnSpc>
            </a:pPr>
            <a:endParaRPr lang="en-GB" sz="500" dirty="0">
              <a:latin typeface="Calibri" panose="020F0502020204030204" pitchFamily="34" charset="0"/>
              <a:cs typeface="Calibri" panose="020F0502020204030204" pitchFamily="34" charset="0"/>
            </a:endParaRPr>
          </a:p>
          <a:p>
            <a:pPr algn="just">
              <a:lnSpc>
                <a:spcPct val="150000"/>
              </a:lnSpc>
            </a:pPr>
            <a:r>
              <a:rPr lang="en-GB" sz="2000" b="1" dirty="0">
                <a:latin typeface="Calibri" panose="020F0502020204030204" pitchFamily="34" charset="0"/>
                <a:cs typeface="Calibri" panose="020F0502020204030204" pitchFamily="34" charset="0"/>
              </a:rPr>
              <a:t>Aim</a:t>
            </a:r>
            <a:r>
              <a:rPr lang="en-GB" sz="2000" dirty="0">
                <a:latin typeface="Calibri" panose="020F0502020204030204" pitchFamily="34" charset="0"/>
                <a:cs typeface="Calibri" panose="020F0502020204030204" pitchFamily="34" charset="0"/>
              </a:rPr>
              <a:t>: to complement the scope of the Guidance and the Glossary</a:t>
            </a:r>
          </a:p>
          <a:p>
            <a:pPr algn="just">
              <a:lnSpc>
                <a:spcPct val="150000"/>
              </a:lnSpc>
            </a:pPr>
            <a:endParaRPr lang="en-GB" sz="500" dirty="0">
              <a:latin typeface="Calibri" panose="020F0502020204030204" pitchFamily="34" charset="0"/>
              <a:cs typeface="Calibri" panose="020F0502020204030204" pitchFamily="34" charset="0"/>
            </a:endParaRPr>
          </a:p>
          <a:p>
            <a:pPr algn="just">
              <a:lnSpc>
                <a:spcPct val="150000"/>
              </a:lnSpc>
            </a:pPr>
            <a:r>
              <a:rPr lang="en-GB" sz="2000" b="1" dirty="0">
                <a:latin typeface="Calibri" panose="020F0502020204030204" pitchFamily="34" charset="0"/>
                <a:cs typeface="Calibri" panose="020F0502020204030204" pitchFamily="34" charset="0"/>
              </a:rPr>
              <a:t>Target audience</a:t>
            </a:r>
            <a:r>
              <a:rPr lang="en-GB" sz="2000" dirty="0">
                <a:latin typeface="Calibri" panose="020F0502020204030204" pitchFamily="34" charset="0"/>
                <a:cs typeface="Calibri" panose="020F0502020204030204" pitchFamily="34" charset="0"/>
              </a:rPr>
              <a:t>: trainers (Category2Centres; National Focal Points and National Commissions) and other stakeholders involved in reporting for the Third Cycle of Periodic Reporting</a:t>
            </a:r>
          </a:p>
          <a:p>
            <a:pPr algn="just">
              <a:lnSpc>
                <a:spcPct val="150000"/>
              </a:lnSpc>
            </a:pPr>
            <a:endParaRPr lang="en-GB" sz="500" dirty="0">
              <a:latin typeface="Calibri" panose="020F0502020204030204" pitchFamily="34" charset="0"/>
              <a:cs typeface="Calibri" panose="020F0502020204030204" pitchFamily="34" charset="0"/>
            </a:endParaRPr>
          </a:p>
          <a:p>
            <a:pPr algn="just">
              <a:lnSpc>
                <a:spcPct val="150000"/>
              </a:lnSpc>
            </a:pPr>
            <a:r>
              <a:rPr lang="en-GB" sz="2000" b="1" dirty="0">
                <a:latin typeface="Calibri" panose="020F0502020204030204" pitchFamily="34" charset="0"/>
                <a:cs typeface="Calibri" panose="020F0502020204030204" pitchFamily="34" charset="0"/>
              </a:rPr>
              <a:t>Specific objective</a:t>
            </a:r>
            <a:r>
              <a:rPr lang="en-GB" sz="2000" dirty="0">
                <a:latin typeface="Calibri" panose="020F0502020204030204" pitchFamily="34" charset="0"/>
                <a:cs typeface="Calibri" panose="020F0502020204030204" pitchFamily="34" charset="0"/>
              </a:rPr>
              <a:t>: to operationally assist National Focal Points and World Heritage Site Managers in the process of filling in the Third Cycle PR Questionnaire</a:t>
            </a:r>
          </a:p>
        </p:txBody>
      </p:sp>
      <p:sp>
        <p:nvSpPr>
          <p:cNvPr id="38" name="TextBox 37">
            <a:extLst>
              <a:ext uri="{FF2B5EF4-FFF2-40B4-BE49-F238E27FC236}">
                <a16:creationId xmlns:a16="http://schemas.microsoft.com/office/drawing/2014/main" id="{E3F2BC12-D1F6-4F9E-A0DD-F52202C3FF7B}"/>
              </a:ext>
            </a:extLst>
          </p:cNvPr>
          <p:cNvSpPr txBox="1"/>
          <p:nvPr/>
        </p:nvSpPr>
        <p:spPr>
          <a:xfrm>
            <a:off x="4422290" y="482801"/>
            <a:ext cx="6838197" cy="707886"/>
          </a:xfrm>
          <a:prstGeom prst="rect">
            <a:avLst/>
          </a:prstGeom>
          <a:noFill/>
        </p:spPr>
        <p:txBody>
          <a:bodyPr wrap="square" rtlCol="0">
            <a:spAutoFit/>
          </a:bodyPr>
          <a:lstStyle/>
          <a:p>
            <a:r>
              <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Aim and objectives</a:t>
            </a:r>
          </a:p>
        </p:txBody>
      </p:sp>
    </p:spTree>
    <p:extLst>
      <p:ext uri="{BB962C8B-B14F-4D97-AF65-F5344CB8AC3E}">
        <p14:creationId xmlns:p14="http://schemas.microsoft.com/office/powerpoint/2010/main" val="149308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21">
            <a:extLst>
              <a:ext uri="{FF2B5EF4-FFF2-40B4-BE49-F238E27FC236}">
                <a16:creationId xmlns:a16="http://schemas.microsoft.com/office/drawing/2014/main" id="{C851652F-1B21-4C47-9743-88E5119E63EF}"/>
              </a:ext>
            </a:extLst>
          </p:cNvPr>
          <p:cNvSpPr/>
          <p:nvPr/>
        </p:nvSpPr>
        <p:spPr>
          <a:xfrm>
            <a:off x="4085305" y="3250366"/>
            <a:ext cx="1489587" cy="687857"/>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r"/>
            <a:r>
              <a:rPr lang="en-IN" sz="2800" b="1" dirty="0"/>
              <a:t>04</a:t>
            </a:r>
          </a:p>
        </p:txBody>
      </p:sp>
      <p:sp>
        <p:nvSpPr>
          <p:cNvPr id="37" name="Rectangle: Rounded Corners 20">
            <a:extLst>
              <a:ext uri="{FF2B5EF4-FFF2-40B4-BE49-F238E27FC236}">
                <a16:creationId xmlns:a16="http://schemas.microsoft.com/office/drawing/2014/main" id="{8D9EBFE9-A738-41CE-9C43-038F3D7A0017}"/>
              </a:ext>
            </a:extLst>
          </p:cNvPr>
          <p:cNvSpPr/>
          <p:nvPr/>
        </p:nvSpPr>
        <p:spPr>
          <a:xfrm>
            <a:off x="4085305" y="2514593"/>
            <a:ext cx="1489587" cy="687857"/>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03</a:t>
            </a:r>
          </a:p>
        </p:txBody>
      </p:sp>
      <p:sp>
        <p:nvSpPr>
          <p:cNvPr id="38" name="Rectangle: Rounded Corners 19">
            <a:extLst>
              <a:ext uri="{FF2B5EF4-FFF2-40B4-BE49-F238E27FC236}">
                <a16:creationId xmlns:a16="http://schemas.microsoft.com/office/drawing/2014/main" id="{08F36D65-B68F-4C09-99F5-6557DA3CDD27}"/>
              </a:ext>
            </a:extLst>
          </p:cNvPr>
          <p:cNvSpPr/>
          <p:nvPr/>
        </p:nvSpPr>
        <p:spPr>
          <a:xfrm>
            <a:off x="4085305" y="1778820"/>
            <a:ext cx="1489587" cy="687857"/>
          </a:xfrm>
          <a:prstGeom prst="roundRect">
            <a:avLst/>
          </a:prstGeom>
          <a:solidFill>
            <a:schemeClr val="accent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02</a:t>
            </a:r>
          </a:p>
        </p:txBody>
      </p:sp>
      <p:sp>
        <p:nvSpPr>
          <p:cNvPr id="39" name="Rectangle: Rounded Corners 15">
            <a:extLst>
              <a:ext uri="{FF2B5EF4-FFF2-40B4-BE49-F238E27FC236}">
                <a16:creationId xmlns:a16="http://schemas.microsoft.com/office/drawing/2014/main" id="{B0962F8C-5F10-447C-9C7F-4B527981C513}"/>
              </a:ext>
            </a:extLst>
          </p:cNvPr>
          <p:cNvSpPr/>
          <p:nvPr/>
        </p:nvSpPr>
        <p:spPr>
          <a:xfrm>
            <a:off x="4085305" y="1043048"/>
            <a:ext cx="1489587"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01</a:t>
            </a:r>
          </a:p>
        </p:txBody>
      </p:sp>
      <p:sp>
        <p:nvSpPr>
          <p:cNvPr id="40" name="TextBox 39">
            <a:extLst>
              <a:ext uri="{FF2B5EF4-FFF2-40B4-BE49-F238E27FC236}">
                <a16:creationId xmlns:a16="http://schemas.microsoft.com/office/drawing/2014/main" id="{DF696035-0EE7-4F44-8AE5-A39548C5BCCF}"/>
              </a:ext>
            </a:extLst>
          </p:cNvPr>
          <p:cNvSpPr txBox="1"/>
          <p:nvPr/>
        </p:nvSpPr>
        <p:spPr>
          <a:xfrm>
            <a:off x="6362708" y="1665860"/>
            <a:ext cx="5061784" cy="2865400"/>
          </a:xfrm>
          <a:prstGeom prst="rect">
            <a:avLst/>
          </a:prstGeom>
          <a:noFill/>
        </p:spPr>
        <p:txBody>
          <a:bodyPr wrap="square" rtlCol="0">
            <a:spAutoFit/>
          </a:bodyPr>
          <a:lstStyle/>
          <a:p>
            <a:pPr>
              <a:lnSpc>
                <a:spcPct val="115000"/>
              </a:lnSpc>
              <a:spcBef>
                <a:spcPts val="600"/>
              </a:spcBef>
            </a:pPr>
            <a:r>
              <a:rPr lang="zh-CN" altLang="en-US" sz="2800" dirty="0">
                <a:solidFill>
                  <a:schemeClr val="tx1">
                    <a:lumMod val="75000"/>
                    <a:lumOff val="25000"/>
                  </a:schemeClr>
                </a:solidFill>
                <a:latin typeface="Adobe 宋体 Std L" pitchFamily="18" charset="-122"/>
                <a:ea typeface="Adobe 宋体 Std L" pitchFamily="18" charset="-122"/>
                <a:cs typeface="Segoe UI Historic" panose="020B0502040204020203" pitchFamily="34" charset="0"/>
              </a:rPr>
              <a:t>该课程包含</a:t>
            </a:r>
            <a:r>
              <a:rPr lang="en-US" sz="2800" dirty="0">
                <a:solidFill>
                  <a:schemeClr val="tx1">
                    <a:lumMod val="75000"/>
                    <a:lumOff val="25000"/>
                  </a:schemeClr>
                </a:solidFill>
                <a:latin typeface="Adobe 宋体 Std L" pitchFamily="18" charset="-122"/>
                <a:ea typeface="Adobe 宋体 Std L" pitchFamily="18" charset="-122"/>
                <a:cs typeface="Segoe UI Historic" panose="020B0502040204020203" pitchFamily="34" charset="0"/>
              </a:rPr>
              <a:t>:</a:t>
            </a:r>
          </a:p>
          <a:p>
            <a:pPr marL="457178" indent="-457178">
              <a:lnSpc>
                <a:spcPct val="115000"/>
              </a:lnSpc>
              <a:spcBef>
                <a:spcPts val="600"/>
              </a:spcBef>
              <a:buClr>
                <a:schemeClr val="accent5"/>
              </a:buClr>
              <a:buFont typeface="Symbol" panose="05050102010706020507" pitchFamily="18" charset="2"/>
              <a:buChar char=""/>
            </a:pPr>
            <a:r>
              <a:rPr lang="en-US" sz="6000" b="1" dirty="0">
                <a:solidFill>
                  <a:schemeClr val="bg2">
                    <a:lumMod val="50000"/>
                  </a:schemeClr>
                </a:solidFill>
                <a:latin typeface="Adobe 宋体 Std L" pitchFamily="18" charset="-122"/>
                <a:ea typeface="Adobe 宋体 Std L" pitchFamily="18" charset="-122"/>
                <a:cs typeface="Segoe UI Historic" panose="020B0502040204020203" pitchFamily="34" charset="0"/>
              </a:rPr>
              <a:t>4</a:t>
            </a:r>
            <a:r>
              <a:rPr lang="zh-CN" altLang="en-US" sz="2800" b="1" dirty="0">
                <a:solidFill>
                  <a:schemeClr val="bg2">
                    <a:lumMod val="50000"/>
                  </a:schemeClr>
                </a:solidFill>
                <a:latin typeface="Adobe 宋体 Std L" pitchFamily="18" charset="-122"/>
                <a:ea typeface="Adobe 宋体 Std L" pitchFamily="18" charset="-122"/>
                <a:cs typeface="Segoe UI Historic" panose="020B0502040204020203" pitchFamily="34" charset="0"/>
              </a:rPr>
              <a:t>个</a:t>
            </a:r>
            <a:r>
              <a:rPr lang="en-US" sz="1100" b="1" u="sng" dirty="0">
                <a:solidFill>
                  <a:schemeClr val="tx1">
                    <a:lumMod val="75000"/>
                    <a:lumOff val="25000"/>
                  </a:schemeClr>
                </a:solidFill>
                <a:latin typeface="Adobe 宋体 Std L" pitchFamily="18" charset="-122"/>
                <a:ea typeface="Adobe 宋体 Std L" pitchFamily="18" charset="-122"/>
                <a:cs typeface="Segoe UI Historic" panose="020B0502040204020203" pitchFamily="34" charset="0"/>
              </a:rPr>
              <a:t> </a:t>
            </a:r>
            <a:r>
              <a:rPr lang="zh-CN" altLang="en-US" sz="2800" b="1" u="sng" dirty="0">
                <a:solidFill>
                  <a:schemeClr val="tx1">
                    <a:lumMod val="75000"/>
                    <a:lumOff val="25000"/>
                  </a:schemeClr>
                </a:solidFill>
                <a:latin typeface="Adobe 宋体 Std L" pitchFamily="18" charset="-122"/>
                <a:ea typeface="Adobe 宋体 Std L" pitchFamily="18" charset="-122"/>
                <a:cs typeface="Segoe UI Historic" panose="020B0502040204020203" pitchFamily="34" charset="0"/>
              </a:rPr>
              <a:t>核心</a:t>
            </a:r>
            <a:r>
              <a:rPr lang="zh-CN" altLang="en-US" sz="2800" b="1" dirty="0">
                <a:solidFill>
                  <a:schemeClr val="tx1">
                    <a:lumMod val="75000"/>
                    <a:lumOff val="25000"/>
                  </a:schemeClr>
                </a:solidFill>
                <a:latin typeface="Adobe 宋体 Std L" pitchFamily="18" charset="-122"/>
                <a:ea typeface="Adobe 宋体 Std L" pitchFamily="18" charset="-122"/>
                <a:cs typeface="Segoe UI Historic" panose="020B0502040204020203" pitchFamily="34" charset="0"/>
              </a:rPr>
              <a:t>模块</a:t>
            </a:r>
            <a:endParaRPr lang="en-US" sz="2800" dirty="0">
              <a:solidFill>
                <a:schemeClr val="tx1">
                  <a:lumMod val="75000"/>
                  <a:lumOff val="25000"/>
                </a:schemeClr>
              </a:solidFill>
              <a:latin typeface="Adobe 宋体 Std L" pitchFamily="18" charset="-122"/>
              <a:ea typeface="Adobe 宋体 Std L" pitchFamily="18" charset="-122"/>
              <a:cs typeface="Segoe UI Historic" panose="020B0502040204020203" pitchFamily="34" charset="0"/>
            </a:endParaRPr>
          </a:p>
          <a:p>
            <a:pPr marL="457178" indent="-457178">
              <a:lnSpc>
                <a:spcPct val="115000"/>
              </a:lnSpc>
              <a:spcBef>
                <a:spcPts val="600"/>
              </a:spcBef>
              <a:buClr>
                <a:schemeClr val="accent5"/>
              </a:buClr>
              <a:buFont typeface="Symbol" panose="05050102010706020507" pitchFamily="18" charset="2"/>
              <a:buChar char=""/>
            </a:pPr>
            <a:r>
              <a:rPr lang="en-US" sz="6000" b="1" dirty="0">
                <a:solidFill>
                  <a:schemeClr val="bg2">
                    <a:lumMod val="50000"/>
                  </a:schemeClr>
                </a:solidFill>
                <a:latin typeface="Adobe 宋体 Std L" pitchFamily="18" charset="-122"/>
                <a:ea typeface="Adobe 宋体 Std L" pitchFamily="18" charset="-122"/>
                <a:cs typeface="Segoe UI Historic" panose="020B0502040204020203" pitchFamily="34" charset="0"/>
              </a:rPr>
              <a:t>7</a:t>
            </a:r>
            <a:r>
              <a:rPr lang="zh-CN" altLang="en-US" sz="2800" b="1" dirty="0">
                <a:solidFill>
                  <a:schemeClr val="bg2">
                    <a:lumMod val="50000"/>
                  </a:schemeClr>
                </a:solidFill>
                <a:latin typeface="Adobe 宋体 Std L" pitchFamily="18" charset="-122"/>
                <a:ea typeface="Adobe 宋体 Std L" pitchFamily="18" charset="-122"/>
                <a:cs typeface="Segoe UI Historic" panose="020B0502040204020203" pitchFamily="34" charset="0"/>
              </a:rPr>
              <a:t>个</a:t>
            </a:r>
            <a:r>
              <a:rPr lang="en-US" sz="3200" b="1" dirty="0">
                <a:solidFill>
                  <a:schemeClr val="tx1">
                    <a:lumMod val="75000"/>
                    <a:lumOff val="25000"/>
                  </a:schemeClr>
                </a:solidFill>
                <a:latin typeface="Adobe 宋体 Std L" pitchFamily="18" charset="-122"/>
                <a:ea typeface="Adobe 宋体 Std L" pitchFamily="18" charset="-122"/>
                <a:cs typeface="Segoe UI Historic" panose="020B0502040204020203" pitchFamily="34" charset="0"/>
              </a:rPr>
              <a:t> </a:t>
            </a:r>
            <a:r>
              <a:rPr lang="zh-CN" altLang="en-US" sz="2800" b="1" dirty="0">
                <a:solidFill>
                  <a:schemeClr val="tx1">
                    <a:lumMod val="75000"/>
                    <a:lumOff val="25000"/>
                  </a:schemeClr>
                </a:solidFill>
                <a:latin typeface="Adobe 宋体 Std L" pitchFamily="18" charset="-122"/>
                <a:ea typeface="Adobe 宋体 Std L" pitchFamily="18" charset="-122"/>
                <a:cs typeface="Segoe UI Historic" panose="020B0502040204020203" pitchFamily="34" charset="0"/>
              </a:rPr>
              <a:t>焦点模块</a:t>
            </a:r>
            <a:endParaRPr lang="en-IN" sz="1400" dirty="0">
              <a:solidFill>
                <a:schemeClr val="tx1">
                  <a:lumMod val="50000"/>
                  <a:lumOff val="50000"/>
                </a:schemeClr>
              </a:solidFill>
              <a:latin typeface="Adobe 宋体 Std L" pitchFamily="18" charset="-122"/>
              <a:ea typeface="Adobe 宋体 Std L" pitchFamily="18" charset="-122"/>
            </a:endParaRPr>
          </a:p>
        </p:txBody>
      </p:sp>
      <p:sp>
        <p:nvSpPr>
          <p:cNvPr id="49" name="TextBox 48">
            <a:extLst>
              <a:ext uri="{FF2B5EF4-FFF2-40B4-BE49-F238E27FC236}">
                <a16:creationId xmlns:a16="http://schemas.microsoft.com/office/drawing/2014/main" id="{E3F2BC12-D1F6-4F9E-A0DD-F52202C3FF7B}"/>
              </a:ext>
            </a:extLst>
          </p:cNvPr>
          <p:cNvSpPr txBox="1"/>
          <p:nvPr/>
        </p:nvSpPr>
        <p:spPr>
          <a:xfrm>
            <a:off x="6362700" y="700139"/>
            <a:ext cx="3562349" cy="707886"/>
          </a:xfrm>
          <a:prstGeom prst="rect">
            <a:avLst/>
          </a:prstGeom>
          <a:noFill/>
        </p:spPr>
        <p:txBody>
          <a:bodyPr wrap="square" rtlCol="0">
            <a:spAutoFit/>
          </a:bodyPr>
          <a:lstStyle/>
          <a:p>
            <a:r>
              <a:rPr lang="zh-CN" altLang="en-US" sz="4000" b="1" dirty="0">
                <a:solidFill>
                  <a:srgbClr val="FF0000"/>
                </a:solidFill>
                <a:latin typeface="Calibri" panose="020F0502020204030204" pitchFamily="34" charset="0"/>
                <a:ea typeface="Segoe UI Historic" panose="020B0502040204020203" pitchFamily="34" charset="0"/>
                <a:cs typeface="Calibri" panose="020F0502020204030204" pitchFamily="34" charset="0"/>
              </a:rPr>
              <a:t>课程</a:t>
            </a:r>
            <a:r>
              <a:rPr lang="zh-CN" altLang="en-US"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结构</a:t>
            </a:r>
            <a:endPar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endParaRPr>
          </a:p>
        </p:txBody>
      </p:sp>
      <p:grpSp>
        <p:nvGrpSpPr>
          <p:cNvPr id="50" name="Group 49"/>
          <p:cNvGrpSpPr/>
          <p:nvPr/>
        </p:nvGrpSpPr>
        <p:grpSpPr>
          <a:xfrm>
            <a:off x="626810" y="619133"/>
            <a:ext cx="4250063" cy="5619751"/>
            <a:chOff x="626803" y="619125"/>
            <a:chExt cx="4250062" cy="5619750"/>
          </a:xfrm>
        </p:grpSpPr>
        <p:sp>
          <p:nvSpPr>
            <p:cNvPr id="51" name="Freeform: Shape 6">
              <a:extLst>
                <a:ext uri="{FF2B5EF4-FFF2-40B4-BE49-F238E27FC236}">
                  <a16:creationId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63" y="1803757"/>
              <a:ext cx="3724102" cy="2416117"/>
            </a:xfrm>
            <a:prstGeom prst="rect">
              <a:avLst/>
            </a:prstGeom>
          </p:spPr>
        </p:pic>
        <p:sp>
          <p:nvSpPr>
            <p:cNvPr id="53" name="Rectangle 52">
              <a:extLst>
                <a:ext uri="{FF2B5EF4-FFF2-40B4-BE49-F238E27FC236}">
                  <a16:creationId xmlns:a16="http://schemas.microsoft.com/office/drawing/2014/main" id="{6824F499-20C8-4D73-B49D-6DD55A41C2A6}"/>
                </a:ext>
              </a:extLst>
            </p:cNvPr>
            <p:cNvSpPr/>
            <p:nvPr/>
          </p:nvSpPr>
          <p:spPr>
            <a:xfrm>
              <a:off x="626805" y="619125"/>
              <a:ext cx="3458498" cy="163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Rectangle 53">
              <a:extLst>
                <a:ext uri="{FF2B5EF4-FFF2-40B4-BE49-F238E27FC236}">
                  <a16:creationId xmlns:a16="http://schemas.microsoft.com/office/drawing/2014/main" id="{35FD5325-3717-459B-90F1-3A5965EDA412}"/>
                </a:ext>
              </a:extLst>
            </p:cNvPr>
            <p:cNvSpPr/>
            <p:nvPr/>
          </p:nvSpPr>
          <p:spPr>
            <a:xfrm>
              <a:off x="647631" y="5659555"/>
              <a:ext cx="3213169" cy="3592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zh-CN" altLang="en-US" dirty="0"/>
                <a:t>世界遗产公约</a:t>
              </a:r>
              <a:endParaRPr lang="en-IN" dirty="0"/>
            </a:p>
          </p:txBody>
        </p:sp>
        <p:sp>
          <p:nvSpPr>
            <p:cNvPr id="55" name="Rectangle 54">
              <a:extLst>
                <a:ext uri="{FF2B5EF4-FFF2-40B4-BE49-F238E27FC236}">
                  <a16:creationId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TextBox 55">
              <a:extLst>
                <a:ext uri="{FF2B5EF4-FFF2-40B4-BE49-F238E27FC236}">
                  <a16:creationId xmlns:a16="http://schemas.microsoft.com/office/drawing/2014/main" id="{A3D6E4EA-59ED-4E27-B6F1-FB64219B8EED}"/>
                </a:ext>
              </a:extLst>
            </p:cNvPr>
            <p:cNvSpPr txBox="1"/>
            <p:nvPr/>
          </p:nvSpPr>
          <p:spPr>
            <a:xfrm>
              <a:off x="626803" y="989269"/>
              <a:ext cx="4225415" cy="369332"/>
            </a:xfrm>
            <a:prstGeom prst="rect">
              <a:avLst/>
            </a:prstGeom>
            <a:noFill/>
          </p:spPr>
          <p:txBody>
            <a:bodyPr wrap="square" rtlCol="0">
              <a:spAutoFit/>
            </a:bodyPr>
            <a:lstStyle/>
            <a:p>
              <a:pPr algn="ctr"/>
              <a:r>
                <a:rPr lang="zh-CN" altLang="en-US" b="1" dirty="0">
                  <a:solidFill>
                    <a:schemeClr val="bg1">
                      <a:lumMod val="50000"/>
                    </a:schemeClr>
                  </a:solidFill>
                  <a:latin typeface="+mj-lt"/>
                </a:rPr>
                <a:t>定期报告课程</a:t>
              </a:r>
              <a:endParaRPr lang="en-IN" b="1" dirty="0">
                <a:solidFill>
                  <a:schemeClr val="bg1">
                    <a:lumMod val="50000"/>
                  </a:schemeClr>
                </a:solidFill>
                <a:latin typeface="+mj-lt"/>
              </a:endParaRPr>
            </a:p>
          </p:txBody>
        </p:sp>
        <p:sp>
          <p:nvSpPr>
            <p:cNvPr id="57" name="TextBox 56">
              <a:extLst>
                <a:ext uri="{FF2B5EF4-FFF2-40B4-BE49-F238E27FC236}">
                  <a16:creationId xmlns:a16="http://schemas.microsoft.com/office/drawing/2014/main" id="{BF3FF7B2-4940-404C-B39B-C8B665009A01}"/>
                </a:ext>
              </a:extLst>
            </p:cNvPr>
            <p:cNvSpPr txBox="1"/>
            <p:nvPr/>
          </p:nvSpPr>
          <p:spPr>
            <a:xfrm>
              <a:off x="639876" y="3981981"/>
              <a:ext cx="4225415" cy="707886"/>
            </a:xfrm>
            <a:prstGeom prst="rect">
              <a:avLst/>
            </a:prstGeom>
            <a:noFill/>
          </p:spPr>
          <p:txBody>
            <a:bodyPr wrap="square" rtlCol="0">
              <a:spAutoFit/>
            </a:bodyPr>
            <a:lstStyle/>
            <a:p>
              <a:pPr algn="ctr"/>
              <a:r>
                <a:rPr lang="zh-CN" altLang="en-US" sz="4000" b="1" dirty="0">
                  <a:solidFill>
                    <a:schemeClr val="accent5">
                      <a:lumMod val="75000"/>
                    </a:schemeClr>
                  </a:solidFill>
                  <a:latin typeface="Adobe 宋体 Std L" pitchFamily="18" charset="-122"/>
                  <a:ea typeface="Adobe 宋体 Std L" pitchFamily="18" charset="-122"/>
                </a:rPr>
                <a:t>培训模块</a:t>
              </a:r>
              <a:endParaRPr lang="en-IN" sz="4000" b="1" dirty="0">
                <a:solidFill>
                  <a:schemeClr val="accent5">
                    <a:lumMod val="75000"/>
                  </a:schemeClr>
                </a:solidFill>
                <a:latin typeface="Adobe 宋体 Std L" pitchFamily="18" charset="-122"/>
                <a:ea typeface="Adobe 宋体 Std L" pitchFamily="18" charset="-122"/>
              </a:endParaRPr>
            </a:p>
          </p:txBody>
        </p:sp>
      </p:grpSp>
    </p:spTree>
    <p:extLst>
      <p:ext uri="{BB962C8B-B14F-4D97-AF65-F5344CB8AC3E}">
        <p14:creationId xmlns:p14="http://schemas.microsoft.com/office/powerpoint/2010/main" val="242911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21">
            <a:extLst>
              <a:ext uri="{FF2B5EF4-FFF2-40B4-BE49-F238E27FC236}">
                <a16:creationId xmlns:a16="http://schemas.microsoft.com/office/drawing/2014/main" id="{C851652F-1B21-4C47-9743-88E5119E63EF}"/>
              </a:ext>
            </a:extLst>
          </p:cNvPr>
          <p:cNvSpPr/>
          <p:nvPr/>
        </p:nvSpPr>
        <p:spPr>
          <a:xfrm>
            <a:off x="4085305" y="3250366"/>
            <a:ext cx="1489587" cy="687857"/>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r"/>
            <a:r>
              <a:rPr lang="en-IN" sz="2800" b="1" dirty="0"/>
              <a:t>04</a:t>
            </a:r>
          </a:p>
        </p:txBody>
      </p:sp>
      <p:sp>
        <p:nvSpPr>
          <p:cNvPr id="37" name="Rectangle: Rounded Corners 20">
            <a:extLst>
              <a:ext uri="{FF2B5EF4-FFF2-40B4-BE49-F238E27FC236}">
                <a16:creationId xmlns:a16="http://schemas.microsoft.com/office/drawing/2014/main" id="{8D9EBFE9-A738-41CE-9C43-038F3D7A0017}"/>
              </a:ext>
            </a:extLst>
          </p:cNvPr>
          <p:cNvSpPr/>
          <p:nvPr/>
        </p:nvSpPr>
        <p:spPr>
          <a:xfrm>
            <a:off x="4085305" y="2514593"/>
            <a:ext cx="1489587" cy="687857"/>
          </a:xfrm>
          <a:prstGeom prst="roundRect">
            <a:avLst/>
          </a:prstGeom>
          <a:solidFill>
            <a:srgbClr val="F7AE3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03</a:t>
            </a:r>
          </a:p>
        </p:txBody>
      </p:sp>
      <p:sp>
        <p:nvSpPr>
          <p:cNvPr id="38" name="Rectangle: Rounded Corners 19">
            <a:extLst>
              <a:ext uri="{FF2B5EF4-FFF2-40B4-BE49-F238E27FC236}">
                <a16:creationId xmlns:a16="http://schemas.microsoft.com/office/drawing/2014/main" id="{08F36D65-B68F-4C09-99F5-6557DA3CDD27}"/>
              </a:ext>
            </a:extLst>
          </p:cNvPr>
          <p:cNvSpPr/>
          <p:nvPr/>
        </p:nvSpPr>
        <p:spPr>
          <a:xfrm>
            <a:off x="4085305" y="1778820"/>
            <a:ext cx="1489587" cy="687857"/>
          </a:xfrm>
          <a:prstGeom prst="roundRect">
            <a:avLst/>
          </a:prstGeom>
          <a:solidFill>
            <a:schemeClr val="accent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02</a:t>
            </a:r>
          </a:p>
        </p:txBody>
      </p:sp>
      <p:sp>
        <p:nvSpPr>
          <p:cNvPr id="39" name="Rectangle: Rounded Corners 15">
            <a:extLst>
              <a:ext uri="{FF2B5EF4-FFF2-40B4-BE49-F238E27FC236}">
                <a16:creationId xmlns:a16="http://schemas.microsoft.com/office/drawing/2014/main" id="{B0962F8C-5F10-447C-9C7F-4B527981C513}"/>
              </a:ext>
            </a:extLst>
          </p:cNvPr>
          <p:cNvSpPr/>
          <p:nvPr/>
        </p:nvSpPr>
        <p:spPr>
          <a:xfrm>
            <a:off x="4085305" y="1043048"/>
            <a:ext cx="1489587" cy="687857"/>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2800" b="1" dirty="0"/>
              <a:t>01</a:t>
            </a:r>
          </a:p>
        </p:txBody>
      </p:sp>
      <p:sp>
        <p:nvSpPr>
          <p:cNvPr id="40" name="TextBox 39">
            <a:extLst>
              <a:ext uri="{FF2B5EF4-FFF2-40B4-BE49-F238E27FC236}">
                <a16:creationId xmlns:a16="http://schemas.microsoft.com/office/drawing/2014/main" id="{DF696035-0EE7-4F44-8AE5-A39548C5BCCF}"/>
              </a:ext>
            </a:extLst>
          </p:cNvPr>
          <p:cNvSpPr txBox="1"/>
          <p:nvPr/>
        </p:nvSpPr>
        <p:spPr>
          <a:xfrm>
            <a:off x="6362708" y="1665860"/>
            <a:ext cx="5061784" cy="2865400"/>
          </a:xfrm>
          <a:prstGeom prst="rect">
            <a:avLst/>
          </a:prstGeom>
          <a:noFill/>
        </p:spPr>
        <p:txBody>
          <a:bodyPr wrap="square" rtlCol="0">
            <a:spAutoFit/>
          </a:bodyPr>
          <a:lstStyle/>
          <a:p>
            <a:pPr>
              <a:lnSpc>
                <a:spcPct val="115000"/>
              </a:lnSpc>
              <a:spcBef>
                <a:spcPts val="600"/>
              </a:spcBef>
            </a:pPr>
            <a:r>
              <a:rPr lang="en-US" sz="2800" dirty="0">
                <a:solidFill>
                  <a:schemeClr val="tx1">
                    <a:lumMod val="75000"/>
                    <a:lumOff val="25000"/>
                  </a:schemeClr>
                </a:solidFill>
                <a:latin typeface="Segoe UI Historic" panose="020B0502040204020203" pitchFamily="34" charset="0"/>
                <a:ea typeface="Segoe UI Historic" panose="020B0502040204020203" pitchFamily="34" charset="0"/>
                <a:cs typeface="Segoe UI Historic" panose="020B0502040204020203" pitchFamily="34" charset="0"/>
              </a:rPr>
              <a:t>The curriculum consists of :</a:t>
            </a:r>
          </a:p>
          <a:p>
            <a:pPr marL="457178" indent="-457178">
              <a:lnSpc>
                <a:spcPct val="115000"/>
              </a:lnSpc>
              <a:spcBef>
                <a:spcPts val="600"/>
              </a:spcBef>
              <a:buClr>
                <a:schemeClr val="accent5"/>
              </a:buClr>
              <a:buFont typeface="Symbol" panose="05050102010706020507" pitchFamily="18" charset="2"/>
              <a:buChar char=""/>
            </a:pPr>
            <a:r>
              <a:rPr lang="en-US" sz="6000" b="1" dirty="0">
                <a:solidFill>
                  <a:schemeClr val="bg2">
                    <a:lumMod val="50000"/>
                  </a:schemeClr>
                </a:solidFill>
                <a:latin typeface="Segoe UI Historic" panose="020B0502040204020203" pitchFamily="34" charset="0"/>
                <a:ea typeface="Segoe UI Historic" panose="020B0502040204020203" pitchFamily="34" charset="0"/>
                <a:cs typeface="Segoe UI Historic" panose="020B0502040204020203" pitchFamily="34" charset="0"/>
              </a:rPr>
              <a:t>4</a:t>
            </a:r>
            <a:r>
              <a:rPr lang="en-US" sz="2800" b="1" u="sng" dirty="0">
                <a:solidFill>
                  <a:schemeClr val="tx1">
                    <a:lumMod val="75000"/>
                    <a:lumOff val="25000"/>
                  </a:schemeClr>
                </a:solidFill>
                <a:latin typeface="Segoe UI Historic" panose="020B0502040204020203" pitchFamily="34" charset="0"/>
                <a:ea typeface="Segoe UI Historic" panose="020B0502040204020203" pitchFamily="34" charset="0"/>
                <a:cs typeface="Segoe UI Historic" panose="020B0502040204020203" pitchFamily="34" charset="0"/>
              </a:rPr>
              <a:t> core </a:t>
            </a:r>
            <a:r>
              <a:rPr lang="en-US" sz="2800" b="1" dirty="0">
                <a:solidFill>
                  <a:schemeClr val="tx1">
                    <a:lumMod val="75000"/>
                    <a:lumOff val="25000"/>
                  </a:schemeClr>
                </a:solidFill>
                <a:latin typeface="Segoe UI Historic" panose="020B0502040204020203" pitchFamily="34" charset="0"/>
                <a:ea typeface="Segoe UI Historic" panose="020B0502040204020203" pitchFamily="34" charset="0"/>
                <a:cs typeface="Segoe UI Historic" panose="020B0502040204020203" pitchFamily="34" charset="0"/>
              </a:rPr>
              <a:t>modules</a:t>
            </a:r>
            <a:endParaRPr lang="en-US" sz="2800" dirty="0">
              <a:solidFill>
                <a:schemeClr val="tx1">
                  <a:lumMod val="75000"/>
                  <a:lumOff val="25000"/>
                </a:schemeClr>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457178" indent="-457178">
              <a:lnSpc>
                <a:spcPct val="115000"/>
              </a:lnSpc>
              <a:spcBef>
                <a:spcPts val="600"/>
              </a:spcBef>
              <a:buClr>
                <a:schemeClr val="accent5"/>
              </a:buClr>
              <a:buFont typeface="Symbol" panose="05050102010706020507" pitchFamily="18" charset="2"/>
              <a:buChar char=""/>
            </a:pPr>
            <a:r>
              <a:rPr lang="en-US" sz="6000" b="1" dirty="0">
                <a:solidFill>
                  <a:schemeClr val="bg2">
                    <a:lumMod val="50000"/>
                  </a:schemeClr>
                </a:solidFill>
                <a:latin typeface="Segoe UI Historic" panose="020B0502040204020203" pitchFamily="34" charset="0"/>
                <a:ea typeface="Segoe UI Historic" panose="020B0502040204020203" pitchFamily="34" charset="0"/>
                <a:cs typeface="Segoe UI Historic" panose="020B0502040204020203" pitchFamily="34" charset="0"/>
              </a:rPr>
              <a:t>7</a:t>
            </a:r>
            <a:r>
              <a:rPr lang="en-US" sz="2800" b="1" dirty="0">
                <a:solidFill>
                  <a:schemeClr val="tx1">
                    <a:lumMod val="75000"/>
                    <a:lumOff val="25000"/>
                  </a:schemeClr>
                </a:solidFill>
                <a:latin typeface="Segoe UI Historic" panose="020B0502040204020203" pitchFamily="34" charset="0"/>
                <a:ea typeface="Segoe UI Historic" panose="020B0502040204020203" pitchFamily="34" charset="0"/>
                <a:cs typeface="Segoe UI Historic" panose="020B0502040204020203" pitchFamily="34" charset="0"/>
              </a:rPr>
              <a:t> focus modules</a:t>
            </a:r>
            <a:endParaRPr lang="en-IN" sz="1400" dirty="0">
              <a:solidFill>
                <a:schemeClr val="tx1">
                  <a:lumMod val="50000"/>
                  <a:lumOff val="50000"/>
                </a:schemeClr>
              </a:solidFill>
            </a:endParaRPr>
          </a:p>
        </p:txBody>
      </p:sp>
      <p:sp>
        <p:nvSpPr>
          <p:cNvPr id="49" name="TextBox 48">
            <a:extLst>
              <a:ext uri="{FF2B5EF4-FFF2-40B4-BE49-F238E27FC236}">
                <a16:creationId xmlns:a16="http://schemas.microsoft.com/office/drawing/2014/main" id="{E3F2BC12-D1F6-4F9E-A0DD-F52202C3FF7B}"/>
              </a:ext>
            </a:extLst>
          </p:cNvPr>
          <p:cNvSpPr txBox="1"/>
          <p:nvPr/>
        </p:nvSpPr>
        <p:spPr>
          <a:xfrm>
            <a:off x="6362700" y="700139"/>
            <a:ext cx="3562349" cy="707886"/>
          </a:xfrm>
          <a:prstGeom prst="rect">
            <a:avLst/>
          </a:prstGeom>
          <a:noFill/>
        </p:spPr>
        <p:txBody>
          <a:bodyPr wrap="square" rtlCol="0">
            <a:spAutoFit/>
          </a:bodyPr>
          <a:lstStyle/>
          <a:p>
            <a:r>
              <a:rPr lang="en-IN" sz="40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Structure</a:t>
            </a:r>
          </a:p>
        </p:txBody>
      </p:sp>
      <p:grpSp>
        <p:nvGrpSpPr>
          <p:cNvPr id="50" name="Group 49"/>
          <p:cNvGrpSpPr/>
          <p:nvPr/>
        </p:nvGrpSpPr>
        <p:grpSpPr>
          <a:xfrm>
            <a:off x="626810" y="619133"/>
            <a:ext cx="4250063" cy="5619751"/>
            <a:chOff x="626803" y="619125"/>
            <a:chExt cx="4250062" cy="5619750"/>
          </a:xfrm>
        </p:grpSpPr>
        <p:sp>
          <p:nvSpPr>
            <p:cNvPr id="51" name="Freeform: Shape 6">
              <a:extLst>
                <a:ext uri="{FF2B5EF4-FFF2-40B4-BE49-F238E27FC236}">
                  <a16:creationId xmlns:a16="http://schemas.microsoft.com/office/drawing/2014/main" id="{83AE1B1C-FBBB-4EEF-99E2-A95746E30C62}"/>
                </a:ext>
              </a:extLst>
            </p:cNvPr>
            <p:cNvSpPr/>
            <p:nvPr/>
          </p:nvSpPr>
          <p:spPr>
            <a:xfrm>
              <a:off x="626804" y="619125"/>
              <a:ext cx="4225414" cy="5619750"/>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63" y="1803757"/>
              <a:ext cx="3724102" cy="2416117"/>
            </a:xfrm>
            <a:prstGeom prst="rect">
              <a:avLst/>
            </a:prstGeom>
          </p:spPr>
        </p:pic>
        <p:sp>
          <p:nvSpPr>
            <p:cNvPr id="53" name="Rectangle 52">
              <a:extLst>
                <a:ext uri="{FF2B5EF4-FFF2-40B4-BE49-F238E27FC236}">
                  <a16:creationId xmlns:a16="http://schemas.microsoft.com/office/drawing/2014/main" id="{6824F499-20C8-4D73-B49D-6DD55A41C2A6}"/>
                </a:ext>
              </a:extLst>
            </p:cNvPr>
            <p:cNvSpPr/>
            <p:nvPr/>
          </p:nvSpPr>
          <p:spPr>
            <a:xfrm>
              <a:off x="626805" y="619125"/>
              <a:ext cx="3458498" cy="163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Rectangle 53">
              <a:extLst>
                <a:ext uri="{FF2B5EF4-FFF2-40B4-BE49-F238E27FC236}">
                  <a16:creationId xmlns:a16="http://schemas.microsoft.com/office/drawing/2014/main" id="{35FD5325-3717-459B-90F1-3A5965EDA412}"/>
                </a:ext>
              </a:extLst>
            </p:cNvPr>
            <p:cNvSpPr/>
            <p:nvPr/>
          </p:nvSpPr>
          <p:spPr>
            <a:xfrm>
              <a:off x="647631" y="5659555"/>
              <a:ext cx="3213169" cy="3592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582" algn="ctr">
                <a:tabLst>
                  <a:tab pos="622268" algn="l"/>
                </a:tabLst>
              </a:pPr>
              <a:r>
                <a:rPr lang="en-IN" dirty="0"/>
                <a:t>World Heritage Convention</a:t>
              </a:r>
            </a:p>
          </p:txBody>
        </p:sp>
        <p:sp>
          <p:nvSpPr>
            <p:cNvPr id="55" name="Rectangle 54">
              <a:extLst>
                <a:ext uri="{FF2B5EF4-FFF2-40B4-BE49-F238E27FC236}">
                  <a16:creationId xmlns:a16="http://schemas.microsoft.com/office/drawing/2014/main" id="{0B782959-5560-4202-A136-BCA075A490B3}"/>
                </a:ext>
              </a:extLst>
            </p:cNvPr>
            <p:cNvSpPr/>
            <p:nvPr/>
          </p:nvSpPr>
          <p:spPr>
            <a:xfrm>
              <a:off x="988142" y="619125"/>
              <a:ext cx="66367" cy="561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TextBox 55">
              <a:extLst>
                <a:ext uri="{FF2B5EF4-FFF2-40B4-BE49-F238E27FC236}">
                  <a16:creationId xmlns:a16="http://schemas.microsoft.com/office/drawing/2014/main" id="{A3D6E4EA-59ED-4E27-B6F1-FB64219B8EED}"/>
                </a:ext>
              </a:extLst>
            </p:cNvPr>
            <p:cNvSpPr txBox="1"/>
            <p:nvPr/>
          </p:nvSpPr>
          <p:spPr>
            <a:xfrm>
              <a:off x="626803" y="989269"/>
              <a:ext cx="4225415" cy="369332"/>
            </a:xfrm>
            <a:prstGeom prst="rect">
              <a:avLst/>
            </a:prstGeom>
            <a:noFill/>
          </p:spPr>
          <p:txBody>
            <a:bodyPr wrap="square" rtlCol="0">
              <a:spAutoFit/>
            </a:bodyPr>
            <a:lstStyle/>
            <a:p>
              <a:pPr algn="ctr"/>
              <a:r>
                <a:rPr lang="en-IN" b="1" dirty="0">
                  <a:solidFill>
                    <a:schemeClr val="bg1">
                      <a:lumMod val="50000"/>
                    </a:schemeClr>
                  </a:solidFill>
                  <a:latin typeface="+mj-lt"/>
                </a:rPr>
                <a:t>Periodic Reporting Curriculum</a:t>
              </a:r>
            </a:p>
          </p:txBody>
        </p:sp>
        <p:sp>
          <p:nvSpPr>
            <p:cNvPr id="57" name="TextBox 56">
              <a:extLst>
                <a:ext uri="{FF2B5EF4-FFF2-40B4-BE49-F238E27FC236}">
                  <a16:creationId xmlns:a16="http://schemas.microsoft.com/office/drawing/2014/main" id="{BF3FF7B2-4940-404C-B39B-C8B665009A01}"/>
                </a:ext>
              </a:extLst>
            </p:cNvPr>
            <p:cNvSpPr txBox="1"/>
            <p:nvPr/>
          </p:nvSpPr>
          <p:spPr>
            <a:xfrm>
              <a:off x="639876" y="3981981"/>
              <a:ext cx="4225415" cy="1323439"/>
            </a:xfrm>
            <a:prstGeom prst="rect">
              <a:avLst/>
            </a:prstGeom>
            <a:noFill/>
          </p:spPr>
          <p:txBody>
            <a:bodyPr wrap="square" rtlCol="0">
              <a:spAutoFit/>
            </a:bodyPr>
            <a:lstStyle/>
            <a:p>
              <a:pPr algn="ctr"/>
              <a:r>
                <a:rPr lang="en-IN" sz="4000" b="1" dirty="0">
                  <a:solidFill>
                    <a:schemeClr val="accent5">
                      <a:lumMod val="75000"/>
                    </a:schemeClr>
                  </a:solidFill>
                  <a:latin typeface="+mj-lt"/>
                </a:rPr>
                <a:t>Training </a:t>
              </a:r>
            </a:p>
            <a:p>
              <a:pPr algn="ctr"/>
              <a:r>
                <a:rPr lang="en-IN" sz="4000" b="1" dirty="0">
                  <a:solidFill>
                    <a:schemeClr val="accent5">
                      <a:lumMod val="75000"/>
                    </a:schemeClr>
                  </a:solidFill>
                  <a:latin typeface="+mj-lt"/>
                </a:rPr>
                <a:t>Modules</a:t>
              </a:r>
            </a:p>
          </p:txBody>
        </p:sp>
      </p:grpSp>
    </p:spTree>
    <p:extLst>
      <p:ext uri="{BB962C8B-B14F-4D97-AF65-F5344CB8AC3E}">
        <p14:creationId xmlns:p14="http://schemas.microsoft.com/office/powerpoint/2010/main" val="2641591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1637" y="1454419"/>
            <a:ext cx="3600000" cy="5123853"/>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lvl="0" algn="ctr">
              <a:lnSpc>
                <a:spcPct val="130000"/>
              </a:lnSpc>
              <a:buSzPct val="120000"/>
            </a:pPr>
            <a:r>
              <a:rPr lang="zh-CN" altLang="en-US" sz="2400" b="1" dirty="0">
                <a:solidFill>
                  <a:schemeClr val="tx1">
                    <a:lumMod val="65000"/>
                    <a:lumOff val="35000"/>
                  </a:schemeClr>
                </a:solidFill>
                <a:latin typeface="Adobe 宋体 Std L" pitchFamily="18" charset="-122"/>
                <a:ea typeface="Adobe 宋体 Std L" pitchFamily="18" charset="-122"/>
              </a:rPr>
              <a:t>基础版培训</a:t>
            </a:r>
            <a:endParaRPr lang="en-US" altLang="zh-CN" sz="2400" b="1" dirty="0">
              <a:solidFill>
                <a:schemeClr val="tx1">
                  <a:lumMod val="65000"/>
                  <a:lumOff val="35000"/>
                </a:schemeClr>
              </a:solidFill>
              <a:latin typeface="Adobe 宋体 Std L" pitchFamily="18" charset="-122"/>
              <a:ea typeface="Adobe 宋体 Std L" pitchFamily="18" charset="-122"/>
            </a:endParaRPr>
          </a:p>
          <a:p>
            <a:pPr lvl="0" algn="ctr">
              <a:lnSpc>
                <a:spcPct val="130000"/>
              </a:lnSpc>
              <a:buSzPct val="120000"/>
            </a:pPr>
            <a:r>
              <a:rPr lang="en-US" altLang="zh-CN" sz="2400" dirty="0">
                <a:solidFill>
                  <a:schemeClr val="tx1">
                    <a:lumMod val="65000"/>
                    <a:lumOff val="35000"/>
                  </a:schemeClr>
                </a:solidFill>
                <a:latin typeface="Adobe 宋体 Std L" pitchFamily="18" charset="-122"/>
                <a:ea typeface="Adobe 宋体 Std L" pitchFamily="18" charset="-122"/>
              </a:rPr>
              <a:t>1</a:t>
            </a:r>
            <a:r>
              <a:rPr lang="zh-CN" altLang="en-US" sz="2400" dirty="0">
                <a:solidFill>
                  <a:schemeClr val="tx1">
                    <a:lumMod val="65000"/>
                    <a:lumOff val="35000"/>
                  </a:schemeClr>
                </a:solidFill>
                <a:latin typeface="Adobe 宋体 Std L" pitchFamily="18" charset="-122"/>
                <a:ea typeface="Adobe 宋体 Std L" pitchFamily="18" charset="-122"/>
              </a:rPr>
              <a:t>天</a:t>
            </a:r>
            <a:endParaRPr lang="it-IT" sz="2400" b="1" dirty="0">
              <a:solidFill>
                <a:schemeClr val="tx1">
                  <a:lumMod val="65000"/>
                  <a:lumOff val="35000"/>
                </a:schemeClr>
              </a:solidFill>
              <a:latin typeface="Adobe 宋体 Std L" pitchFamily="18" charset="-122"/>
              <a:ea typeface="Adobe 宋体 Std L" pitchFamily="18" charset="-122"/>
            </a:endParaRPr>
          </a:p>
          <a:p>
            <a:pPr algn="ctr">
              <a:lnSpc>
                <a:spcPct val="130000"/>
              </a:lnSpc>
              <a:buSzPct val="120000"/>
            </a:pPr>
            <a:endParaRPr lang="en-US" sz="2400" dirty="0">
              <a:solidFill>
                <a:schemeClr val="tx1">
                  <a:lumMod val="65000"/>
                  <a:lumOff val="35000"/>
                </a:schemeClr>
              </a:solidFill>
              <a:latin typeface="Adobe 宋体 Std L" pitchFamily="18" charset="-122"/>
              <a:ea typeface="Adobe 宋体 Std L" pitchFamily="18" charset="-122"/>
            </a:endParaRPr>
          </a:p>
          <a:p>
            <a:pPr indent="176209" algn="ctr">
              <a:lnSpc>
                <a:spcPct val="130000"/>
              </a:lnSpc>
              <a:buSzPct val="120000"/>
            </a:pPr>
            <a:r>
              <a:rPr lang="en-US" altLang="zh-CN" sz="2400" dirty="0">
                <a:solidFill>
                  <a:schemeClr val="tx1">
                    <a:lumMod val="65000"/>
                    <a:lumOff val="35000"/>
                  </a:schemeClr>
                </a:solidFill>
                <a:latin typeface="Adobe 宋体 Std L" pitchFamily="18" charset="-122"/>
                <a:ea typeface="Adobe 宋体 Std L" pitchFamily="18" charset="-122"/>
              </a:rPr>
              <a:t>4</a:t>
            </a:r>
            <a:r>
              <a:rPr lang="zh-CN" altLang="en-US" sz="2400" dirty="0">
                <a:solidFill>
                  <a:schemeClr val="tx1">
                    <a:lumMod val="65000"/>
                    <a:lumOff val="35000"/>
                  </a:schemeClr>
                </a:solidFill>
                <a:latin typeface="Adobe 宋体 Std L" pitchFamily="18" charset="-122"/>
                <a:ea typeface="Adobe 宋体 Std L" pitchFamily="18" charset="-122"/>
              </a:rPr>
              <a:t>个核心模块</a:t>
            </a:r>
            <a:r>
              <a:rPr lang="en-US" sz="2400" dirty="0">
                <a:solidFill>
                  <a:schemeClr val="tx1">
                    <a:lumMod val="65000"/>
                    <a:lumOff val="35000"/>
                  </a:schemeClr>
                </a:solidFill>
                <a:latin typeface="Adobe 宋体 Std L" pitchFamily="18" charset="-122"/>
                <a:ea typeface="Adobe 宋体 Std L" pitchFamily="18" charset="-122"/>
              </a:rPr>
              <a:t> </a:t>
            </a:r>
          </a:p>
          <a:p>
            <a:pPr indent="176209" algn="ctr">
              <a:lnSpc>
                <a:spcPct val="130000"/>
              </a:lnSpc>
              <a:buSzPct val="120000"/>
            </a:pPr>
            <a:r>
              <a:rPr lang="en-US" sz="2400" dirty="0">
                <a:solidFill>
                  <a:schemeClr val="tx1">
                    <a:lumMod val="65000"/>
                    <a:lumOff val="35000"/>
                  </a:schemeClr>
                </a:solidFill>
                <a:latin typeface="Adobe 宋体 Std L" pitchFamily="18" charset="-122"/>
                <a:ea typeface="Adobe 宋体 Std L" pitchFamily="18" charset="-122"/>
              </a:rPr>
              <a:t>+ </a:t>
            </a:r>
          </a:p>
          <a:p>
            <a:pPr indent="176209" algn="ctr">
              <a:lnSpc>
                <a:spcPct val="130000"/>
              </a:lnSpc>
              <a:buSzPct val="120000"/>
            </a:pPr>
            <a:r>
              <a:rPr lang="zh-CN" altLang="en-US" sz="2400" dirty="0">
                <a:solidFill>
                  <a:schemeClr val="tx1">
                    <a:lumMod val="65000"/>
                    <a:lumOff val="35000"/>
                  </a:schemeClr>
                </a:solidFill>
                <a:latin typeface="Adobe 宋体 Std L" pitchFamily="18" charset="-122"/>
                <a:ea typeface="Adobe 宋体 Std L" pitchFamily="18" charset="-122"/>
              </a:rPr>
              <a:t>焦点模块</a:t>
            </a:r>
            <a:r>
              <a:rPr lang="en-US" altLang="zh-CN" sz="2400" dirty="0">
                <a:solidFill>
                  <a:schemeClr val="tx1">
                    <a:lumMod val="65000"/>
                    <a:lumOff val="35000"/>
                  </a:schemeClr>
                </a:solidFill>
                <a:latin typeface="Adobe 宋体 Std L" pitchFamily="18" charset="-122"/>
                <a:ea typeface="Adobe 宋体 Std L" pitchFamily="18" charset="-122"/>
              </a:rPr>
              <a:t>1</a:t>
            </a:r>
            <a:endParaRPr lang="it-IT" sz="2400" dirty="0">
              <a:solidFill>
                <a:schemeClr val="tx1">
                  <a:lumMod val="65000"/>
                  <a:lumOff val="35000"/>
                </a:schemeClr>
              </a:solidFill>
              <a:latin typeface="Adobe 宋体 Std L" pitchFamily="18" charset="-122"/>
              <a:ea typeface="Adobe 宋体 Std L" pitchFamily="18" charset="-122"/>
            </a:endParaRPr>
          </a:p>
          <a:p>
            <a:pPr lvl="0">
              <a:lnSpc>
                <a:spcPct val="130000"/>
              </a:lnSpc>
              <a:buSzPct val="120000"/>
            </a:pPr>
            <a:endParaRPr lang="it-IT" sz="2400" b="1" dirty="0">
              <a:solidFill>
                <a:schemeClr val="tx1">
                  <a:lumMod val="65000"/>
                  <a:lumOff val="35000"/>
                </a:schemeClr>
              </a:solidFill>
            </a:endParaRPr>
          </a:p>
        </p:txBody>
      </p:sp>
      <p:sp>
        <p:nvSpPr>
          <p:cNvPr id="4" name="Rectangle 3"/>
          <p:cNvSpPr/>
          <p:nvPr/>
        </p:nvSpPr>
        <p:spPr>
          <a:xfrm>
            <a:off x="4379494" y="1454419"/>
            <a:ext cx="3600000" cy="5123853"/>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algn="ctr">
              <a:lnSpc>
                <a:spcPct val="130000"/>
              </a:lnSpc>
              <a:buSzPct val="120000"/>
            </a:pPr>
            <a:r>
              <a:rPr lang="zh-CN" altLang="en-US" sz="2400" b="1" dirty="0">
                <a:solidFill>
                  <a:schemeClr val="tx1">
                    <a:lumMod val="65000"/>
                    <a:lumOff val="35000"/>
                  </a:schemeClr>
                </a:solidFill>
                <a:latin typeface="Adobe 宋体 Std L" pitchFamily="18" charset="-122"/>
                <a:ea typeface="Adobe 宋体 Std L" pitchFamily="18" charset="-122"/>
              </a:rPr>
              <a:t>完整版培训</a:t>
            </a:r>
            <a:endParaRPr lang="en-US" altLang="zh-CN" sz="2400" b="1" dirty="0">
              <a:solidFill>
                <a:schemeClr val="tx1">
                  <a:lumMod val="65000"/>
                  <a:lumOff val="35000"/>
                </a:schemeClr>
              </a:solidFill>
              <a:latin typeface="Adobe 宋体 Std L" pitchFamily="18" charset="-122"/>
              <a:ea typeface="Adobe 宋体 Std L" pitchFamily="18" charset="-122"/>
            </a:endParaRPr>
          </a:p>
          <a:p>
            <a:pPr algn="ctr">
              <a:lnSpc>
                <a:spcPct val="130000"/>
              </a:lnSpc>
              <a:buSzPct val="120000"/>
            </a:pPr>
            <a:r>
              <a:rPr lang="it-IT" sz="2400" dirty="0">
                <a:solidFill>
                  <a:schemeClr val="tx1">
                    <a:lumMod val="65000"/>
                    <a:lumOff val="35000"/>
                  </a:schemeClr>
                </a:solidFill>
                <a:latin typeface="Adobe 宋体 Std L" pitchFamily="18" charset="-122"/>
                <a:ea typeface="Adobe 宋体 Std L" pitchFamily="18" charset="-122"/>
              </a:rPr>
              <a:t>2.5 </a:t>
            </a:r>
            <a:r>
              <a:rPr lang="zh-CN" altLang="en-US" sz="2400" dirty="0">
                <a:solidFill>
                  <a:schemeClr val="tx1">
                    <a:lumMod val="65000"/>
                    <a:lumOff val="35000"/>
                  </a:schemeClr>
                </a:solidFill>
                <a:latin typeface="Adobe 宋体 Std L" pitchFamily="18" charset="-122"/>
                <a:ea typeface="Adobe 宋体 Std L" pitchFamily="18" charset="-122"/>
              </a:rPr>
              <a:t>天</a:t>
            </a:r>
            <a:endParaRPr lang="en-US" sz="2400" dirty="0">
              <a:solidFill>
                <a:schemeClr val="tx1">
                  <a:lumMod val="65000"/>
                  <a:lumOff val="35000"/>
                </a:schemeClr>
              </a:solidFill>
              <a:latin typeface="Adobe 宋体 Std L" pitchFamily="18" charset="-122"/>
              <a:ea typeface="Adobe 宋体 Std L" pitchFamily="18" charset="-122"/>
            </a:endParaRPr>
          </a:p>
          <a:p>
            <a:pPr algn="ctr">
              <a:lnSpc>
                <a:spcPct val="130000"/>
              </a:lnSpc>
              <a:buSzPct val="120000"/>
            </a:pPr>
            <a:endParaRPr lang="en-US" sz="2400" dirty="0">
              <a:solidFill>
                <a:schemeClr val="tx1">
                  <a:lumMod val="65000"/>
                  <a:lumOff val="35000"/>
                </a:schemeClr>
              </a:solidFill>
              <a:latin typeface="Adobe 宋体 Std L" pitchFamily="18" charset="-122"/>
              <a:ea typeface="Adobe 宋体 Std L" pitchFamily="18" charset="-122"/>
            </a:endParaRPr>
          </a:p>
          <a:p>
            <a:pPr algn="ctr">
              <a:lnSpc>
                <a:spcPct val="130000"/>
              </a:lnSpc>
              <a:buSzPct val="120000"/>
            </a:pPr>
            <a:r>
              <a:rPr lang="en-US" altLang="zh-CN" sz="2400" dirty="0">
                <a:solidFill>
                  <a:schemeClr val="tx1">
                    <a:lumMod val="65000"/>
                    <a:lumOff val="35000"/>
                  </a:schemeClr>
                </a:solidFill>
                <a:latin typeface="Adobe 宋体 Std L" pitchFamily="18" charset="-122"/>
                <a:ea typeface="Adobe 宋体 Std L" pitchFamily="18" charset="-122"/>
              </a:rPr>
              <a:t>4</a:t>
            </a:r>
            <a:r>
              <a:rPr lang="zh-CN" altLang="en-US" sz="2400" dirty="0">
                <a:solidFill>
                  <a:schemeClr val="tx1">
                    <a:lumMod val="65000"/>
                    <a:lumOff val="35000"/>
                  </a:schemeClr>
                </a:solidFill>
                <a:latin typeface="Adobe 宋体 Std L" pitchFamily="18" charset="-122"/>
                <a:ea typeface="Adobe 宋体 Std L" pitchFamily="18" charset="-122"/>
              </a:rPr>
              <a:t>个核心模块</a:t>
            </a:r>
            <a:endParaRPr lang="en-US" altLang="zh-CN" sz="2400" dirty="0">
              <a:solidFill>
                <a:schemeClr val="tx1">
                  <a:lumMod val="65000"/>
                  <a:lumOff val="35000"/>
                </a:schemeClr>
              </a:solidFill>
              <a:latin typeface="Adobe 宋体 Std L" pitchFamily="18" charset="-122"/>
              <a:ea typeface="Adobe 宋体 Std L" pitchFamily="18" charset="-122"/>
            </a:endParaRPr>
          </a:p>
          <a:p>
            <a:pPr algn="ctr">
              <a:lnSpc>
                <a:spcPct val="130000"/>
              </a:lnSpc>
              <a:buSzPct val="120000"/>
            </a:pPr>
            <a:r>
              <a:rPr lang="en-US" sz="2400" dirty="0">
                <a:solidFill>
                  <a:schemeClr val="tx1">
                    <a:lumMod val="65000"/>
                    <a:lumOff val="35000"/>
                  </a:schemeClr>
                </a:solidFill>
                <a:latin typeface="Adobe 宋体 Std L" pitchFamily="18" charset="-122"/>
                <a:ea typeface="Adobe 宋体 Std L" pitchFamily="18" charset="-122"/>
              </a:rPr>
              <a:t> + </a:t>
            </a:r>
          </a:p>
          <a:p>
            <a:pPr algn="ctr">
              <a:lnSpc>
                <a:spcPct val="130000"/>
              </a:lnSpc>
              <a:buSzPct val="120000"/>
            </a:pPr>
            <a:r>
              <a:rPr lang="zh-CN" altLang="en-US" sz="2400" dirty="0">
                <a:solidFill>
                  <a:schemeClr val="tx1">
                    <a:lumMod val="65000"/>
                    <a:lumOff val="35000"/>
                  </a:schemeClr>
                </a:solidFill>
                <a:latin typeface="Adobe 宋体 Std L" pitchFamily="18" charset="-122"/>
                <a:ea typeface="Adobe 宋体 Std L" pitchFamily="18" charset="-122"/>
              </a:rPr>
              <a:t>焦点模块</a:t>
            </a:r>
            <a:r>
              <a:rPr lang="en-US" altLang="zh-CN" sz="2400" dirty="0">
                <a:solidFill>
                  <a:schemeClr val="tx1">
                    <a:lumMod val="65000"/>
                    <a:lumOff val="35000"/>
                  </a:schemeClr>
                </a:solidFill>
                <a:latin typeface="Adobe 宋体 Std L" pitchFamily="18" charset="-122"/>
                <a:ea typeface="Adobe 宋体 Std L" pitchFamily="18" charset="-122"/>
              </a:rPr>
              <a:t>1-7</a:t>
            </a:r>
            <a:endParaRPr lang="it-IT" sz="2400" dirty="0">
              <a:solidFill>
                <a:schemeClr val="tx1">
                  <a:lumMod val="65000"/>
                  <a:lumOff val="35000"/>
                </a:schemeClr>
              </a:solidFill>
              <a:latin typeface="Adobe 宋体 Std L" pitchFamily="18" charset="-122"/>
              <a:ea typeface="Adobe 宋体 Std L" pitchFamily="18" charset="-122"/>
            </a:endParaRPr>
          </a:p>
        </p:txBody>
      </p:sp>
      <p:sp>
        <p:nvSpPr>
          <p:cNvPr id="6" name="Rectangle 5"/>
          <p:cNvSpPr/>
          <p:nvPr/>
        </p:nvSpPr>
        <p:spPr>
          <a:xfrm>
            <a:off x="8287351" y="1454419"/>
            <a:ext cx="3433012" cy="5123853"/>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tIns="72000" rIns="756000" rtlCol="0" anchor="t">
            <a:noAutofit/>
          </a:bodyPr>
          <a:lstStyle/>
          <a:p>
            <a:pPr lvl="0" algn="ctr">
              <a:lnSpc>
                <a:spcPct val="130000"/>
              </a:lnSpc>
              <a:buSzPct val="120000"/>
            </a:pPr>
            <a:r>
              <a:rPr lang="zh-CN" altLang="en-US" sz="2400" dirty="0">
                <a:solidFill>
                  <a:schemeClr val="tx1">
                    <a:lumMod val="65000"/>
                    <a:lumOff val="35000"/>
                  </a:schemeClr>
                </a:solidFill>
                <a:latin typeface="Adobe 宋体 Std L" panose="02020300000000000000" pitchFamily="18" charset="-122"/>
                <a:ea typeface="Adobe 宋体 Std L" panose="02020300000000000000" pitchFamily="18" charset="-122"/>
              </a:rPr>
              <a:t>  </a:t>
            </a:r>
            <a:r>
              <a:rPr lang="zh-CN" altLang="en-US" sz="2400" b="1" dirty="0">
                <a:solidFill>
                  <a:schemeClr val="tx1">
                    <a:lumMod val="65000"/>
                    <a:lumOff val="35000"/>
                  </a:schemeClr>
                </a:solidFill>
                <a:latin typeface="Adobe 宋体 Std L" panose="02020300000000000000" pitchFamily="18" charset="-122"/>
                <a:ea typeface="Adobe 宋体 Std L" panose="02020300000000000000" pitchFamily="18" charset="-122"/>
              </a:rPr>
              <a:t>根据不同时间框架定制版培训</a:t>
            </a:r>
            <a:endParaRPr lang="en-US" altLang="zh-CN" sz="2400" b="1" dirty="0">
              <a:solidFill>
                <a:schemeClr val="tx1">
                  <a:lumMod val="65000"/>
                  <a:lumOff val="35000"/>
                </a:schemeClr>
              </a:solidFill>
              <a:latin typeface="Adobe 宋体 Std L" panose="02020300000000000000" pitchFamily="18" charset="-122"/>
              <a:ea typeface="Adobe 宋体 Std L" panose="02020300000000000000" pitchFamily="18" charset="-122"/>
            </a:endParaRPr>
          </a:p>
          <a:p>
            <a:pPr lvl="0" algn="ctr">
              <a:lnSpc>
                <a:spcPct val="130000"/>
              </a:lnSpc>
              <a:buSzPct val="120000"/>
            </a:pPr>
            <a:r>
              <a:rPr lang="it-IT" sz="2400" dirty="0">
                <a:solidFill>
                  <a:schemeClr val="tx1">
                    <a:lumMod val="65000"/>
                    <a:lumOff val="35000"/>
                  </a:schemeClr>
                </a:solidFill>
                <a:latin typeface="Adobe 宋体 Std L" panose="02020300000000000000" pitchFamily="18" charset="-122"/>
                <a:ea typeface="Adobe 宋体 Std L" panose="02020300000000000000" pitchFamily="18" charset="-122"/>
              </a:rPr>
              <a:t>=</a:t>
            </a:r>
          </a:p>
          <a:p>
            <a:pPr lvl="0" algn="ctr">
              <a:lnSpc>
                <a:spcPct val="130000"/>
              </a:lnSpc>
              <a:buSzPct val="120000"/>
            </a:pPr>
            <a:r>
              <a:rPr lang="zh-CN" altLang="en-US" sz="2400" dirty="0">
                <a:solidFill>
                  <a:schemeClr val="tx1">
                    <a:lumMod val="65000"/>
                    <a:lumOff val="35000"/>
                  </a:schemeClr>
                </a:solidFill>
                <a:latin typeface="Adobe 宋体 Std L" panose="02020300000000000000" pitchFamily="18" charset="-122"/>
                <a:ea typeface="Adobe 宋体 Std L" panose="02020300000000000000" pitchFamily="18" charset="-122"/>
              </a:rPr>
              <a:t>基础版培训</a:t>
            </a:r>
            <a:r>
              <a:rPr lang="it-IT" sz="2400" dirty="0">
                <a:solidFill>
                  <a:schemeClr val="tx1">
                    <a:lumMod val="65000"/>
                    <a:lumOff val="35000"/>
                  </a:schemeClr>
                </a:solidFill>
                <a:latin typeface="Adobe 宋体 Std L" panose="02020300000000000000" pitchFamily="18" charset="-122"/>
                <a:ea typeface="Adobe 宋体 Std L" panose="02020300000000000000" pitchFamily="18" charset="-122"/>
              </a:rPr>
              <a:t> </a:t>
            </a:r>
          </a:p>
          <a:p>
            <a:pPr lvl="0" algn="ctr">
              <a:lnSpc>
                <a:spcPct val="130000"/>
              </a:lnSpc>
              <a:buSzPct val="120000"/>
            </a:pPr>
            <a:r>
              <a:rPr lang="it-IT" sz="1600" dirty="0">
                <a:solidFill>
                  <a:schemeClr val="tx1">
                    <a:lumMod val="65000"/>
                    <a:lumOff val="35000"/>
                  </a:schemeClr>
                </a:solidFill>
                <a:latin typeface="Adobe 宋体 Std L" panose="02020300000000000000" pitchFamily="18" charset="-122"/>
                <a:ea typeface="Adobe 宋体 Std L" panose="02020300000000000000" pitchFamily="18" charset="-122"/>
              </a:rPr>
              <a:t>(4 </a:t>
            </a:r>
            <a:r>
              <a:rPr lang="zh-CN" altLang="en-US" sz="1600" dirty="0">
                <a:solidFill>
                  <a:schemeClr val="tx1">
                    <a:lumMod val="65000"/>
                    <a:lumOff val="35000"/>
                  </a:schemeClr>
                </a:solidFill>
                <a:latin typeface="Adobe 宋体 Std L" panose="02020300000000000000" pitchFamily="18" charset="-122"/>
                <a:ea typeface="Adobe 宋体 Std L" panose="02020300000000000000" pitchFamily="18" charset="-122"/>
              </a:rPr>
              <a:t>核心模块</a:t>
            </a:r>
            <a:r>
              <a:rPr lang="it-IT" sz="1600" dirty="0">
                <a:solidFill>
                  <a:schemeClr val="tx1">
                    <a:lumMod val="65000"/>
                    <a:lumOff val="35000"/>
                  </a:schemeClr>
                </a:solidFill>
                <a:latin typeface="Adobe 宋体 Std L" panose="02020300000000000000" pitchFamily="18" charset="-122"/>
                <a:ea typeface="Adobe 宋体 Std L" panose="02020300000000000000" pitchFamily="18" charset="-122"/>
              </a:rPr>
              <a:t> + </a:t>
            </a:r>
            <a:r>
              <a:rPr lang="zh-CN" altLang="en-US" sz="1600" dirty="0">
                <a:solidFill>
                  <a:schemeClr val="tx1">
                    <a:lumMod val="65000"/>
                    <a:lumOff val="35000"/>
                  </a:schemeClr>
                </a:solidFill>
                <a:latin typeface="Adobe 宋体 Std L" panose="02020300000000000000" pitchFamily="18" charset="-122"/>
                <a:ea typeface="Adobe 宋体 Std L" panose="02020300000000000000" pitchFamily="18" charset="-122"/>
              </a:rPr>
              <a:t>焦点模块</a:t>
            </a:r>
            <a:r>
              <a:rPr lang="it-IT" sz="1600" dirty="0">
                <a:solidFill>
                  <a:schemeClr val="tx1">
                    <a:lumMod val="65000"/>
                    <a:lumOff val="35000"/>
                  </a:schemeClr>
                </a:solidFill>
                <a:latin typeface="Adobe 宋体 Std L" panose="02020300000000000000" pitchFamily="18" charset="-122"/>
                <a:ea typeface="Adobe 宋体 Std L" panose="02020300000000000000" pitchFamily="18" charset="-122"/>
              </a:rPr>
              <a:t> 1) </a:t>
            </a:r>
          </a:p>
          <a:p>
            <a:pPr lvl="0" algn="ctr">
              <a:lnSpc>
                <a:spcPct val="130000"/>
              </a:lnSpc>
              <a:buSzPct val="120000"/>
            </a:pPr>
            <a:r>
              <a:rPr lang="it-IT" sz="2400" dirty="0">
                <a:solidFill>
                  <a:schemeClr val="tx1">
                    <a:lumMod val="65000"/>
                    <a:lumOff val="35000"/>
                  </a:schemeClr>
                </a:solidFill>
                <a:latin typeface="Adobe 宋体 Std L" panose="02020300000000000000" pitchFamily="18" charset="-122"/>
                <a:ea typeface="Adobe 宋体 Std L" panose="02020300000000000000" pitchFamily="18" charset="-122"/>
              </a:rPr>
              <a:t>+ </a:t>
            </a:r>
          </a:p>
          <a:p>
            <a:pPr lvl="0" algn="ctr">
              <a:lnSpc>
                <a:spcPct val="130000"/>
              </a:lnSpc>
              <a:buSzPct val="120000"/>
            </a:pPr>
            <a:r>
              <a:rPr lang="zh-CN" altLang="en-US" sz="2400" dirty="0">
                <a:solidFill>
                  <a:schemeClr val="tx1">
                    <a:lumMod val="65000"/>
                    <a:lumOff val="35000"/>
                  </a:schemeClr>
                </a:solidFill>
                <a:latin typeface="Adobe 宋体 Std L" panose="02020300000000000000" pitchFamily="18" charset="-122"/>
                <a:ea typeface="Adobe 宋体 Std L" panose="02020300000000000000" pitchFamily="18" charset="-122"/>
              </a:rPr>
              <a:t>任选焦点模块</a:t>
            </a:r>
            <a:r>
              <a:rPr lang="en-US" altLang="zh-CN" sz="2400" dirty="0">
                <a:solidFill>
                  <a:schemeClr val="tx1">
                    <a:lumMod val="65000"/>
                    <a:lumOff val="35000"/>
                  </a:schemeClr>
                </a:solidFill>
                <a:latin typeface="Adobe 宋体 Std L" panose="02020300000000000000" pitchFamily="18" charset="-122"/>
                <a:ea typeface="Adobe 宋体 Std L" panose="02020300000000000000" pitchFamily="18" charset="-122"/>
              </a:rPr>
              <a:t>1-7</a:t>
            </a:r>
            <a:endParaRPr lang="it-IT" sz="2400" dirty="0">
              <a:solidFill>
                <a:schemeClr val="tx1">
                  <a:lumMod val="65000"/>
                  <a:lumOff val="35000"/>
                </a:schemeClr>
              </a:solidFill>
              <a:latin typeface="Adobe 宋体 Std L" panose="02020300000000000000" pitchFamily="18" charset="-122"/>
              <a:ea typeface="Adobe 宋体 Std L" panose="02020300000000000000" pitchFamily="18" charset="-122"/>
            </a:endParaRPr>
          </a:p>
          <a:p>
            <a:pPr lvl="0" algn="ctr">
              <a:lnSpc>
                <a:spcPct val="130000"/>
              </a:lnSpc>
              <a:buSzPct val="120000"/>
            </a:pPr>
            <a:endParaRPr lang="it-IT" sz="2800" b="1" dirty="0">
              <a:solidFill>
                <a:schemeClr val="tx1">
                  <a:lumMod val="65000"/>
                  <a:lumOff val="35000"/>
                </a:schemeClr>
              </a:solidFill>
            </a:endParaRPr>
          </a:p>
          <a:p>
            <a:pPr lvl="0">
              <a:lnSpc>
                <a:spcPct val="130000"/>
              </a:lnSpc>
              <a:buSzPct val="120000"/>
            </a:pPr>
            <a:endParaRPr lang="it-IT" sz="2800" b="1" dirty="0">
              <a:solidFill>
                <a:schemeClr val="tx1">
                  <a:lumMod val="65000"/>
                  <a:lumOff val="35000"/>
                </a:schemeClr>
              </a:solidFill>
            </a:endParaRPr>
          </a:p>
        </p:txBody>
      </p:sp>
      <p:sp>
        <p:nvSpPr>
          <p:cNvPr id="8" name="TextBox 7">
            <a:extLst>
              <a:ext uri="{FF2B5EF4-FFF2-40B4-BE49-F238E27FC236}">
                <a16:creationId xmlns:a16="http://schemas.microsoft.com/office/drawing/2014/main" id="{E3F2BC12-D1F6-4F9E-A0DD-F52202C3FF7B}"/>
              </a:ext>
            </a:extLst>
          </p:cNvPr>
          <p:cNvSpPr txBox="1"/>
          <p:nvPr/>
        </p:nvSpPr>
        <p:spPr>
          <a:xfrm>
            <a:off x="471638" y="225980"/>
            <a:ext cx="11415713" cy="646331"/>
          </a:xfrm>
          <a:prstGeom prst="rect">
            <a:avLst/>
          </a:prstGeom>
          <a:noFill/>
        </p:spPr>
        <p:txBody>
          <a:bodyPr wrap="square" rtlCol="0">
            <a:spAutoFit/>
          </a:bodyPr>
          <a:lstStyle/>
          <a:p>
            <a:r>
              <a:rPr lang="zh-CN" altLang="en-US" sz="36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课程形式</a:t>
            </a:r>
            <a:r>
              <a:rPr lang="en-US" altLang="zh-CN" sz="3600" b="1" dirty="0">
                <a:solidFill>
                  <a:schemeClr val="tx1">
                    <a:lumMod val="50000"/>
                    <a:lumOff val="50000"/>
                  </a:schemeClr>
                </a:solidFill>
                <a:latin typeface="Calibri" panose="020F0502020204030204" pitchFamily="34" charset="0"/>
                <a:ea typeface="Segoe UI Historic" panose="020B0502040204020203" pitchFamily="34" charset="0"/>
                <a:cs typeface="Calibri" panose="020F0502020204030204" pitchFamily="34" charset="0"/>
              </a:rPr>
              <a:t>----</a:t>
            </a:r>
            <a:r>
              <a:rPr lang="zh-CN" altLang="en-US" sz="3600" b="1" dirty="0">
                <a:latin typeface="Calibri" panose="020F0502020204030204" pitchFamily="34" charset="0"/>
                <a:ea typeface="Segoe UI Historic" panose="020B0502040204020203" pitchFamily="34" charset="0"/>
                <a:cs typeface="Calibri" panose="020F0502020204030204" pitchFamily="34" charset="0"/>
              </a:rPr>
              <a:t>从基础到深入</a:t>
            </a:r>
            <a:endParaRPr lang="en-GB" sz="3600" b="1" dirty="0">
              <a:latin typeface="Calibri" panose="020F0502020204030204" pitchFamily="34" charset="0"/>
              <a:ea typeface="Segoe UI Historic" panose="020B0502040204020203" pitchFamily="34" charset="0"/>
              <a:cs typeface="Calibri" panose="020F0502020204030204" pitchFamily="34" charset="0"/>
            </a:endParaRPr>
          </a:p>
        </p:txBody>
      </p:sp>
    </p:spTree>
    <p:extLst>
      <p:ext uri="{BB962C8B-B14F-4D97-AF65-F5344CB8AC3E}">
        <p14:creationId xmlns:p14="http://schemas.microsoft.com/office/powerpoint/2010/main" val="3551374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2726</TotalTime>
  <Words>4685</Words>
  <Application>Microsoft Office PowerPoint</Application>
  <PresentationFormat>宽屏</PresentationFormat>
  <Paragraphs>666</Paragraphs>
  <Slides>37</Slides>
  <Notes>37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37</vt:i4>
      </vt:variant>
    </vt:vector>
  </HeadingPairs>
  <TitlesOfParts>
    <vt:vector size="47" baseType="lpstr">
      <vt:lpstr>Adobe 宋体 Std L</vt:lpstr>
      <vt:lpstr>PingFang SC Medium</vt:lpstr>
      <vt:lpstr>Arial</vt:lpstr>
      <vt:lpstr>Calibri</vt:lpstr>
      <vt:lpstr>Calibri Light</vt:lpstr>
      <vt:lpstr>Segoe UI Historic</vt:lpstr>
      <vt:lpstr>Symbol</vt:lpstr>
      <vt:lpstr>Tw Cen MT</vt:lpstr>
      <vt:lpstr>Wingdings 2</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module</dc:title>
  <dc:creator>Etowar Valentino</dc:creator>
  <cp:keywords>PR Modules</cp:keywords>
  <cp:lastModifiedBy>Xin Xin</cp:lastModifiedBy>
  <cp:revision>162</cp:revision>
  <dcterms:created xsi:type="dcterms:W3CDTF">2018-08-19T14:55:37Z</dcterms:created>
  <dcterms:modified xsi:type="dcterms:W3CDTF">2020-07-22T12:05:13Z</dcterms:modified>
</cp:coreProperties>
</file>