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5"/>
  </p:sldMasterIdLst>
  <p:notesMasterIdLst>
    <p:notesMasterId r:id="rId28"/>
  </p:notesMasterIdLst>
  <p:handoutMasterIdLst>
    <p:handoutMasterId r:id="rId29"/>
  </p:handoutMasterIdLst>
  <p:sldIdLst>
    <p:sldId id="327" r:id="rId6"/>
    <p:sldId id="330" r:id="rId7"/>
    <p:sldId id="338" r:id="rId8"/>
    <p:sldId id="339" r:id="rId9"/>
    <p:sldId id="341" r:id="rId10"/>
    <p:sldId id="342" r:id="rId11"/>
    <p:sldId id="343" r:id="rId12"/>
    <p:sldId id="344" r:id="rId13"/>
    <p:sldId id="345" r:id="rId14"/>
    <p:sldId id="347" r:id="rId15"/>
    <p:sldId id="348" r:id="rId16"/>
    <p:sldId id="350" r:id="rId17"/>
    <p:sldId id="360" r:id="rId18"/>
    <p:sldId id="351" r:id="rId19"/>
    <p:sldId id="352" r:id="rId20"/>
    <p:sldId id="354" r:id="rId21"/>
    <p:sldId id="355" r:id="rId22"/>
    <p:sldId id="356" r:id="rId23"/>
    <p:sldId id="359" r:id="rId24"/>
    <p:sldId id="361" r:id="rId25"/>
    <p:sldId id="337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userId="S::m.guevel@unesco.org::59e580ac-477c-44d0-8c02-a45964b90a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0" autoAdjust="0"/>
    <p:restoredTop sz="94733" autoAdjust="0"/>
  </p:normalViewPr>
  <p:slideViewPr>
    <p:cSldViewPr snapToGrid="0" showGuides="1">
      <p:cViewPr varScale="1">
        <p:scale>
          <a:sx n="120" d="100"/>
          <a:sy n="120" d="100"/>
        </p:scale>
        <p:origin x="282" y="90"/>
      </p:cViewPr>
      <p:guideLst>
        <p:guide orient="horz" pos="2137"/>
        <p:guide pos="3931"/>
      </p:guideLst>
    </p:cSldViewPr>
  </p:slideViewPr>
  <p:outlineViewPr>
    <p:cViewPr>
      <p:scale>
        <a:sx n="100" d="100"/>
        <a:sy n="100" d="100"/>
      </p:scale>
      <p:origin x="0" y="-4147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1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1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67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085573" y="-1343417"/>
            <a:ext cx="4020855" cy="10515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B637B1-A9C8-4913-8C41-59CF46A146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611396"/>
            <a:ext cx="12192000" cy="567535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CLICK ON THE ICON TO ADD AN IMAGE. THIS IS A TITLE SLIDE, DO NOT USE THIS SLIDE TO WRITE CONTENT. ONLY THE TITLE &amp; IMAGE.</a:t>
            </a:r>
          </a:p>
          <a:p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1"/>
            <a:ext cx="12192000" cy="2611395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9" y="102074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1942672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7E740B9-F6F3-4231-9031-B597EEE266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9" y="181926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25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9" y="2066956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988881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9" y="181926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8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D9E65D-2E58-4CF1-80D7-A1321325AF62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C7FD5E-15F4-43A5-8E6C-29529CD2A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9" y="959562"/>
            <a:ext cx="11350208" cy="971789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6210B95-FEB4-44B5-9739-F23E710DD2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790834"/>
            <a:ext cx="12192000" cy="6067167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4153692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Main Title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Subtext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CD2FCD1-353F-4178-A57A-97B8782114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 dirty="0"/>
              <a:t>Transition Slide Headline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 dirty="0"/>
              <a:t>Additional details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2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X.</a:t>
            </a:r>
            <a:endParaRPr lang="fr-FR" dirty="0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7F97BE1-0F77-4B1D-9811-4C46190A43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pic>
        <p:nvPicPr>
          <p:cNvPr id="22" name="Picture 2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9380ABD-6A70-42EA-ABF5-FEB09B3E9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pic>
        <p:nvPicPr>
          <p:cNvPr id="5" name="Picture 4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9B30CD2-7D63-4412-9691-462BC550D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5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788" r:id="rId15"/>
    <p:sldLayoutId id="2147483789" r:id="rId16"/>
    <p:sldLayoutId id="2147483782" r:id="rId17"/>
    <p:sldLayoutId id="2147483781" r:id="rId18"/>
    <p:sldLayoutId id="214748378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hyperlink" Target="mailto:wh-info@unesco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.blanchard@unesco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Wh-info@unesco.org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ogo@unesco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1C2B05-BCCD-676B-4818-D34A24BDD232}"/>
              </a:ext>
            </a:extLst>
          </p:cNvPr>
          <p:cNvSpPr txBox="1"/>
          <p:nvPr/>
        </p:nvSpPr>
        <p:spPr>
          <a:xfrm>
            <a:off x="1748900" y="800758"/>
            <a:ext cx="891318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400" b="1" i="0" dirty="0"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EMBLÈME ET LOGOS COMBINÉS </a:t>
            </a:r>
          </a:p>
          <a:p>
            <a:pPr algn="ctr"/>
            <a:r>
              <a:rPr lang="fr-FR" sz="4400" b="1" i="0" dirty="0"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DU PATRIMOINE MONDIAL</a:t>
            </a:r>
            <a:endParaRPr lang="en-US" sz="4400" b="1" dirty="0">
              <a:solidFill>
                <a:schemeClr val="bg1"/>
              </a:solidFill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736FCCE-A30D-F24A-08A6-5C3669C2861B}"/>
              </a:ext>
            </a:extLst>
          </p:cNvPr>
          <p:cNvSpPr>
            <a:spLocks noChangeAspect="1"/>
          </p:cNvSpPr>
          <p:nvPr/>
        </p:nvSpPr>
        <p:spPr>
          <a:xfrm>
            <a:off x="4266188" y="2818297"/>
            <a:ext cx="3659624" cy="3726831"/>
          </a:xfrm>
          <a:custGeom>
            <a:avLst/>
            <a:gdLst/>
            <a:ahLst/>
            <a:cxnLst/>
            <a:rect l="l" t="t" r="r" b="b"/>
            <a:pathLst>
              <a:path w="5068418" h="5161497">
                <a:moveTo>
                  <a:pt x="0" y="0"/>
                </a:moveTo>
                <a:lnTo>
                  <a:pt x="5068418" y="0"/>
                </a:lnTo>
                <a:lnTo>
                  <a:pt x="5068418" y="5161497"/>
                </a:lnTo>
                <a:lnTo>
                  <a:pt x="0" y="51614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603" b="-462"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64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45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L’UNESCO a développé plusieurs logos combinant :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895CBA-C2D3-F5E9-70AF-911158E8D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Myriad Pro" panose="020B0503030403020204" pitchFamily="34" charset="0"/>
              </a:rPr>
              <a:t>III - Les logos </a:t>
            </a:r>
            <a:r>
              <a:rPr lang="en-GB" sz="2800" b="1" dirty="0" err="1">
                <a:latin typeface="Myriad Pro" panose="020B0503030403020204" pitchFamily="34" charset="0"/>
              </a:rPr>
              <a:t>combinés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93BAB822-85CF-7494-9621-D17E7038313F}"/>
              </a:ext>
            </a:extLst>
          </p:cNvPr>
          <p:cNvSpPr txBox="1"/>
          <p:nvPr/>
        </p:nvSpPr>
        <p:spPr>
          <a:xfrm>
            <a:off x="2240726" y="1968515"/>
            <a:ext cx="9530361" cy="264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Myriad Pro" panose="020B0503030403020204" pitchFamily="34" charset="0"/>
              </a:rPr>
              <a:t>1. 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Le temple de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l’UNESCO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sur la gauche</a:t>
            </a:r>
          </a:p>
          <a:p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Myriad Pro" panose="020B0503030403020204" pitchFamily="34" charset="0"/>
              </a:rPr>
              <a:t>2. 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Un logo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secondaire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(Conventions,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programmes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, etc.) sur la droite</a:t>
            </a:r>
          </a:p>
          <a:p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Myriad Pro" panose="020B0503030403020204" pitchFamily="34" charset="0"/>
              </a:rPr>
              <a:t>3.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L‘acronyme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l‘Organisation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dessous</a:t>
            </a:r>
          </a:p>
          <a:p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Myriad Pro" panose="020B0503030403020204" pitchFamily="34" charset="0"/>
              </a:rPr>
              <a:t>4.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Diverses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mentions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E17C28-7BFA-8A4A-D66A-3D751B1C5EA8}"/>
              </a:ext>
            </a:extLst>
          </p:cNvPr>
          <p:cNvSpPr/>
          <p:nvPr/>
        </p:nvSpPr>
        <p:spPr>
          <a:xfrm>
            <a:off x="3126462" y="5401459"/>
            <a:ext cx="8644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Myriad Pro" panose="020B0503030403020204" pitchFamily="34" charset="0"/>
              </a:rPr>
              <a:t>Pour le patrimoine mondial, les logos combinés comprennent :</a:t>
            </a:r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Flèche : angle droit 7">
            <a:extLst>
              <a:ext uri="{FF2B5EF4-FFF2-40B4-BE49-F238E27FC236}">
                <a16:creationId xmlns:a16="http://schemas.microsoft.com/office/drawing/2014/main" id="{667C9439-7D7F-C07E-69BB-3839CF46D506}"/>
              </a:ext>
            </a:extLst>
          </p:cNvPr>
          <p:cNvSpPr/>
          <p:nvPr/>
        </p:nvSpPr>
        <p:spPr>
          <a:xfrm rot="5400000">
            <a:off x="2069512" y="5072168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14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2350043" y="3328472"/>
            <a:ext cx="9665703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u="sng" dirty="0">
                <a:latin typeface="Myriad Pro" panose="020B0503030403020204" pitchFamily="34" charset="0"/>
              </a:rPr>
              <a:t>Ce logo combiné:</a:t>
            </a:r>
          </a:p>
          <a:p>
            <a:endParaRPr lang="fr-FR" sz="20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Myriad Pro" panose="020B0503030403020204" pitchFamily="34" charset="0"/>
              </a:rPr>
              <a:t>Couvre tous les sites du patrimoine mondial du pays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Myriad Pro" panose="020B0503030403020204" pitchFamily="34" charset="0"/>
              </a:rPr>
              <a:t>Est réservé à l’usage des Commissions nationales</a:t>
            </a:r>
          </a:p>
          <a:p>
            <a:pPr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et Agences désignées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Myriad Pro" panose="020B0503030403020204" pitchFamily="34" charset="0"/>
              </a:rPr>
              <a:t>Pour des projets nationaux ou internationaux</a:t>
            </a: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8D752203-B209-CF94-1DA0-76802EE2724A}"/>
              </a:ext>
            </a:extLst>
          </p:cNvPr>
          <p:cNvSpPr txBox="1"/>
          <p:nvPr/>
        </p:nvSpPr>
        <p:spPr>
          <a:xfrm rot="-1375742">
            <a:off x="-228431" y="2941399"/>
            <a:ext cx="10628324" cy="1182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86"/>
              </a:lnSpc>
            </a:pPr>
            <a:endParaRPr lang="en-US" sz="3200" dirty="0">
              <a:solidFill>
                <a:srgbClr val="A3ADD7">
                  <a:alpha val="61961"/>
                </a:srgbClr>
              </a:solidFill>
              <a:latin typeface="Poppins Bold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895CBA-C2D3-F5E9-70AF-911158E8D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Myriad Pro" panose="020B0503030403020204" pitchFamily="34" charset="0"/>
              </a:rPr>
              <a:t>III.1 - Le logo combiné pour les Commissions nationales et Agences</a:t>
            </a:r>
          </a:p>
        </p:txBody>
      </p:sp>
      <p:pic>
        <p:nvPicPr>
          <p:cNvPr id="27" name="Image 5">
            <a:extLst>
              <a:ext uri="{FF2B5EF4-FFF2-40B4-BE49-F238E27FC236}">
                <a16:creationId xmlns:a16="http://schemas.microsoft.com/office/drawing/2014/main" id="{86122D54-C54E-A014-208F-6FC37096E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106" y="3596660"/>
            <a:ext cx="2151953" cy="186840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824A52F-A891-D114-159B-2592E3F60DE5}"/>
              </a:ext>
            </a:extLst>
          </p:cNvPr>
          <p:cNvGrpSpPr/>
          <p:nvPr/>
        </p:nvGrpSpPr>
        <p:grpSpPr>
          <a:xfrm>
            <a:off x="2350043" y="1049350"/>
            <a:ext cx="9095366" cy="1849630"/>
            <a:chOff x="0" y="0"/>
            <a:chExt cx="2833141" cy="747542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C0431C8D-D40A-F5B8-6D5E-89578005695F}"/>
                </a:ext>
              </a:extLst>
            </p:cNvPr>
            <p:cNvSpPr/>
            <p:nvPr/>
          </p:nvSpPr>
          <p:spPr>
            <a:xfrm>
              <a:off x="0" y="0"/>
              <a:ext cx="2833141" cy="747542"/>
            </a:xfrm>
            <a:custGeom>
              <a:avLst/>
              <a:gdLst/>
              <a:ahLst/>
              <a:cxnLst/>
              <a:rect l="l" t="t" r="r" b="b"/>
              <a:pathLst>
                <a:path w="2833141" h="747542">
                  <a:moveTo>
                    <a:pt x="0" y="0"/>
                  </a:moveTo>
                  <a:lnTo>
                    <a:pt x="2833141" y="0"/>
                  </a:lnTo>
                  <a:lnTo>
                    <a:pt x="2833141" y="747542"/>
                  </a:lnTo>
                  <a:lnTo>
                    <a:pt x="0" y="747542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B3A94296-1A9E-4AA6-4D6B-5AD3FE0F6450}"/>
                </a:ext>
              </a:extLst>
            </p:cNvPr>
            <p:cNvSpPr txBox="1"/>
            <p:nvPr/>
          </p:nvSpPr>
          <p:spPr>
            <a:xfrm>
              <a:off x="0" y="9525"/>
              <a:ext cx="2833141" cy="738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58"/>
                </a:lnSpc>
              </a:pPr>
              <a:endParaRPr/>
            </a:p>
          </p:txBody>
        </p:sp>
      </p:grpSp>
      <p:sp>
        <p:nvSpPr>
          <p:cNvPr id="4" name="TextBox 14">
            <a:extLst>
              <a:ext uri="{FF2B5EF4-FFF2-40B4-BE49-F238E27FC236}">
                <a16:creationId xmlns:a16="http://schemas.microsoft.com/office/drawing/2014/main" id="{97D95898-387C-D7C5-056B-16BECB475B36}"/>
              </a:ext>
            </a:extLst>
          </p:cNvPr>
          <p:cNvSpPr txBox="1"/>
          <p:nvPr/>
        </p:nvSpPr>
        <p:spPr>
          <a:xfrm>
            <a:off x="2116330" y="1204724"/>
            <a:ext cx="8581117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                  Le Temple de l’UNESCO + </a:t>
            </a:r>
            <a:r>
              <a:rPr lang="en-US" sz="2000" b="1" dirty="0" err="1">
                <a:solidFill>
                  <a:srgbClr val="FFFFFF"/>
                </a:solidFill>
                <a:latin typeface="Myriad Pro" panose="020B0503030403020204" pitchFamily="34" charset="0"/>
              </a:rPr>
              <a:t>L’Emblème</a:t>
            </a:r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 du </a:t>
            </a:r>
            <a:r>
              <a:rPr lang="en-US" sz="2000" b="1" dirty="0" err="1">
                <a:solidFill>
                  <a:srgbClr val="FFFFFF"/>
                </a:solidFill>
                <a:latin typeface="Myriad Pro" panose="020B0503030403020204" pitchFamily="34" charset="0"/>
              </a:rPr>
              <a:t>patrimoine</a:t>
            </a:r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Myriad Pro" panose="020B0503030403020204" pitchFamily="34" charset="0"/>
              </a:rPr>
              <a:t>mondial</a:t>
            </a:r>
            <a:endParaRPr lang="en-US" sz="2000" b="1" dirty="0">
              <a:solidFill>
                <a:srgbClr val="FFFFFF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+</a:t>
            </a:r>
          </a:p>
          <a:p>
            <a:pPr algn="ctr"/>
            <a:r>
              <a:rPr lang="en-US" sz="2000" b="1" dirty="0" err="1">
                <a:solidFill>
                  <a:srgbClr val="FFFFFF"/>
                </a:solidFill>
                <a:latin typeface="Myriad Pro" panose="020B0503030403020204" pitchFamily="34" charset="0"/>
              </a:rPr>
              <a:t>L’acronyme</a:t>
            </a:r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 « UNESCO »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+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« Le </a:t>
            </a:r>
            <a:r>
              <a:rPr lang="en-US" sz="2000" b="1" dirty="0" err="1">
                <a:solidFill>
                  <a:srgbClr val="FFFFFF"/>
                </a:solidFill>
                <a:latin typeface="Myriad Pro" panose="020B0503030403020204" pitchFamily="34" charset="0"/>
              </a:rPr>
              <a:t>patrimoine</a:t>
            </a:r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Myriad Pro" panose="020B0503030403020204" pitchFamily="34" charset="0"/>
              </a:rPr>
              <a:t>mondial</a:t>
            </a:r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000" b="1" u="sng" dirty="0" err="1">
                <a:solidFill>
                  <a:srgbClr val="FFFFFF"/>
                </a:solidFill>
                <a:latin typeface="Myriad Pro" panose="020B0503030403020204" pitchFamily="34" charset="0"/>
              </a:rPr>
              <a:t>en</a:t>
            </a:r>
            <a:r>
              <a:rPr lang="en-US" sz="2000" b="1" u="sng" dirty="0">
                <a:solidFill>
                  <a:srgbClr val="FFFFFF"/>
                </a:solidFill>
                <a:latin typeface="Myriad Pro" panose="020B0503030403020204" pitchFamily="34" charset="0"/>
              </a:rPr>
              <a:t> / au(x) [nom du pays] </a:t>
            </a:r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857916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1972159" y="1448365"/>
            <a:ext cx="10003818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u="sng" dirty="0">
                <a:latin typeface="Myriad Pro" panose="020B0503030403020204" pitchFamily="34" charset="0"/>
              </a:rPr>
              <a:t>Unique et commun</a:t>
            </a:r>
            <a:r>
              <a:rPr lang="fr-FR" sz="2000" dirty="0">
                <a:latin typeface="Myriad Pro" panose="020B0503030403020204" pitchFamily="34" charset="0"/>
              </a:rPr>
              <a:t> à tous les sites du patrimoine mondial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u="sng" dirty="0">
                <a:latin typeface="Myriad Pro" panose="020B0503030403020204" pitchFamily="34" charset="0"/>
              </a:rPr>
              <a:t>Usage exclusif des autorités officielles de gestion du site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Myriad Pro" panose="020B0503030403020204" pitchFamily="34" charset="0"/>
              </a:rPr>
              <a:t>Pour </a:t>
            </a:r>
            <a:r>
              <a:rPr lang="fr-FR" sz="2000" u="sng" dirty="0">
                <a:latin typeface="Myriad Pro" panose="020B0503030403020204" pitchFamily="34" charset="0"/>
              </a:rPr>
              <a:t>tous les supports de communication et d’information gratuits</a:t>
            </a:r>
            <a:r>
              <a:rPr lang="fr-FR" sz="2000" dirty="0">
                <a:latin typeface="Myriad Pro" panose="020B0503030403020204" pitchFamily="34" charset="0"/>
              </a:rPr>
              <a:t> 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Myriad Pro" panose="020B0503030403020204" pitchFamily="34" charset="0"/>
              </a:rPr>
              <a:t>(brochures, dépliants, posters, plans, cartes, autocollants, </a:t>
            </a:r>
          </a:p>
          <a:p>
            <a:pPr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papier à entête, panneaux routiers, entrée / sortie de site, etc.)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Myriad Pro" panose="020B0503030403020204" pitchFamily="34" charset="0"/>
              </a:rPr>
              <a:t>À ne </a:t>
            </a:r>
            <a:r>
              <a:rPr lang="fr-FR" sz="2000" u="sng" dirty="0">
                <a:latin typeface="Myriad Pro" panose="020B0503030403020204" pitchFamily="34" charset="0"/>
              </a:rPr>
              <a:t>pas</a:t>
            </a:r>
            <a:r>
              <a:rPr lang="fr-FR" sz="2000" dirty="0">
                <a:latin typeface="Myriad Pro" panose="020B0503030403020204" pitchFamily="34" charset="0"/>
              </a:rPr>
              <a:t> utiliser </a:t>
            </a:r>
            <a:r>
              <a:rPr lang="fr-FR" sz="2000" u="sng" dirty="0">
                <a:latin typeface="Myriad Pro" panose="020B0503030403020204" pitchFamily="34" charset="0"/>
              </a:rPr>
              <a:t>pour des produits destinés à la vente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u="sng" dirty="0">
                <a:latin typeface="Myriad Pro" panose="020B0503030403020204" pitchFamily="34" charset="0"/>
              </a:rPr>
              <a:t>Aucune modification</a:t>
            </a:r>
            <a:r>
              <a:rPr lang="fr-FR" sz="2000" dirty="0">
                <a:latin typeface="Myriad Pro" panose="020B0503030403020204" pitchFamily="34" charset="0"/>
              </a:rPr>
              <a:t> (proportions, couleur, police de</a:t>
            </a:r>
          </a:p>
          <a:p>
            <a:pPr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caractère, usage partiel, ajout de contenu, etc.) n‘est autorisée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u="sng" dirty="0">
                <a:latin typeface="Myriad Pro" panose="020B0503030403020204" pitchFamily="34" charset="0"/>
              </a:rPr>
              <a:t>Validation avant impression ou production</a:t>
            </a:r>
            <a:r>
              <a:rPr lang="fr-FR" sz="2000" dirty="0">
                <a:latin typeface="Myriad Pro" panose="020B0503030403020204" pitchFamily="34" charset="0"/>
              </a:rPr>
              <a:t> de chaque maquette par l’UNESCO 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Myriad Pro" panose="020B0503030403020204" pitchFamily="34" charset="0"/>
              </a:rPr>
              <a:t>(contact: </a:t>
            </a:r>
            <a:r>
              <a:rPr lang="fr-FR" sz="2000" dirty="0">
                <a:latin typeface="Myriad Pro" panose="020B0503030403020204" pitchFamily="34" charset="0"/>
                <a:hlinkClick r:id="rId4"/>
              </a:rPr>
              <a:t>wh-info@unesco.org</a:t>
            </a:r>
            <a:r>
              <a:rPr lang="fr-FR" sz="2000" dirty="0">
                <a:latin typeface="Myriad Pro" panose="020B0503030403020204" pitchFamily="34" charset="0"/>
              </a:rPr>
              <a:t> )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3" y="904942"/>
            <a:ext cx="11350193" cy="45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Chaque site du patrimoine mondial dispose d’un logo générique 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Myriad Pro" panose="020B0503030403020204" pitchFamily="34" charset="0"/>
              </a:rPr>
              <a:t>III.2 - Le logo </a:t>
            </a:r>
            <a:r>
              <a:rPr lang="en-GB" sz="2800" b="1" dirty="0" err="1">
                <a:latin typeface="Myriad Pro" panose="020B0503030403020204" pitchFamily="34" charset="0"/>
              </a:rPr>
              <a:t>combiné</a:t>
            </a:r>
            <a:r>
              <a:rPr lang="en-GB" sz="2800" b="1" dirty="0">
                <a:latin typeface="Myriad Pro" panose="020B0503030403020204" pitchFamily="34" charset="0"/>
              </a:rPr>
              <a:t> pour les sites du </a:t>
            </a:r>
            <a:r>
              <a:rPr lang="en-GB" sz="2800" b="1" dirty="0" err="1">
                <a:latin typeface="Myriad Pro" panose="020B0503030403020204" pitchFamily="34" charset="0"/>
              </a:rPr>
              <a:t>patrimoine</a:t>
            </a:r>
            <a:r>
              <a:rPr lang="en-GB" sz="2800" b="1" dirty="0">
                <a:latin typeface="Myriad Pro" panose="020B0503030403020204" pitchFamily="34" charset="0"/>
              </a:rPr>
              <a:t> </a:t>
            </a:r>
            <a:r>
              <a:rPr lang="en-GB" sz="2800" b="1" dirty="0" err="1">
                <a:latin typeface="Myriad Pro" panose="020B0503030403020204" pitchFamily="34" charset="0"/>
              </a:rPr>
              <a:t>mondial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  <p:sp>
        <p:nvSpPr>
          <p:cNvPr id="21" name="Freeform 15">
            <a:extLst>
              <a:ext uri="{FF2B5EF4-FFF2-40B4-BE49-F238E27FC236}">
                <a16:creationId xmlns:a16="http://schemas.microsoft.com/office/drawing/2014/main" id="{A2059362-02AA-B868-3AB4-E72EA5508FC0}"/>
              </a:ext>
            </a:extLst>
          </p:cNvPr>
          <p:cNvSpPr>
            <a:spLocks noChangeAspect="1"/>
          </p:cNvSpPr>
          <p:nvPr/>
        </p:nvSpPr>
        <p:spPr>
          <a:xfrm>
            <a:off x="9772945" y="3723660"/>
            <a:ext cx="1743338" cy="1514166"/>
          </a:xfrm>
          <a:custGeom>
            <a:avLst/>
            <a:gdLst/>
            <a:ahLst/>
            <a:cxnLst/>
            <a:rect l="l" t="t" r="r" b="b"/>
            <a:pathLst>
              <a:path w="3043313" h="2643252">
                <a:moveTo>
                  <a:pt x="0" y="0"/>
                </a:moveTo>
                <a:lnTo>
                  <a:pt x="3043312" y="0"/>
                </a:lnTo>
                <a:lnTo>
                  <a:pt x="3043312" y="2643252"/>
                </a:lnTo>
                <a:lnTo>
                  <a:pt x="0" y="26432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60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0BE1CF2-CAF4-7319-D614-DAA1BB2E2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661" y="2217617"/>
            <a:ext cx="2127793" cy="1846659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2403674" y="2371506"/>
            <a:ext cx="936741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Temple de l’UNESCO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Emblème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du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patrimoine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mondial</a:t>
            </a:r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+ « </a:t>
            </a:r>
            <a:r>
              <a:rPr lang="en-US" sz="2400" u="sng" dirty="0">
                <a:solidFill>
                  <a:srgbClr val="000000"/>
                </a:solidFill>
                <a:latin typeface="Myriad Pro" panose="020B0503030403020204" pitchFamily="34" charset="0"/>
              </a:rPr>
              <a:t>Convention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du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patrimoine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mondial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»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439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400" b="1" dirty="0">
                <a:solidFill>
                  <a:srgbClr val="000000"/>
                </a:solidFill>
                <a:latin typeface="Myriad Pro" panose="020B0503030403020204" pitchFamily="34" charset="0"/>
              </a:rPr>
              <a:t>Autre logo combiné </a:t>
            </a:r>
            <a:r>
              <a:rPr lang="fr-FR" sz="2400" dirty="0">
                <a:solidFill>
                  <a:srgbClr val="000000"/>
                </a:solidFill>
                <a:latin typeface="Myriad Pro" panose="020B0503030403020204" pitchFamily="34" charset="0"/>
              </a:rPr>
              <a:t>– le logo de la Convention du patrimoine mondial: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Myriad Pro" panose="020B0503030403020204" pitchFamily="34" charset="0"/>
              </a:rPr>
              <a:t>III.3 - Le logo combiné pour le Secrétariat de l’UNESCO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43725-3B7A-5A50-8C7C-2118F35B4C20}"/>
              </a:ext>
            </a:extLst>
          </p:cNvPr>
          <p:cNvSpPr txBox="1"/>
          <p:nvPr/>
        </p:nvSpPr>
        <p:spPr>
          <a:xfrm>
            <a:off x="2218679" y="4977854"/>
            <a:ext cx="8218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spc="30" dirty="0">
                <a:solidFill>
                  <a:srgbClr val="000000"/>
                </a:solidFill>
                <a:latin typeface="Myriad Pro" panose="020B0503030403020204" pitchFamily="34" charset="0"/>
              </a:rPr>
              <a:t>Pour </a:t>
            </a:r>
            <a:r>
              <a:rPr lang="en-US" sz="2400" b="1" spc="30" dirty="0" err="1">
                <a:solidFill>
                  <a:srgbClr val="000000"/>
                </a:solidFill>
                <a:latin typeface="Myriad Pro" panose="020B0503030403020204" pitchFamily="34" charset="0"/>
              </a:rPr>
              <a:t>l’</a:t>
            </a:r>
            <a:r>
              <a:rPr lang="en-US" sz="2400" b="1" u="sng" spc="30" dirty="0" err="1">
                <a:solidFill>
                  <a:srgbClr val="000000"/>
                </a:solidFill>
                <a:latin typeface="Myriad Pro" panose="020B0503030403020204" pitchFamily="34" charset="0"/>
              </a:rPr>
              <a:t>usage</a:t>
            </a:r>
            <a:r>
              <a:rPr lang="en-US" sz="2400" b="1" u="sng" spc="3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u="sng" spc="30" dirty="0" err="1">
                <a:solidFill>
                  <a:srgbClr val="000000"/>
                </a:solidFill>
                <a:latin typeface="Myriad Pro" panose="020B0503030403020204" pitchFamily="34" charset="0"/>
              </a:rPr>
              <a:t>exclusif</a:t>
            </a:r>
            <a:r>
              <a:rPr lang="en-US" sz="2400" b="1" u="sng" spc="30" dirty="0">
                <a:solidFill>
                  <a:srgbClr val="000000"/>
                </a:solidFill>
                <a:latin typeface="Myriad Pro" panose="020B0503030403020204" pitchFamily="34" charset="0"/>
              </a:rPr>
              <a:t> du Secrétariat</a:t>
            </a:r>
            <a:r>
              <a:rPr lang="en-US" sz="2400" b="1" spc="3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spc="31" dirty="0">
                <a:solidFill>
                  <a:srgbClr val="000000"/>
                </a:solidFill>
                <a:latin typeface="Myriad Pro" panose="020B0503030403020204" pitchFamily="34" charset="0"/>
              </a:rPr>
              <a:t>de la Convention</a:t>
            </a:r>
          </a:p>
        </p:txBody>
      </p:sp>
    </p:spTree>
    <p:extLst>
      <p:ext uri="{BB962C8B-B14F-4D97-AF65-F5344CB8AC3E}">
        <p14:creationId xmlns:p14="http://schemas.microsoft.com/office/powerpoint/2010/main" val="2297085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2105384" y="2072145"/>
            <a:ext cx="9665703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latin typeface="Myriad Pro" panose="020B0503030403020204" pitchFamily="34" charset="0"/>
              </a:rPr>
              <a:t>Exclusivement par les services de l’UNESCO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4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latin typeface="Myriad Pro" panose="020B0503030403020204" pitchFamily="34" charset="0"/>
              </a:rPr>
              <a:t>Sur demande officielle adressée par email à l’UNESCO </a:t>
            </a:r>
          </a:p>
          <a:p>
            <a:pPr>
              <a:buClr>
                <a:srgbClr val="0077D4"/>
              </a:buClr>
            </a:pPr>
            <a:r>
              <a:rPr lang="fr-FR" sz="2400" dirty="0">
                <a:latin typeface="Myriad Pro" panose="020B0503030403020204" pitchFamily="34" charset="0"/>
              </a:rPr>
              <a:t>    (</a:t>
            </a:r>
            <a:r>
              <a:rPr lang="fr-FR" sz="2400" dirty="0">
                <a:latin typeface="Myriad Pro" panose="020B0503030403020204" pitchFamily="34" charset="0"/>
                <a:hlinkClick r:id="rId3"/>
              </a:rPr>
              <a:t>wh-info@unesco.org</a:t>
            </a:r>
            <a:r>
              <a:rPr lang="fr-FR" sz="2400" dirty="0">
                <a:latin typeface="Myriad Pro" panose="020B0503030403020204" pitchFamily="34" charset="0"/>
              </a:rPr>
              <a:t>)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4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latin typeface="Myriad Pro" panose="020B0503030403020204" pitchFamily="34" charset="0"/>
              </a:rPr>
              <a:t>En français, anglais et potentiellement en langue</a:t>
            </a:r>
          </a:p>
          <a:p>
            <a:pPr>
              <a:buClr>
                <a:srgbClr val="0077D4"/>
              </a:buClr>
            </a:pPr>
            <a:r>
              <a:rPr lang="fr-FR" sz="2400" dirty="0">
                <a:latin typeface="Myriad Pro" panose="020B0503030403020204" pitchFamily="34" charset="0"/>
              </a:rPr>
              <a:t>    nationale du pays, sur demande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4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latin typeface="Myriad Pro" panose="020B0503030403020204" pitchFamily="34" charset="0"/>
              </a:rPr>
              <a:t>En format .</a:t>
            </a:r>
            <a:r>
              <a:rPr lang="fr-FR" sz="2400" dirty="0" err="1">
                <a:latin typeface="Myriad Pro" panose="020B0503030403020204" pitchFamily="34" charset="0"/>
              </a:rPr>
              <a:t>pdf</a:t>
            </a:r>
            <a:r>
              <a:rPr lang="fr-FR" sz="2400" dirty="0">
                <a:latin typeface="Myriad Pro" panose="020B0503030403020204" pitchFamily="34" charset="0"/>
              </a:rPr>
              <a:t> vectorisé (permettant tous travaux</a:t>
            </a:r>
          </a:p>
          <a:p>
            <a:pPr>
              <a:buClr>
                <a:srgbClr val="0077D4"/>
              </a:buClr>
            </a:pPr>
            <a:r>
              <a:rPr lang="fr-FR" sz="2400" dirty="0">
                <a:latin typeface="Myriad Pro" panose="020B0503030403020204" pitchFamily="34" charset="0"/>
              </a:rPr>
              <a:t>    graphiques en très haute résolution quelle que soit</a:t>
            </a:r>
          </a:p>
          <a:p>
            <a:pPr>
              <a:buClr>
                <a:srgbClr val="0077D4"/>
              </a:buClr>
            </a:pPr>
            <a:r>
              <a:rPr lang="fr-FR" sz="2400" dirty="0">
                <a:latin typeface="Myriad Pro" panose="020B0503030403020204" pitchFamily="34" charset="0"/>
              </a:rPr>
              <a:t>    la taille du support)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45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Ces logos sont créés et fournis 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Myriad Pro" panose="020B0503030403020204" pitchFamily="34" charset="0"/>
              </a:rPr>
              <a:t>III - Les logos </a:t>
            </a:r>
            <a:r>
              <a:rPr lang="en-GB" sz="2800" b="1" dirty="0" err="1">
                <a:latin typeface="Myriad Pro" panose="020B0503030403020204" pitchFamily="34" charset="0"/>
              </a:rPr>
              <a:t>combinés</a:t>
            </a:r>
            <a:r>
              <a:rPr lang="en-GB" sz="2800" b="1" dirty="0">
                <a:latin typeface="Myriad Pro" panose="020B0503030403020204" pitchFamily="34" charset="0"/>
              </a:rPr>
              <a:t> du </a:t>
            </a:r>
            <a:r>
              <a:rPr lang="en-GB" sz="2800" b="1" dirty="0" err="1">
                <a:latin typeface="Myriad Pro" panose="020B0503030403020204" pitchFamily="34" charset="0"/>
              </a:rPr>
              <a:t>patrimoine</a:t>
            </a:r>
            <a:r>
              <a:rPr lang="en-GB" sz="2800" b="1" dirty="0">
                <a:latin typeface="Myriad Pro" panose="020B0503030403020204" pitchFamily="34" charset="0"/>
              </a:rPr>
              <a:t> </a:t>
            </a:r>
            <a:r>
              <a:rPr lang="en-GB" sz="2800" b="1" dirty="0" err="1">
                <a:latin typeface="Myriad Pro" panose="020B0503030403020204" pitchFamily="34" charset="0"/>
              </a:rPr>
              <a:t>mondial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1976954" y="2112426"/>
            <a:ext cx="9367414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Myriad Pro" panose="020B0503030403020204" pitchFamily="34" charset="0"/>
              </a:rPr>
              <a:t>2007 : </a:t>
            </a:r>
            <a:r>
              <a:rPr lang="en-US" sz="2000" i="1" dirty="0">
                <a:solidFill>
                  <a:srgbClr val="000000"/>
                </a:solidFill>
                <a:latin typeface="Myriad Pro" panose="020B0503030403020204" pitchFamily="34" charset="0"/>
              </a:rPr>
              <a:t>Orientations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+ </a:t>
            </a:r>
            <a:r>
              <a:rPr lang="en-US" sz="2000" i="1" dirty="0">
                <a:solidFill>
                  <a:srgbClr val="000000"/>
                </a:solidFill>
                <a:latin typeface="Myriad Pro" panose="020B0503030403020204" pitchFamily="34" charset="0"/>
              </a:rPr>
              <a:t>Directives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de l’UNESCO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Myriad Pro" panose="020B0503030403020204" pitchFamily="34" charset="0"/>
              </a:rPr>
              <a:t>2010-2014 : 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Groupe de travail pour la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révision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des </a:t>
            </a:r>
            <a:r>
              <a:rPr lang="en-US" sz="2000" i="1" dirty="0">
                <a:solidFill>
                  <a:srgbClr val="000000"/>
                </a:solidFill>
                <a:latin typeface="Myriad Pro" panose="020B0503030403020204" pitchFamily="34" charset="0"/>
              </a:rPr>
              <a:t>Orientations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Myriad Pro" panose="020B0503030403020204" pitchFamily="34" charset="0"/>
              </a:rPr>
              <a:t>2015 : </a:t>
            </a:r>
            <a:r>
              <a:rPr lang="en-US" sz="2000" i="1" dirty="0">
                <a:solidFill>
                  <a:srgbClr val="000000"/>
                </a:solidFill>
                <a:latin typeface="Myriad Pro" panose="020B0503030403020204" pitchFamily="34" charset="0"/>
              </a:rPr>
              <a:t>Orientations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révisées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Annexe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14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adoptée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lors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de la 39e session du          	       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Comité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du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patrimoine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mondial</a:t>
            </a:r>
            <a:endParaRPr lang="en-US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Myriad Pro" panose="020B0503030403020204" pitchFamily="34" charset="0"/>
              </a:rPr>
              <a:t>2021 : 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Nouvelle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charte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graphique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du logo de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l’UNESCO</a:t>
            </a:r>
            <a:endParaRPr lang="en-US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690882" lvl="1" indent="-345441" algn="l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Myriad Pro" panose="020B0503030403020204" pitchFamily="34" charset="0"/>
              </a:rPr>
              <a:t>2023 :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Révision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des </a:t>
            </a:r>
            <a:r>
              <a:rPr lang="en-US" sz="2000" i="1" dirty="0">
                <a:solidFill>
                  <a:srgbClr val="000000"/>
                </a:solidFill>
                <a:latin typeface="Myriad Pro" panose="020B0503030403020204" pitchFamily="34" charset="0"/>
              </a:rPr>
              <a:t>Orientations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Annexe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14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lors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de la 45e</a:t>
            </a:r>
          </a:p>
          <a:p>
            <a:pPr marL="345441" lvl="1" algn="l">
              <a:buClr>
                <a:srgbClr val="0077D4"/>
              </a:buClr>
            </a:pP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               session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élargie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du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Comité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du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patrimoine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mondial</a:t>
            </a:r>
            <a:endParaRPr lang="en-US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45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800" b="1" dirty="0">
                <a:solidFill>
                  <a:srgbClr val="000000"/>
                </a:solidFill>
                <a:latin typeface="Myriad Pro" panose="020B0503030403020204" pitchFamily="34" charset="0"/>
              </a:rPr>
              <a:t>Dates clés 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67" y="170810"/>
            <a:ext cx="11913833" cy="45540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Myriad Pro" panose="020B0503030403020204" pitchFamily="34" charset="0"/>
              </a:rPr>
              <a:t>IV - </a:t>
            </a:r>
            <a:r>
              <a:rPr lang="fr-FR" sz="2800" b="1" dirty="0">
                <a:latin typeface="Myriad Pro" panose="020B0503030403020204" pitchFamily="34" charset="0"/>
              </a:rPr>
              <a:t>Règles régissant l’utilisation de l’Emblème et des logos combinés 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38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66EBDC2-18E3-14DD-24A8-F17319CEA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240" y="891683"/>
            <a:ext cx="7341520" cy="54430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3CDC7F-9381-8B5B-4852-81ED40438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212" y="160798"/>
            <a:ext cx="11825554" cy="454025"/>
          </a:xfrm>
        </p:spPr>
        <p:txBody>
          <a:bodyPr>
            <a:noAutofit/>
          </a:bodyPr>
          <a:lstStyle/>
          <a:p>
            <a:r>
              <a:rPr lang="fr-FR" sz="2800" b="1" dirty="0">
                <a:latin typeface="Myriad Pro" panose="020B0503030403020204" pitchFamily="34" charset="0"/>
              </a:rPr>
              <a:t>IV.1 - Extraits de l’Annexe 14 des </a:t>
            </a:r>
            <a:r>
              <a:rPr lang="fr-FR" sz="2800" b="1" i="1" dirty="0">
                <a:latin typeface="Myriad Pro" panose="020B0503030403020204" pitchFamily="34" charset="0"/>
              </a:rPr>
              <a:t>Orientations</a:t>
            </a:r>
          </a:p>
        </p:txBody>
      </p:sp>
    </p:spTree>
    <p:extLst>
      <p:ext uri="{BB962C8B-B14F-4D97-AF65-F5344CB8AC3E}">
        <p14:creationId xmlns:p14="http://schemas.microsoft.com/office/powerpoint/2010/main" val="3859033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8AE7B0-553B-7052-D867-75EC93F04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754" y="862164"/>
            <a:ext cx="7248492" cy="5472611"/>
          </a:xfrm>
          <a:prstGeom prst="rect">
            <a:avLst/>
          </a:prstGeom>
          <a:noFill/>
        </p:spPr>
      </p:pic>
      <p:sp>
        <p:nvSpPr>
          <p:cNvPr id="6" name="Titre 4">
            <a:extLst>
              <a:ext uri="{FF2B5EF4-FFF2-40B4-BE49-F238E27FC236}">
                <a16:creationId xmlns:a16="http://schemas.microsoft.com/office/drawing/2014/main" id="{64DA3D7C-E642-949B-9156-E3585C631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624" y="161277"/>
            <a:ext cx="7771967" cy="454025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Myriad Pro" panose="020B0503030403020204"/>
              </a:rPr>
              <a:t>IV.1 - Extraits de l’Annexe 14 des </a:t>
            </a:r>
            <a:r>
              <a:rPr lang="fr-FR" sz="2800" b="1" i="1" dirty="0">
                <a:latin typeface="Myriad Pro" panose="020B0503030403020204"/>
              </a:rPr>
              <a:t>Orientations</a:t>
            </a:r>
          </a:p>
        </p:txBody>
      </p:sp>
    </p:spTree>
    <p:extLst>
      <p:ext uri="{BB962C8B-B14F-4D97-AF65-F5344CB8AC3E}">
        <p14:creationId xmlns:p14="http://schemas.microsoft.com/office/powerpoint/2010/main" val="69973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19251C2-12F0-22D4-E07F-AB8D9B9AB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848" y="901547"/>
            <a:ext cx="7244303" cy="5433228"/>
          </a:xfrm>
          <a:prstGeom prst="rect">
            <a:avLst/>
          </a:prstGeom>
          <a:noFill/>
        </p:spPr>
      </p:pic>
      <p:sp>
        <p:nvSpPr>
          <p:cNvPr id="6" name="Titre 4">
            <a:extLst>
              <a:ext uri="{FF2B5EF4-FFF2-40B4-BE49-F238E27FC236}">
                <a16:creationId xmlns:a16="http://schemas.microsoft.com/office/drawing/2014/main" id="{4A41AC6A-76AD-8C3D-8BD2-0730DD340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501" y="160798"/>
            <a:ext cx="7771967" cy="454025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Myriad Pro" panose="020B0503030403020204"/>
              </a:rPr>
              <a:t>IV.1 - Extraits de l’Annexe 14 des </a:t>
            </a:r>
            <a:r>
              <a:rPr lang="fr-FR" sz="2800" b="1" i="1" dirty="0">
                <a:latin typeface="Myriad Pro" panose="020B0503030403020204"/>
              </a:rPr>
              <a:t>Orientations</a:t>
            </a:r>
          </a:p>
        </p:txBody>
      </p:sp>
    </p:spTree>
    <p:extLst>
      <p:ext uri="{BB962C8B-B14F-4D97-AF65-F5344CB8AC3E}">
        <p14:creationId xmlns:p14="http://schemas.microsoft.com/office/powerpoint/2010/main" val="1330522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1862954" y="1585075"/>
            <a:ext cx="10134529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Myriad Pro" panose="020B0503030403020204" pitchFamily="34" charset="0"/>
              </a:rPr>
              <a:t>La plaque devra être placée dans un endroit bien visible des visiteurs, sans nuire à l'esthétique des lieux ;</a:t>
            </a: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Myriad Pro" panose="020B0503030403020204" pitchFamily="34" charset="0"/>
              </a:rPr>
              <a:t>Le choix des matériaux et du format, laissés à l’appréciation du site, doivent respecter l’esprit du lieu ;</a:t>
            </a: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Myriad Pro" panose="020B0503030403020204" pitchFamily="34" charset="0"/>
              </a:rPr>
              <a:t>L’Emblème ou le logo générique du site devra y figurer ;</a:t>
            </a: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Myriad Pro" panose="020B0503030403020204" pitchFamily="34" charset="0"/>
              </a:rPr>
              <a:t>Le texte devra mentionner la valeur universelle exceptionnelle (VUE) ;</a:t>
            </a: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Myriad Pro" panose="020B0503030403020204" pitchFamily="34" charset="0"/>
              </a:rPr>
              <a:t>Le texte devra faire référence à la Convention, à l'existence de la Liste du patrimoine mondial et à la reconnaissance internationale qu’implique l'inscription sur cette Liste.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3" y="999191"/>
            <a:ext cx="11350193" cy="439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400" b="1" dirty="0">
                <a:solidFill>
                  <a:srgbClr val="000000"/>
                </a:solidFill>
                <a:latin typeface="Myriad Pro" panose="020B0503030403020204" pitchFamily="34" charset="0"/>
              </a:rPr>
              <a:t>Plaque inaugurale du site </a:t>
            </a:r>
            <a:r>
              <a:rPr lang="fr-FR" sz="2400" dirty="0">
                <a:solidFill>
                  <a:srgbClr val="000000"/>
                </a:solidFill>
                <a:latin typeface="Myriad Pro" panose="020B0503030403020204" pitchFamily="34" charset="0"/>
              </a:rPr>
              <a:t>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Myriad Pro" panose="020B0503030403020204" pitchFamily="34" charset="0"/>
              </a:rPr>
              <a:t>IV.2 - </a:t>
            </a:r>
            <a:r>
              <a:rPr lang="fr-FR" sz="2800" b="1" dirty="0">
                <a:latin typeface="Myriad Pro" panose="020B0503030403020204" pitchFamily="34" charset="0"/>
              </a:rPr>
              <a:t>Exemple d’utilisation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C980E1-FBAB-35A4-4931-3BD267E15E52}"/>
              </a:ext>
            </a:extLst>
          </p:cNvPr>
          <p:cNvGrpSpPr/>
          <p:nvPr/>
        </p:nvGrpSpPr>
        <p:grpSpPr>
          <a:xfrm>
            <a:off x="1839673" y="5093635"/>
            <a:ext cx="10157810" cy="1153498"/>
            <a:chOff x="0" y="0"/>
            <a:chExt cx="3923249" cy="491322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455C12A-D1AD-C17E-5968-EF75FCC8C6BE}"/>
                </a:ext>
              </a:extLst>
            </p:cNvPr>
            <p:cNvSpPr/>
            <p:nvPr/>
          </p:nvSpPr>
          <p:spPr>
            <a:xfrm>
              <a:off x="0" y="0"/>
              <a:ext cx="3923249" cy="491322"/>
            </a:xfrm>
            <a:custGeom>
              <a:avLst/>
              <a:gdLst/>
              <a:ahLst/>
              <a:cxnLst/>
              <a:rect l="l" t="t" r="r" b="b"/>
              <a:pathLst>
                <a:path w="3923249" h="491322">
                  <a:moveTo>
                    <a:pt x="0" y="0"/>
                  </a:moveTo>
                  <a:lnTo>
                    <a:pt x="3923249" y="0"/>
                  </a:lnTo>
                  <a:lnTo>
                    <a:pt x="3923249" y="491322"/>
                  </a:lnTo>
                  <a:lnTo>
                    <a:pt x="0" y="491322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FC39FEF2-E932-EE65-C663-B19A48C13795}"/>
                </a:ext>
              </a:extLst>
            </p:cNvPr>
            <p:cNvSpPr txBox="1"/>
            <p:nvPr/>
          </p:nvSpPr>
          <p:spPr>
            <a:xfrm>
              <a:off x="0" y="9525"/>
              <a:ext cx="3923249" cy="48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58"/>
                </a:lnSpc>
              </a:pPr>
              <a:endParaRPr/>
            </a:p>
          </p:txBody>
        </p:sp>
      </p:grpSp>
      <p:sp>
        <p:nvSpPr>
          <p:cNvPr id="11" name="TextBox 14">
            <a:extLst>
              <a:ext uri="{FF2B5EF4-FFF2-40B4-BE49-F238E27FC236}">
                <a16:creationId xmlns:a16="http://schemas.microsoft.com/office/drawing/2014/main" id="{E1A65762-5F55-8ECF-8CC0-9CC46FD029E8}"/>
              </a:ext>
            </a:extLst>
          </p:cNvPr>
          <p:cNvSpPr txBox="1"/>
          <p:nvPr/>
        </p:nvSpPr>
        <p:spPr>
          <a:xfrm>
            <a:off x="2082893" y="5185636"/>
            <a:ext cx="9532672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spc="20" dirty="0" err="1">
                <a:solidFill>
                  <a:srgbClr val="FFFFFF"/>
                </a:solidFill>
                <a:latin typeface="Myriad Pro" panose="020B0503030403020204" pitchFamily="34" charset="0"/>
              </a:rPr>
              <a:t>Exemple</a:t>
            </a:r>
            <a:r>
              <a:rPr lang="en-US" sz="1500" b="1" spc="20" dirty="0">
                <a:solidFill>
                  <a:srgbClr val="FFFFFF"/>
                </a:solidFill>
                <a:latin typeface="Myriad Pro" panose="020B0503030403020204" pitchFamily="34" charset="0"/>
              </a:rPr>
              <a:t> de </a:t>
            </a:r>
            <a:r>
              <a:rPr lang="en-US" sz="1500" b="1" spc="20" dirty="0" err="1">
                <a:solidFill>
                  <a:srgbClr val="FFFFFF"/>
                </a:solidFill>
                <a:latin typeface="Myriad Pro" panose="020B0503030403020204" pitchFamily="34" charset="0"/>
              </a:rPr>
              <a:t>texte</a:t>
            </a:r>
            <a:r>
              <a:rPr lang="en-US" sz="1500" b="1" spc="20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500" b="1" spc="20" dirty="0" err="1">
                <a:solidFill>
                  <a:srgbClr val="FFFFFF"/>
                </a:solidFill>
                <a:latin typeface="Myriad Pro" panose="020B0503030403020204" pitchFamily="34" charset="0"/>
              </a:rPr>
              <a:t>proposé</a:t>
            </a:r>
            <a:r>
              <a:rPr lang="en-US" sz="1500" b="1" spc="20" dirty="0">
                <a:solidFill>
                  <a:srgbClr val="FFFFFF"/>
                </a:solidFill>
                <a:latin typeface="Myriad Pro" panose="020B0503030403020204" pitchFamily="34" charset="0"/>
              </a:rPr>
              <a:t> par le </a:t>
            </a:r>
            <a:r>
              <a:rPr lang="en-US" sz="1500" b="1" spc="20" dirty="0" err="1">
                <a:solidFill>
                  <a:srgbClr val="FFFFFF"/>
                </a:solidFill>
                <a:latin typeface="Myriad Pro" panose="020B0503030403020204" pitchFamily="34" charset="0"/>
              </a:rPr>
              <a:t>Comité</a:t>
            </a:r>
            <a:r>
              <a:rPr lang="en-US" sz="1500" b="1" spc="20" dirty="0">
                <a:solidFill>
                  <a:srgbClr val="FFFFFF"/>
                </a:solidFill>
                <a:latin typeface="Myriad Pro" panose="020B0503030403020204" pitchFamily="34" charset="0"/>
              </a:rPr>
              <a:t> à </a:t>
            </a:r>
            <a:r>
              <a:rPr lang="en-US" sz="1500" b="1" spc="20" dirty="0" err="1">
                <a:solidFill>
                  <a:srgbClr val="FFFFFF"/>
                </a:solidFill>
                <a:latin typeface="Myriad Pro" panose="020B0503030403020204" pitchFamily="34" charset="0"/>
              </a:rPr>
              <a:t>titre</a:t>
            </a:r>
            <a:r>
              <a:rPr lang="en-US" sz="1500" b="1" spc="20" dirty="0">
                <a:solidFill>
                  <a:srgbClr val="FFFFFF"/>
                </a:solidFill>
                <a:latin typeface="Myriad Pro" panose="020B0503030403020204" pitchFamily="34" charset="0"/>
              </a:rPr>
              <a:t> de </a:t>
            </a:r>
            <a:r>
              <a:rPr lang="en-US" sz="1500" b="1" spc="20" dirty="0" err="1">
                <a:solidFill>
                  <a:srgbClr val="FFFFFF"/>
                </a:solidFill>
                <a:latin typeface="Myriad Pro" panose="020B0503030403020204" pitchFamily="34" charset="0"/>
              </a:rPr>
              <a:t>référence</a:t>
            </a:r>
            <a:r>
              <a:rPr lang="en-US" sz="1500" b="1" spc="20" dirty="0">
                <a:solidFill>
                  <a:srgbClr val="FFFFFF"/>
                </a:solidFill>
                <a:latin typeface="Myriad Pro" panose="020B0503030403020204" pitchFamily="34" charset="0"/>
              </a:rPr>
              <a:t> (</a:t>
            </a:r>
            <a:r>
              <a:rPr lang="en-US" sz="1500" b="1" i="1" spc="20" dirty="0">
                <a:solidFill>
                  <a:srgbClr val="FFFFFF"/>
                </a:solidFill>
                <a:latin typeface="Myriad Pro" panose="020B0503030403020204" pitchFamily="34" charset="0"/>
              </a:rPr>
              <a:t>Orientations</a:t>
            </a:r>
            <a:r>
              <a:rPr lang="en-US" sz="1500" b="1" spc="20" dirty="0">
                <a:solidFill>
                  <a:srgbClr val="FFFFFF"/>
                </a:solidFill>
                <a:latin typeface="Myriad Pro" panose="020B0503030403020204" pitchFamily="34" charset="0"/>
              </a:rPr>
              <a:t>, Chap. VIII, art. 270-271) :</a:t>
            </a:r>
          </a:p>
          <a:p>
            <a:pPr algn="ctr"/>
            <a:endParaRPr lang="en-US" sz="600" spc="20" dirty="0">
              <a:solidFill>
                <a:srgbClr val="FFFFFF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« Au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titre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de la Convention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concernant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la protection du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patrimoine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mondial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,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culturel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et naturel, [nom du bien] figure sur la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Liste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du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patrimoine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mondial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.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L'inscription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sur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cette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Liste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consacre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la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valeur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universelle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exceptionnelle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d'un bien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culturel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ou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naturel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afin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qu'il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soit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protégé au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bénéfice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de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toute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l'humanité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. »</a:t>
            </a:r>
          </a:p>
        </p:txBody>
      </p:sp>
    </p:spTree>
    <p:extLst>
      <p:ext uri="{BB962C8B-B14F-4D97-AF65-F5344CB8AC3E}">
        <p14:creationId xmlns:p14="http://schemas.microsoft.com/office/powerpoint/2010/main" val="290044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1" spc="38" dirty="0" err="1">
                <a:solidFill>
                  <a:srgbClr val="FFFFFF"/>
                </a:solidFill>
                <a:latin typeface="Myriad Pro" panose="020B0503030403020204" pitchFamily="34" charset="0"/>
              </a:rPr>
              <a:t>Pourquoi</a:t>
            </a:r>
            <a:r>
              <a:rPr lang="en-US" sz="2800" b="1" spc="3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800" b="1" spc="38" dirty="0" err="1">
                <a:solidFill>
                  <a:srgbClr val="FFFFFF"/>
                </a:solidFill>
                <a:latin typeface="Myriad Pro" panose="020B0503030403020204" pitchFamily="34" charset="0"/>
              </a:rPr>
              <a:t>utiliser</a:t>
            </a:r>
            <a:r>
              <a:rPr lang="en-US" sz="2800" b="1" spc="3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800" b="1" spc="38" dirty="0" err="1">
                <a:solidFill>
                  <a:srgbClr val="FFFFFF"/>
                </a:solidFill>
                <a:latin typeface="Myriad Pro" panose="020B0503030403020204" pitchFamily="34" charset="0"/>
              </a:rPr>
              <a:t>l’Emblème</a:t>
            </a:r>
            <a:r>
              <a:rPr lang="en-US" sz="2800" b="1" spc="38" dirty="0">
                <a:solidFill>
                  <a:srgbClr val="FFFFFF"/>
                </a:solidFill>
                <a:latin typeface="Myriad Pro" panose="020B0503030403020204" pitchFamily="34" charset="0"/>
              </a:rPr>
              <a:t> du </a:t>
            </a:r>
            <a:r>
              <a:rPr lang="en-US" sz="2800" b="1" spc="38" dirty="0" err="1">
                <a:solidFill>
                  <a:srgbClr val="FFFFFF"/>
                </a:solidFill>
                <a:latin typeface="Myriad Pro" panose="020B0503030403020204" pitchFamily="34" charset="0"/>
              </a:rPr>
              <a:t>patrimoine</a:t>
            </a:r>
            <a:r>
              <a:rPr lang="en-US" sz="2800" b="1" spc="3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800" b="1" spc="38" dirty="0" err="1">
                <a:solidFill>
                  <a:srgbClr val="FFFFFF"/>
                </a:solidFill>
                <a:latin typeface="Myriad Pro" panose="020B0503030403020204" pitchFamily="34" charset="0"/>
              </a:rPr>
              <a:t>mondial</a:t>
            </a:r>
            <a:r>
              <a:rPr lang="en-US" sz="2800" b="1" spc="38" dirty="0">
                <a:solidFill>
                  <a:srgbClr val="FFFFFF"/>
                </a:solidFill>
                <a:latin typeface="Myriad Pro" panose="020B0503030403020204" pitchFamily="34" charset="0"/>
              </a:rPr>
              <a:t>?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2010217" y="2495410"/>
            <a:ext cx="9665703" cy="3159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4858" lvl="1" indent="-457200">
              <a:lnSpc>
                <a:spcPct val="150000"/>
              </a:lnSpc>
              <a:buClr>
                <a:srgbClr val="0077D4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Une identification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immédiate</a:t>
            </a:r>
            <a:endParaRPr lang="en-US" sz="28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764858" lvl="1" indent="-457200">
              <a:lnSpc>
                <a:spcPct val="150000"/>
              </a:lnSpc>
              <a:buClr>
                <a:srgbClr val="0077D4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Une information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harmonisée</a:t>
            </a:r>
            <a:endParaRPr lang="en-US" sz="28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764858" lvl="1" indent="-457200">
              <a:lnSpc>
                <a:spcPct val="150000"/>
              </a:lnSpc>
              <a:buClr>
                <a:srgbClr val="0077D4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Une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meilleure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orientation</a:t>
            </a:r>
            <a:r>
              <a:rPr lang="en-US" sz="2800" dirty="0">
                <a:solidFill>
                  <a:srgbClr val="0070C0"/>
                </a:solidFill>
                <a:latin typeface="Myriad Pro" panose="020B0503030403020204" pitchFamily="34" charset="0"/>
              </a:rPr>
              <a:t> </a:t>
            </a:r>
          </a:p>
          <a:p>
            <a:pPr marL="764858" lvl="1" indent="-457200">
              <a:lnSpc>
                <a:spcPct val="150000"/>
              </a:lnSpc>
              <a:buClr>
                <a:srgbClr val="0077D4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Un sentiment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d’appartenance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à un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réseau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mondial</a:t>
            </a:r>
            <a:endParaRPr lang="en-US" sz="28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764858" lvl="1" indent="-457200">
              <a:lnSpc>
                <a:spcPct val="150000"/>
              </a:lnSpc>
              <a:buClr>
                <a:srgbClr val="0077D4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Un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renforcement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l’image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de marque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510528"/>
            <a:ext cx="11350193" cy="45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Utiliser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correctement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un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emblème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identique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et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commun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contribue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à :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85C59F86-10A3-1AB2-E9DB-A291F2B36F05}"/>
              </a:ext>
            </a:extLst>
          </p:cNvPr>
          <p:cNvSpPr>
            <a:spLocks noChangeAspect="1"/>
          </p:cNvSpPr>
          <p:nvPr/>
        </p:nvSpPr>
        <p:spPr>
          <a:xfrm>
            <a:off x="9162237" y="2495410"/>
            <a:ext cx="1822858" cy="1856334"/>
          </a:xfrm>
          <a:custGeom>
            <a:avLst/>
            <a:gdLst/>
            <a:ahLst/>
            <a:cxnLst/>
            <a:rect l="l" t="t" r="r" b="b"/>
            <a:pathLst>
              <a:path w="5068418" h="5161497">
                <a:moveTo>
                  <a:pt x="0" y="0"/>
                </a:moveTo>
                <a:lnTo>
                  <a:pt x="5068418" y="0"/>
                </a:lnTo>
                <a:lnTo>
                  <a:pt x="5068418" y="5161497"/>
                </a:lnTo>
                <a:lnTo>
                  <a:pt x="0" y="51614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603" b="-462"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365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6287784" y="2480644"/>
            <a:ext cx="522219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7D4"/>
              </a:buClr>
            </a:pPr>
            <a:r>
              <a:rPr lang="fr-FR" sz="2400" b="1" dirty="0">
                <a:solidFill>
                  <a:srgbClr val="000000"/>
                </a:solidFill>
                <a:latin typeface="Myriad Pro" panose="020B0503030403020204" pitchFamily="34" charset="0"/>
              </a:rPr>
              <a:t>Conséquences:</a:t>
            </a:r>
          </a:p>
          <a:p>
            <a:pPr marL="457200" indent="-4572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indent="-4572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Myriad Pro" panose="020B0503030403020204" pitchFamily="34" charset="0"/>
              </a:rPr>
              <a:t>Confusion pour le public</a:t>
            </a:r>
          </a:p>
          <a:p>
            <a:pPr marL="457200" indent="-4572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indent="-4572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Myriad Pro" panose="020B0503030403020204" pitchFamily="34" charset="0"/>
              </a:rPr>
              <a:t>Aucun avantage pour le site, ni pour le pays, ni pour l’UNESCO</a:t>
            </a:r>
          </a:p>
          <a:p>
            <a:pPr marL="457200" indent="-4572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indent="-4572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Myriad Pro" panose="020B0503030403020204" pitchFamily="34" charset="0"/>
              </a:rPr>
              <a:t>Aucun contrôle qualité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439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400" b="1">
                <a:solidFill>
                  <a:srgbClr val="000000"/>
                </a:solidFill>
                <a:latin typeface="Myriad Pro" panose="020B0503030403020204" pitchFamily="34" charset="0"/>
              </a:rPr>
              <a:t>Exemples de logos non officiels ou d’usages non autorisés</a:t>
            </a:r>
            <a:endParaRPr lang="fr-FR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Myriad Pro" panose="020B0503030403020204" pitchFamily="34" charset="0"/>
              </a:rPr>
              <a:t>IV.3 - Exemples de mauvais usages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34FAE3A7-1CD2-8A12-E2D4-57451451028F}"/>
              </a:ext>
            </a:extLst>
          </p:cNvPr>
          <p:cNvSpPr>
            <a:spLocks noChangeAspect="1"/>
          </p:cNvSpPr>
          <p:nvPr/>
        </p:nvSpPr>
        <p:spPr>
          <a:xfrm>
            <a:off x="1689699" y="5111506"/>
            <a:ext cx="1810474" cy="853448"/>
          </a:xfrm>
          <a:custGeom>
            <a:avLst/>
            <a:gdLst/>
            <a:ahLst/>
            <a:cxnLst/>
            <a:rect l="l" t="t" r="r" b="b"/>
            <a:pathLst>
              <a:path w="3249659" h="1531872">
                <a:moveTo>
                  <a:pt x="0" y="0"/>
                </a:moveTo>
                <a:lnTo>
                  <a:pt x="3249659" y="0"/>
                </a:lnTo>
                <a:lnTo>
                  <a:pt x="3249659" y="1531872"/>
                </a:lnTo>
                <a:lnTo>
                  <a:pt x="0" y="1531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398" t="-569663" r="-368367" b="-242995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4BA34D89-E47F-0ED4-4854-7EF39368F8E9}"/>
              </a:ext>
            </a:extLst>
          </p:cNvPr>
          <p:cNvSpPr>
            <a:spLocks noChangeAspect="1"/>
          </p:cNvSpPr>
          <p:nvPr/>
        </p:nvSpPr>
        <p:spPr>
          <a:xfrm>
            <a:off x="3854664" y="1984656"/>
            <a:ext cx="1246330" cy="991977"/>
          </a:xfrm>
          <a:custGeom>
            <a:avLst/>
            <a:gdLst/>
            <a:ahLst/>
            <a:cxnLst/>
            <a:rect l="l" t="t" r="r" b="b"/>
            <a:pathLst>
              <a:path w="2237065" h="1780521">
                <a:moveTo>
                  <a:pt x="0" y="0"/>
                </a:moveTo>
                <a:lnTo>
                  <a:pt x="2237064" y="0"/>
                </a:lnTo>
                <a:lnTo>
                  <a:pt x="2237064" y="1780521"/>
                </a:lnTo>
                <a:lnTo>
                  <a:pt x="0" y="17805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6474" t="-267667" r="-42247" b="-102279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8A589141-9A56-9360-C123-B8D0E40EEE57}"/>
              </a:ext>
            </a:extLst>
          </p:cNvPr>
          <p:cNvSpPr>
            <a:spLocks noChangeAspect="1"/>
          </p:cNvSpPr>
          <p:nvPr/>
        </p:nvSpPr>
        <p:spPr>
          <a:xfrm>
            <a:off x="3854664" y="5130102"/>
            <a:ext cx="1724137" cy="853448"/>
          </a:xfrm>
          <a:custGeom>
            <a:avLst/>
            <a:gdLst/>
            <a:ahLst/>
            <a:cxnLst/>
            <a:rect l="l" t="t" r="r" b="b"/>
            <a:pathLst>
              <a:path w="3094690" h="1531872">
                <a:moveTo>
                  <a:pt x="0" y="0"/>
                </a:moveTo>
                <a:lnTo>
                  <a:pt x="3094690" y="0"/>
                </a:lnTo>
                <a:lnTo>
                  <a:pt x="3094690" y="1531872"/>
                </a:lnTo>
                <a:lnTo>
                  <a:pt x="0" y="1531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BE998A4D-DC4C-11DE-8B60-74A2BDB791B8}"/>
              </a:ext>
            </a:extLst>
          </p:cNvPr>
          <p:cNvSpPr>
            <a:spLocks noChangeAspect="1"/>
          </p:cNvSpPr>
          <p:nvPr/>
        </p:nvSpPr>
        <p:spPr>
          <a:xfrm>
            <a:off x="3825410" y="3290345"/>
            <a:ext cx="1610236" cy="1338581"/>
          </a:xfrm>
          <a:custGeom>
            <a:avLst/>
            <a:gdLst/>
            <a:ahLst/>
            <a:cxnLst/>
            <a:rect l="l" t="t" r="r" b="b"/>
            <a:pathLst>
              <a:path w="2530143" h="2103295">
                <a:moveTo>
                  <a:pt x="0" y="0"/>
                </a:moveTo>
                <a:lnTo>
                  <a:pt x="2530142" y="0"/>
                </a:lnTo>
                <a:lnTo>
                  <a:pt x="2530142" y="2103295"/>
                </a:lnTo>
                <a:lnTo>
                  <a:pt x="0" y="21032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6945" t="-135449" r="-138149" b="-10889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750C5A80-6695-2C41-93E2-720573E92125}"/>
              </a:ext>
            </a:extLst>
          </p:cNvPr>
          <p:cNvSpPr>
            <a:spLocks noChangeAspect="1"/>
          </p:cNvSpPr>
          <p:nvPr/>
        </p:nvSpPr>
        <p:spPr>
          <a:xfrm>
            <a:off x="2073325" y="3429000"/>
            <a:ext cx="1283533" cy="1181329"/>
          </a:xfrm>
          <a:custGeom>
            <a:avLst/>
            <a:gdLst/>
            <a:ahLst/>
            <a:cxnLst/>
            <a:rect l="l" t="t" r="r" b="b"/>
            <a:pathLst>
              <a:path w="1894837" h="1743956">
                <a:moveTo>
                  <a:pt x="0" y="0"/>
                </a:moveTo>
                <a:lnTo>
                  <a:pt x="1894837" y="0"/>
                </a:lnTo>
                <a:lnTo>
                  <a:pt x="1894837" y="1743956"/>
                </a:lnTo>
                <a:lnTo>
                  <a:pt x="0" y="17439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59885" t="-18377" r="-18316" b="-27130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68E3DF53-D4F5-A7C8-4E37-A67ED865753D}"/>
              </a:ext>
            </a:extLst>
          </p:cNvPr>
          <p:cNvSpPr>
            <a:spLocks noChangeAspect="1"/>
          </p:cNvSpPr>
          <p:nvPr/>
        </p:nvSpPr>
        <p:spPr>
          <a:xfrm>
            <a:off x="1731227" y="2083447"/>
            <a:ext cx="1727417" cy="794393"/>
          </a:xfrm>
          <a:custGeom>
            <a:avLst/>
            <a:gdLst/>
            <a:ahLst/>
            <a:cxnLst/>
            <a:rect l="l" t="t" r="r" b="b"/>
            <a:pathLst>
              <a:path w="2909944" h="1338206">
                <a:moveTo>
                  <a:pt x="0" y="0"/>
                </a:moveTo>
                <a:lnTo>
                  <a:pt x="2909944" y="0"/>
                </a:lnTo>
                <a:lnTo>
                  <a:pt x="2909944" y="1338206"/>
                </a:lnTo>
                <a:lnTo>
                  <a:pt x="0" y="13382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7621" t="-201708" r="-153897" b="-269201"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756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6F87D4-2300-6649-6837-CBE145F89FFE}"/>
              </a:ext>
            </a:extLst>
          </p:cNvPr>
          <p:cNvSpPr txBox="1"/>
          <p:nvPr/>
        </p:nvSpPr>
        <p:spPr>
          <a:xfrm>
            <a:off x="3048000" y="877779"/>
            <a:ext cx="6096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162"/>
              </a:lnSpc>
            </a:pPr>
            <a:r>
              <a:rPr lang="en-US" sz="4000" b="1" spc="50" dirty="0">
                <a:solidFill>
                  <a:srgbClr val="FFFFFF"/>
                </a:solidFill>
                <a:latin typeface="Myriad Pro" panose="020B0503030403020204" pitchFamily="34" charset="0"/>
              </a:rPr>
              <a:t>Conclusion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946B1D-9436-015B-C121-FA8CCD748DB2}"/>
              </a:ext>
            </a:extLst>
          </p:cNvPr>
          <p:cNvSpPr txBox="1"/>
          <p:nvPr/>
        </p:nvSpPr>
        <p:spPr>
          <a:xfrm>
            <a:off x="838194" y="1841493"/>
            <a:ext cx="10515603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7240" lvl="1" indent="-388620" algn="l">
              <a:buFont typeface="Wingdings" panose="05000000000000000000" pitchFamily="2" charset="2"/>
              <a:buChar char="Ø"/>
            </a:pP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Utilisez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les logos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existants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afin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de faire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connaître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les sites et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promouvoir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la Convention du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patrimoine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mondial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300" dirty="0">
              <a:solidFill>
                <a:srgbClr val="FFFFFF"/>
              </a:solidFill>
              <a:latin typeface="Myriad Pro" panose="020B0503030403020204" pitchFamily="34" charset="0"/>
            </a:endParaRPr>
          </a:p>
          <a:p>
            <a:pPr marL="777240" lvl="1" indent="-388620" algn="l">
              <a:buFont typeface="Wingdings" panose="05000000000000000000" pitchFamily="2" charset="2"/>
              <a:buChar char="Ø"/>
            </a:pP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Aidez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-nous à identifier les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mauvais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usages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300" dirty="0">
              <a:solidFill>
                <a:srgbClr val="FFFFFF"/>
              </a:solidFill>
              <a:latin typeface="Myriad Pro" panose="020B0503030403020204" pitchFamily="34" charset="0"/>
            </a:endParaRPr>
          </a:p>
          <a:p>
            <a:pPr marL="777240" lvl="1" indent="-388620" algn="l">
              <a:buFont typeface="Wingdings" panose="05000000000000000000" pitchFamily="2" charset="2"/>
              <a:buChar char="Ø"/>
            </a:pP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Contactez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-nous pour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toute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information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supplémentaire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, assistance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ou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validation de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projet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: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0314BD5-FB2C-EC0E-5566-7EC68B18F7AB}"/>
              </a:ext>
            </a:extLst>
          </p:cNvPr>
          <p:cNvSpPr/>
          <p:nvPr/>
        </p:nvSpPr>
        <p:spPr>
          <a:xfrm>
            <a:off x="0" y="4744199"/>
            <a:ext cx="12192000" cy="2137065"/>
          </a:xfrm>
          <a:custGeom>
            <a:avLst/>
            <a:gdLst/>
            <a:ahLst/>
            <a:cxnLst/>
            <a:rect l="l" t="t" r="r" b="b"/>
            <a:pathLst>
              <a:path w="2069933" h="812800">
                <a:moveTo>
                  <a:pt x="0" y="0"/>
                </a:moveTo>
                <a:lnTo>
                  <a:pt x="2069933" y="0"/>
                </a:lnTo>
                <a:lnTo>
                  <a:pt x="2069933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88DB644C-29CA-50CF-31F6-E42A4DE732D2}"/>
              </a:ext>
            </a:extLst>
          </p:cNvPr>
          <p:cNvSpPr txBox="1"/>
          <p:nvPr/>
        </p:nvSpPr>
        <p:spPr>
          <a:xfrm>
            <a:off x="4425339" y="5104845"/>
            <a:ext cx="334131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pc="23" dirty="0">
                <a:solidFill>
                  <a:srgbClr val="181717"/>
                </a:solidFill>
                <a:latin typeface="Myriad Pro" panose="020B0503030403020204" pitchFamily="34" charset="0"/>
                <a:hlinkClick r:id="rId2"/>
              </a:rPr>
              <a:t>wh-info@unesco.org</a:t>
            </a:r>
            <a:r>
              <a:rPr lang="en-US" sz="2400" spc="23" dirty="0">
                <a:solidFill>
                  <a:srgbClr val="181717"/>
                </a:solidFill>
                <a:latin typeface="Myriad Pro" panose="020B0503030403020204" pitchFamily="34" charset="0"/>
              </a:rPr>
              <a:t> </a:t>
            </a:r>
            <a:endParaRPr lang="en-US" sz="2400" u="sng" spc="23" dirty="0">
              <a:solidFill>
                <a:srgbClr val="181717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17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5" y="31"/>
            <a:ext cx="12191997" cy="3335383"/>
            <a:chOff x="0" y="0"/>
            <a:chExt cx="24383994" cy="66707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6670802"/>
            </a:xfrm>
            <a:custGeom>
              <a:avLst/>
              <a:gdLst/>
              <a:ahLst/>
              <a:cxnLst/>
              <a:rect l="l" t="t" r="r" b="b"/>
              <a:pathLst>
                <a:path w="24384000" h="6670802">
                  <a:moveTo>
                    <a:pt x="0" y="0"/>
                  </a:moveTo>
                  <a:lnTo>
                    <a:pt x="24384000" y="0"/>
                  </a:lnTo>
                  <a:lnTo>
                    <a:pt x="24384000" y="6670802"/>
                  </a:lnTo>
                  <a:lnTo>
                    <a:pt x="0" y="6670802"/>
                  </a:lnTo>
                  <a:close/>
                </a:path>
              </a:pathLst>
            </a:custGeom>
            <a:gradFill rotWithShape="1">
              <a:gsLst>
                <a:gs pos="0">
                  <a:srgbClr val="004983">
                    <a:alpha val="100000"/>
                  </a:srgbClr>
                </a:gs>
                <a:gs pos="100000">
                  <a:srgbClr val="0077D4">
                    <a:alpha val="100000"/>
                  </a:srgbClr>
                </a:gs>
              </a:gsLst>
              <a:lin ang="15281992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 rot="5359913">
            <a:off x="2789185" y="6593959"/>
            <a:ext cx="544572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5359913">
            <a:off x="10288233" y="6583633"/>
            <a:ext cx="544572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0" y="1059466"/>
            <a:ext cx="1219200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1"/>
              </a:lnSpc>
            </a:pPr>
            <a:r>
              <a:rPr lang="en-US" sz="11001" spc="103" dirty="0">
                <a:solidFill>
                  <a:srgbClr val="FFFFFF"/>
                </a:solidFill>
                <a:latin typeface="TT Rounds Condensed"/>
              </a:rPr>
              <a:t>Merci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BF43F3-D59C-BD93-FFE3-713C22F4C237}"/>
              </a:ext>
            </a:extLst>
          </p:cNvPr>
          <p:cNvSpPr txBox="1"/>
          <p:nvPr/>
        </p:nvSpPr>
        <p:spPr>
          <a:xfrm>
            <a:off x="10022889" y="5865089"/>
            <a:ext cx="216911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spc="26" dirty="0">
                <a:solidFill>
                  <a:srgbClr val="5B9BD5"/>
                </a:solidFill>
                <a:latin typeface="Myriad Pro" panose="020B0503030403020204" pitchFamily="34" charset="0"/>
              </a:rPr>
              <a:t>Secteur de la culture</a:t>
            </a:r>
          </a:p>
          <a:p>
            <a:pPr algn="r"/>
            <a:r>
              <a:rPr lang="en-US" sz="1200" spc="20" dirty="0" err="1">
                <a:solidFill>
                  <a:srgbClr val="5B9BD5"/>
                </a:solidFill>
                <a:latin typeface="Myriad Pro" panose="020B0503030403020204" pitchFamily="34" charset="0"/>
              </a:rPr>
              <a:t>Unité</a:t>
            </a:r>
            <a:r>
              <a:rPr lang="en-US" sz="1200" spc="20" dirty="0">
                <a:solidFill>
                  <a:srgbClr val="5B9BD5"/>
                </a:solidFill>
                <a:latin typeface="Myriad Pro" panose="020B0503030403020204" pitchFamily="34" charset="0"/>
              </a:rPr>
              <a:t> Communication,</a:t>
            </a:r>
          </a:p>
          <a:p>
            <a:pPr algn="r"/>
            <a:r>
              <a:rPr lang="en-US" sz="1200" spc="21" dirty="0" err="1">
                <a:solidFill>
                  <a:srgbClr val="5B9BD5"/>
                </a:solidFill>
                <a:latin typeface="Myriad Pro" panose="020B0503030403020204" pitchFamily="34" charset="0"/>
              </a:rPr>
              <a:t>Villes</a:t>
            </a:r>
            <a:r>
              <a:rPr lang="en-US" sz="1200" spc="21" dirty="0">
                <a:solidFill>
                  <a:srgbClr val="5B9BD5"/>
                </a:solidFill>
                <a:latin typeface="Myriad Pro" panose="020B0503030403020204" pitchFamily="34" charset="0"/>
              </a:rPr>
              <a:t> et </a:t>
            </a:r>
            <a:r>
              <a:rPr lang="en-US" sz="1200" spc="21" dirty="0" err="1">
                <a:solidFill>
                  <a:srgbClr val="5B9BD5"/>
                </a:solidFill>
                <a:latin typeface="Myriad Pro" panose="020B0503030403020204" pitchFamily="34" charset="0"/>
              </a:rPr>
              <a:t>Événements</a:t>
            </a:r>
            <a:endParaRPr lang="en-US" sz="1200" spc="21" dirty="0">
              <a:solidFill>
                <a:srgbClr val="5B9BD5"/>
              </a:solidFill>
              <a:latin typeface="Myriad Pro" panose="020B0503030403020204" pitchFamily="34" charset="0"/>
            </a:endParaRPr>
          </a:p>
          <a:p>
            <a:pPr algn="r"/>
            <a:r>
              <a:rPr lang="en-US" sz="1200" spc="21" dirty="0">
                <a:solidFill>
                  <a:srgbClr val="5B9BD5"/>
                </a:solidFill>
                <a:latin typeface="Myriad Pro" panose="020B0503030403020204" pitchFamily="34" charset="0"/>
              </a:rPr>
              <a:t>(CLT/CCE)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990954-170C-757E-4D42-AC40CDCFF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7" y="5321223"/>
            <a:ext cx="1364563" cy="14478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3198"/>
              </a:lnSpc>
            </a:pPr>
            <a:r>
              <a:rPr lang="en-US" sz="2800" b="1" spc="38" dirty="0" err="1">
                <a:solidFill>
                  <a:srgbClr val="FFFFFF"/>
                </a:solidFill>
                <a:latin typeface="Myriad Pro" panose="020B0503030403020204" pitchFamily="34" charset="0"/>
              </a:rPr>
              <a:t>Quels</a:t>
            </a:r>
            <a:r>
              <a:rPr lang="en-US" sz="2800" b="1" spc="3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800" b="1" spc="38" dirty="0" err="1">
                <a:solidFill>
                  <a:srgbClr val="FFFFFF"/>
                </a:solidFill>
                <a:latin typeface="Myriad Pro" panose="020B0503030403020204" pitchFamily="34" charset="0"/>
              </a:rPr>
              <a:t>emblèmes</a:t>
            </a:r>
            <a:r>
              <a:rPr lang="en-US" sz="2800" b="1" spc="38" dirty="0">
                <a:solidFill>
                  <a:srgbClr val="FFFFFF"/>
                </a:solidFill>
                <a:latin typeface="Myriad Pro" panose="020B0503030403020204" pitchFamily="34" charset="0"/>
              </a:rPr>
              <a:t> et logos 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942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Il existe différents emblèmes et logos, pour différents utilisateurs et différents usages. 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8D668FC0-1C0C-3CE5-62E9-975058487BCB}"/>
              </a:ext>
            </a:extLst>
          </p:cNvPr>
          <p:cNvSpPr>
            <a:spLocks noChangeAspect="1"/>
          </p:cNvSpPr>
          <p:nvPr/>
        </p:nvSpPr>
        <p:spPr>
          <a:xfrm>
            <a:off x="8773670" y="4402518"/>
            <a:ext cx="1512284" cy="1512284"/>
          </a:xfrm>
          <a:custGeom>
            <a:avLst/>
            <a:gdLst/>
            <a:ahLst/>
            <a:cxnLst/>
            <a:rect l="l" t="t" r="r" b="b"/>
            <a:pathLst>
              <a:path w="2517942" h="2517942">
                <a:moveTo>
                  <a:pt x="0" y="0"/>
                </a:moveTo>
                <a:lnTo>
                  <a:pt x="2517942" y="0"/>
                </a:lnTo>
                <a:lnTo>
                  <a:pt x="2517942" y="2517942"/>
                </a:lnTo>
                <a:lnTo>
                  <a:pt x="0" y="2517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BF79F622-8C39-BA5A-AFC1-07994779CB7A}"/>
              </a:ext>
            </a:extLst>
          </p:cNvPr>
          <p:cNvSpPr>
            <a:spLocks noChangeAspect="1"/>
          </p:cNvSpPr>
          <p:nvPr/>
        </p:nvSpPr>
        <p:spPr>
          <a:xfrm>
            <a:off x="5424347" y="3999576"/>
            <a:ext cx="2586168" cy="523498"/>
          </a:xfrm>
          <a:custGeom>
            <a:avLst/>
            <a:gdLst/>
            <a:ahLst/>
            <a:cxnLst/>
            <a:rect l="l" t="t" r="r" b="b"/>
            <a:pathLst>
              <a:path w="3946571" h="798873">
                <a:moveTo>
                  <a:pt x="0" y="0"/>
                </a:moveTo>
                <a:lnTo>
                  <a:pt x="3946571" y="0"/>
                </a:lnTo>
                <a:lnTo>
                  <a:pt x="3946571" y="798874"/>
                </a:lnTo>
                <a:lnTo>
                  <a:pt x="0" y="7988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F72CF9F4-C54F-061F-97E3-B667F16CE00C}"/>
              </a:ext>
            </a:extLst>
          </p:cNvPr>
          <p:cNvSpPr>
            <a:spLocks noChangeAspect="1"/>
          </p:cNvSpPr>
          <p:nvPr/>
        </p:nvSpPr>
        <p:spPr>
          <a:xfrm>
            <a:off x="3033074" y="4484840"/>
            <a:ext cx="1512284" cy="1347640"/>
          </a:xfrm>
          <a:custGeom>
            <a:avLst/>
            <a:gdLst/>
            <a:ahLst/>
            <a:cxnLst/>
            <a:rect l="l" t="t" r="r" b="b"/>
            <a:pathLst>
              <a:path w="2589738" h="2307791">
                <a:moveTo>
                  <a:pt x="0" y="0"/>
                </a:moveTo>
                <a:lnTo>
                  <a:pt x="2589738" y="0"/>
                </a:lnTo>
                <a:lnTo>
                  <a:pt x="2589738" y="2307791"/>
                </a:lnTo>
                <a:lnTo>
                  <a:pt x="0" y="23077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1AB76AA7-9AED-82C1-A97A-BE9960019E2D}"/>
              </a:ext>
            </a:extLst>
          </p:cNvPr>
          <p:cNvSpPr>
            <a:spLocks noChangeAspect="1"/>
          </p:cNvSpPr>
          <p:nvPr/>
        </p:nvSpPr>
        <p:spPr>
          <a:xfrm>
            <a:off x="8874478" y="2901884"/>
            <a:ext cx="1383675" cy="1054229"/>
          </a:xfrm>
          <a:custGeom>
            <a:avLst/>
            <a:gdLst/>
            <a:ahLst/>
            <a:cxnLst/>
            <a:rect l="l" t="t" r="r" b="b"/>
            <a:pathLst>
              <a:path w="2606023" h="1985541">
                <a:moveTo>
                  <a:pt x="0" y="0"/>
                </a:moveTo>
                <a:lnTo>
                  <a:pt x="2606023" y="0"/>
                </a:lnTo>
                <a:lnTo>
                  <a:pt x="2606023" y="1985541"/>
                </a:lnTo>
                <a:lnTo>
                  <a:pt x="0" y="19855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19BEA88-D399-B910-370D-5F93159B00AB}"/>
              </a:ext>
            </a:extLst>
          </p:cNvPr>
          <p:cNvSpPr>
            <a:spLocks noChangeAspect="1"/>
          </p:cNvSpPr>
          <p:nvPr/>
        </p:nvSpPr>
        <p:spPr>
          <a:xfrm>
            <a:off x="2891742" y="2596674"/>
            <a:ext cx="1696649" cy="1664651"/>
          </a:xfrm>
          <a:custGeom>
            <a:avLst/>
            <a:gdLst/>
            <a:ahLst/>
            <a:cxnLst/>
            <a:rect l="l" t="t" r="r" b="b"/>
            <a:pathLst>
              <a:path w="2521992" h="2474429">
                <a:moveTo>
                  <a:pt x="0" y="0"/>
                </a:moveTo>
                <a:lnTo>
                  <a:pt x="2521992" y="0"/>
                </a:lnTo>
                <a:lnTo>
                  <a:pt x="2521992" y="2474429"/>
                </a:lnTo>
                <a:lnTo>
                  <a:pt x="0" y="24744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85491" r="-73974" b="-68867"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68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3198"/>
              </a:lnSpc>
            </a:pPr>
            <a:r>
              <a:rPr lang="en-US" sz="2800" b="1" spc="38" dirty="0">
                <a:solidFill>
                  <a:srgbClr val="FFFFFF"/>
                </a:solidFill>
                <a:latin typeface="Poppins Bold"/>
              </a:rPr>
              <a:t>I - Le logo de l’UNESCO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411395"/>
            <a:ext cx="1135019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66"/>
              </a:lnSpc>
            </a:pPr>
            <a:r>
              <a:rPr lang="fr-FR" sz="3600" b="1" dirty="0">
                <a:solidFill>
                  <a:srgbClr val="000000"/>
                </a:solidFill>
                <a:latin typeface="Myriad Pro" panose="020B0503030403020204" pitchFamily="34" charset="0"/>
              </a:rPr>
              <a:t>Charte graphique officielle</a:t>
            </a: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DFE8BD41-B8E4-809A-F9DB-BD5D86C4EA19}"/>
              </a:ext>
            </a:extLst>
          </p:cNvPr>
          <p:cNvSpPr/>
          <p:nvPr/>
        </p:nvSpPr>
        <p:spPr>
          <a:xfrm>
            <a:off x="5032498" y="1932147"/>
            <a:ext cx="614284" cy="428106"/>
          </a:xfrm>
          <a:custGeom>
            <a:avLst/>
            <a:gdLst/>
            <a:ahLst/>
            <a:cxnLst/>
            <a:rect l="l" t="t" r="r" b="b"/>
            <a:pathLst>
              <a:path w="1735201" h="1209294">
                <a:moveTo>
                  <a:pt x="0" y="1209294"/>
                </a:moveTo>
                <a:lnTo>
                  <a:pt x="1735201" y="0"/>
                </a:lnTo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F24C273F-3B9D-4E4F-9F17-1629C22C06A3}"/>
              </a:ext>
            </a:extLst>
          </p:cNvPr>
          <p:cNvSpPr/>
          <p:nvPr/>
        </p:nvSpPr>
        <p:spPr>
          <a:xfrm>
            <a:off x="8930271" y="4614115"/>
            <a:ext cx="700381" cy="414887"/>
          </a:xfrm>
          <a:custGeom>
            <a:avLst/>
            <a:gdLst/>
            <a:ahLst/>
            <a:cxnLst/>
            <a:rect l="l" t="t" r="r" b="b"/>
            <a:pathLst>
              <a:path w="1978406" h="1171956">
                <a:moveTo>
                  <a:pt x="1978406" y="1171956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fr-FR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9819463-F72E-2835-73CC-23BB62825F52}"/>
              </a:ext>
            </a:extLst>
          </p:cNvPr>
          <p:cNvGrpSpPr/>
          <p:nvPr/>
        </p:nvGrpSpPr>
        <p:grpSpPr>
          <a:xfrm>
            <a:off x="3790702" y="3160237"/>
            <a:ext cx="4610575" cy="1674353"/>
            <a:chOff x="3790712" y="3579481"/>
            <a:chExt cx="4610575" cy="1674353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D9212130-12D4-0973-2686-F332F8E5F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712" y="3579481"/>
              <a:ext cx="4610575" cy="933283"/>
            </a:xfrm>
            <a:custGeom>
              <a:avLst/>
              <a:gdLst/>
              <a:ahLst/>
              <a:cxnLst/>
              <a:rect l="l" t="t" r="r" b="b"/>
              <a:pathLst>
                <a:path w="7802628" h="1579425">
                  <a:moveTo>
                    <a:pt x="0" y="0"/>
                  </a:moveTo>
                  <a:lnTo>
                    <a:pt x="7802628" y="0"/>
                  </a:lnTo>
                  <a:lnTo>
                    <a:pt x="7802628" y="1579425"/>
                  </a:lnTo>
                  <a:lnTo>
                    <a:pt x="0" y="1579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98163B-0148-DAF9-22EC-B89290198B77}"/>
                </a:ext>
              </a:extLst>
            </p:cNvPr>
            <p:cNvGrpSpPr/>
            <p:nvPr/>
          </p:nvGrpSpPr>
          <p:grpSpPr>
            <a:xfrm>
              <a:off x="3790714" y="4704978"/>
              <a:ext cx="1459468" cy="548856"/>
              <a:chOff x="3790712" y="2328376"/>
              <a:chExt cx="1459468" cy="548856"/>
            </a:xfrm>
          </p:grpSpPr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F45DB042-FA96-1266-5657-F4B7080BA303}"/>
                  </a:ext>
                </a:extLst>
              </p:cNvPr>
              <p:cNvSpPr/>
              <p:nvPr/>
            </p:nvSpPr>
            <p:spPr>
              <a:xfrm>
                <a:off x="3790712" y="2328376"/>
                <a:ext cx="1459468" cy="548856"/>
              </a:xfrm>
              <a:custGeom>
                <a:avLst/>
                <a:gdLst/>
                <a:ahLst/>
                <a:cxnLst/>
                <a:rect l="l" t="t" r="r" b="b"/>
                <a:pathLst>
                  <a:path w="3172587" h="1204214">
                    <a:moveTo>
                      <a:pt x="12700" y="0"/>
                    </a:moveTo>
                    <a:lnTo>
                      <a:pt x="3159887" y="0"/>
                    </a:lnTo>
                    <a:cubicBezTo>
                      <a:pt x="3166872" y="0"/>
                      <a:pt x="3172587" y="5715"/>
                      <a:pt x="3172587" y="12700"/>
                    </a:cubicBezTo>
                    <a:lnTo>
                      <a:pt x="3172587" y="1191514"/>
                    </a:lnTo>
                    <a:cubicBezTo>
                      <a:pt x="3172587" y="1198499"/>
                      <a:pt x="3166872" y="1204214"/>
                      <a:pt x="3159887" y="1204214"/>
                    </a:cubicBezTo>
                    <a:lnTo>
                      <a:pt x="12700" y="1204214"/>
                    </a:lnTo>
                    <a:cubicBezTo>
                      <a:pt x="5715" y="1204214"/>
                      <a:pt x="0" y="1198499"/>
                      <a:pt x="0" y="1191514"/>
                    </a:cubicBezTo>
                    <a:lnTo>
                      <a:pt x="0" y="12700"/>
                    </a:lnTo>
                    <a:cubicBezTo>
                      <a:pt x="0" y="5715"/>
                      <a:pt x="5715" y="0"/>
                      <a:pt x="12700" y="0"/>
                    </a:cubicBezTo>
                    <a:moveTo>
                      <a:pt x="12700" y="25400"/>
                    </a:moveTo>
                    <a:lnTo>
                      <a:pt x="12700" y="12700"/>
                    </a:lnTo>
                    <a:lnTo>
                      <a:pt x="25400" y="12700"/>
                    </a:lnTo>
                    <a:lnTo>
                      <a:pt x="25400" y="1191514"/>
                    </a:lnTo>
                    <a:lnTo>
                      <a:pt x="12700" y="1191514"/>
                    </a:lnTo>
                    <a:lnTo>
                      <a:pt x="12700" y="1178814"/>
                    </a:lnTo>
                    <a:lnTo>
                      <a:pt x="3159887" y="1178814"/>
                    </a:lnTo>
                    <a:lnTo>
                      <a:pt x="3159887" y="1191514"/>
                    </a:lnTo>
                    <a:lnTo>
                      <a:pt x="3147187" y="1191514"/>
                    </a:lnTo>
                    <a:lnTo>
                      <a:pt x="3147187" y="12700"/>
                    </a:lnTo>
                    <a:lnTo>
                      <a:pt x="3159887" y="12700"/>
                    </a:lnTo>
                    <a:lnTo>
                      <a:pt x="3159887" y="25400"/>
                    </a:lnTo>
                    <a:lnTo>
                      <a:pt x="12700" y="25400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solidFill>
                  <a:srgbClr val="0077D4"/>
                </a:solidFill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TextBox 14">
                <a:extLst>
                  <a:ext uri="{FF2B5EF4-FFF2-40B4-BE49-F238E27FC236}">
                    <a16:creationId xmlns:a16="http://schemas.microsoft.com/office/drawing/2014/main" id="{DE402978-B8BA-EE64-73F4-3C1C10906FDF}"/>
                  </a:ext>
                </a:extLst>
              </p:cNvPr>
              <p:cNvSpPr txBox="1"/>
              <p:nvPr/>
            </p:nvSpPr>
            <p:spPr>
              <a:xfrm>
                <a:off x="3790712" y="2550714"/>
                <a:ext cx="1459468" cy="96792"/>
              </a:xfrm>
              <a:prstGeom prst="rect">
                <a:avLst/>
              </a:prstGeom>
              <a:ln>
                <a:noFill/>
              </a:ln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400"/>
                  </a:lnSpc>
                </a:pPr>
                <a:r>
                  <a:rPr lang="en-US" sz="2000" spc="18" dirty="0">
                    <a:solidFill>
                      <a:srgbClr val="000000"/>
                    </a:solidFill>
                    <a:latin typeface="Myriad Pro" panose="020B0503030403020204" pitchFamily="34" charset="0"/>
                  </a:rPr>
                  <a:t>Le temple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B621E3A-AAB6-1B84-BCE2-A5A93BFD80E0}"/>
                </a:ext>
              </a:extLst>
            </p:cNvPr>
            <p:cNvGrpSpPr/>
            <p:nvPr/>
          </p:nvGrpSpPr>
          <p:grpSpPr>
            <a:xfrm>
              <a:off x="6941819" y="4704978"/>
              <a:ext cx="1459468" cy="548856"/>
              <a:chOff x="7212569" y="4754574"/>
              <a:chExt cx="1459468" cy="548856"/>
            </a:xfrm>
          </p:grpSpPr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946F7288-2C21-8991-5632-97C3527E704B}"/>
                  </a:ext>
                </a:extLst>
              </p:cNvPr>
              <p:cNvSpPr/>
              <p:nvPr/>
            </p:nvSpPr>
            <p:spPr>
              <a:xfrm>
                <a:off x="7212569" y="4754574"/>
                <a:ext cx="1459468" cy="548856"/>
              </a:xfrm>
              <a:custGeom>
                <a:avLst/>
                <a:gdLst/>
                <a:ahLst/>
                <a:cxnLst/>
                <a:rect l="l" t="t" r="r" b="b"/>
                <a:pathLst>
                  <a:path w="3172587" h="1204214">
                    <a:moveTo>
                      <a:pt x="12700" y="0"/>
                    </a:moveTo>
                    <a:lnTo>
                      <a:pt x="3159887" y="0"/>
                    </a:lnTo>
                    <a:cubicBezTo>
                      <a:pt x="3166872" y="0"/>
                      <a:pt x="3172587" y="5715"/>
                      <a:pt x="3172587" y="12700"/>
                    </a:cubicBezTo>
                    <a:lnTo>
                      <a:pt x="3172587" y="1191514"/>
                    </a:lnTo>
                    <a:cubicBezTo>
                      <a:pt x="3172587" y="1198499"/>
                      <a:pt x="3166872" y="1204214"/>
                      <a:pt x="3159887" y="1204214"/>
                    </a:cubicBezTo>
                    <a:lnTo>
                      <a:pt x="12700" y="1204214"/>
                    </a:lnTo>
                    <a:cubicBezTo>
                      <a:pt x="5715" y="1204214"/>
                      <a:pt x="0" y="1198499"/>
                      <a:pt x="0" y="1191514"/>
                    </a:cubicBezTo>
                    <a:lnTo>
                      <a:pt x="0" y="12700"/>
                    </a:lnTo>
                    <a:cubicBezTo>
                      <a:pt x="0" y="5715"/>
                      <a:pt x="5715" y="0"/>
                      <a:pt x="12700" y="0"/>
                    </a:cubicBezTo>
                    <a:moveTo>
                      <a:pt x="12700" y="25400"/>
                    </a:moveTo>
                    <a:lnTo>
                      <a:pt x="12700" y="12700"/>
                    </a:lnTo>
                    <a:lnTo>
                      <a:pt x="25400" y="12700"/>
                    </a:lnTo>
                    <a:lnTo>
                      <a:pt x="25400" y="1191514"/>
                    </a:lnTo>
                    <a:lnTo>
                      <a:pt x="12700" y="1191514"/>
                    </a:lnTo>
                    <a:lnTo>
                      <a:pt x="12700" y="1178814"/>
                    </a:lnTo>
                    <a:lnTo>
                      <a:pt x="3159887" y="1178814"/>
                    </a:lnTo>
                    <a:lnTo>
                      <a:pt x="3159887" y="1191514"/>
                    </a:lnTo>
                    <a:lnTo>
                      <a:pt x="3147187" y="1191514"/>
                    </a:lnTo>
                    <a:lnTo>
                      <a:pt x="3147187" y="12700"/>
                    </a:lnTo>
                    <a:lnTo>
                      <a:pt x="3159887" y="12700"/>
                    </a:lnTo>
                    <a:lnTo>
                      <a:pt x="3159887" y="25400"/>
                    </a:lnTo>
                    <a:lnTo>
                      <a:pt x="12700" y="25400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solidFill>
                  <a:srgbClr val="0077D4"/>
                </a:solidFill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id="{17C34DBD-5E81-A3E4-E3DE-F9578DAB806B}"/>
                  </a:ext>
                </a:extLst>
              </p:cNvPr>
              <p:cNvSpPr txBox="1"/>
              <p:nvPr/>
            </p:nvSpPr>
            <p:spPr>
              <a:xfrm>
                <a:off x="7212569" y="4976912"/>
                <a:ext cx="1459468" cy="96792"/>
              </a:xfrm>
              <a:prstGeom prst="rect">
                <a:avLst/>
              </a:prstGeom>
              <a:ln>
                <a:noFill/>
              </a:ln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400"/>
                  </a:lnSpc>
                </a:pPr>
                <a:r>
                  <a:rPr lang="en-US" sz="2000" spc="18" dirty="0" err="1">
                    <a:solidFill>
                      <a:srgbClr val="000000"/>
                    </a:solidFill>
                    <a:latin typeface="Myriad Pro" panose="020B0503030403020204" pitchFamily="34" charset="0"/>
                  </a:rPr>
                  <a:t>L’acronyme</a:t>
                </a:r>
                <a:endParaRPr lang="en-US" sz="2000" spc="18" dirty="0">
                  <a:solidFill>
                    <a:srgbClr val="000000"/>
                  </a:solidFill>
                  <a:latin typeface="Myriad Pro" panose="020B0503030403020204" pitchFamily="34" charset="0"/>
                </a:endParaRPr>
              </a:p>
            </p:txBody>
          </p:sp>
        </p:grp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B5A16AC4-AD86-D33A-C9FB-98443E0B3DEF}"/>
                </a:ext>
              </a:extLst>
            </p:cNvPr>
            <p:cNvSpPr/>
            <p:nvPr/>
          </p:nvSpPr>
          <p:spPr>
            <a:xfrm>
              <a:off x="4378775" y="4512764"/>
              <a:ext cx="50350" cy="194166"/>
            </a:xfrm>
            <a:custGeom>
              <a:avLst/>
              <a:gdLst/>
              <a:ahLst/>
              <a:cxnLst/>
              <a:rect l="l" t="t" r="r" b="b"/>
              <a:pathLst>
                <a:path w="1749552" h="1230122">
                  <a:moveTo>
                    <a:pt x="0" y="1209294"/>
                  </a:moveTo>
                  <a:lnTo>
                    <a:pt x="1735074" y="0"/>
                  </a:lnTo>
                  <a:lnTo>
                    <a:pt x="1749552" y="20828"/>
                  </a:lnTo>
                  <a:lnTo>
                    <a:pt x="14478" y="1230122"/>
                  </a:lnTo>
                  <a:close/>
                </a:path>
              </a:pathLst>
            </a:custGeom>
            <a:solidFill>
              <a:srgbClr val="5B9BD5"/>
            </a:solidFill>
            <a:ln w="9525">
              <a:solidFill>
                <a:srgbClr val="0077D4"/>
              </a:solidFill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C1B9DC5B-5690-A88E-9416-68E3063B820E}"/>
                </a:ext>
              </a:extLst>
            </p:cNvPr>
            <p:cNvSpPr/>
            <p:nvPr/>
          </p:nvSpPr>
          <p:spPr>
            <a:xfrm flipV="1">
              <a:off x="7597140" y="4512764"/>
              <a:ext cx="114300" cy="201908"/>
            </a:xfrm>
            <a:custGeom>
              <a:avLst/>
              <a:gdLst/>
              <a:ahLst/>
              <a:cxnLst/>
              <a:rect l="l" t="t" r="r" b="b"/>
              <a:pathLst>
                <a:path w="1749552" h="1230122">
                  <a:moveTo>
                    <a:pt x="0" y="1209294"/>
                  </a:moveTo>
                  <a:lnTo>
                    <a:pt x="1735074" y="0"/>
                  </a:lnTo>
                  <a:lnTo>
                    <a:pt x="1749552" y="20828"/>
                  </a:lnTo>
                  <a:lnTo>
                    <a:pt x="14478" y="1230122"/>
                  </a:lnTo>
                  <a:close/>
                </a:path>
              </a:pathLst>
            </a:custGeom>
            <a:solidFill>
              <a:srgbClr val="5B9BD5"/>
            </a:solidFill>
            <a:ln w="9525">
              <a:solidFill>
                <a:srgbClr val="0077D4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236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3198"/>
              </a:lnSpc>
            </a:pPr>
            <a:r>
              <a:rPr lang="en-US" sz="2800" b="1" spc="38" dirty="0">
                <a:solidFill>
                  <a:srgbClr val="FFFFFF"/>
                </a:solidFill>
                <a:latin typeface="Poppins Bold"/>
              </a:rPr>
              <a:t>I - Le logo de l’UNESCO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2044855" y="1305341"/>
            <a:ext cx="9025466" cy="495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r>
              <a:rPr lang="fr-FR" sz="2300" dirty="0">
                <a:latin typeface="Myriad Pro" panose="020B0503030403020204" pitchFamily="34" charset="0"/>
              </a:rPr>
              <a:t>Pour les usages traitant de sujets généraux de l’Organisation</a:t>
            </a: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endParaRPr lang="fr-FR" sz="2300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r>
              <a:rPr lang="fr-FR" sz="2300" dirty="0">
                <a:latin typeface="Myriad Pro" panose="020B0503030403020204" pitchFamily="34" charset="0"/>
              </a:rPr>
              <a:t>Régi par les </a:t>
            </a:r>
            <a:r>
              <a:rPr lang="fr-FR" sz="2300" i="1" dirty="0">
                <a:latin typeface="Myriad Pro" panose="020B0503030403020204" pitchFamily="34" charset="0"/>
              </a:rPr>
              <a:t>Directives concernant l’utilisation du nom, de l’acronyme, du logo et des noms de domaines internet de l’UNESCO</a:t>
            </a: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endParaRPr lang="fr-FR" sz="2300" i="1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r>
              <a:rPr lang="fr-FR" sz="2300" dirty="0">
                <a:latin typeface="Myriad Pro" panose="020B0503030403020204" pitchFamily="34" charset="0"/>
              </a:rPr>
              <a:t>Géré par la Division pour la Communication et l’Engagement du Public (CPE) </a:t>
            </a: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endParaRPr lang="fr-FR" sz="2300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r>
              <a:rPr lang="fr-FR" sz="2300" dirty="0">
                <a:latin typeface="Myriad Pro" panose="020B0503030403020204" pitchFamily="34" charset="0"/>
              </a:rPr>
              <a:t>Tout projet d’utilisation doit être soumis pour approbation avant réalisation </a:t>
            </a:r>
          </a:p>
          <a:p>
            <a:pPr marL="307658" lvl="1">
              <a:buClr>
                <a:srgbClr val="0077D4"/>
              </a:buClr>
            </a:pPr>
            <a:endParaRPr lang="fr-FR" sz="2300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r>
              <a:rPr lang="fr-FR" sz="2300" dirty="0">
                <a:latin typeface="Myriad Pro" panose="020B0503030403020204" pitchFamily="34" charset="0"/>
              </a:rPr>
              <a:t>Contact : </a:t>
            </a:r>
            <a:r>
              <a:rPr lang="fr-FR" sz="2300" dirty="0">
                <a:latin typeface="Myriad Pro" panose="020B0503030403020204" pitchFamily="34" charset="0"/>
                <a:hlinkClick r:id="rId3"/>
              </a:rPr>
              <a:t>logo@unesco.org</a:t>
            </a:r>
            <a:r>
              <a:rPr lang="fr-FR" sz="2300" dirty="0">
                <a:latin typeface="Myriad Pro" panose="020B0503030403020204" pitchFamily="34" charset="0"/>
              </a:rPr>
              <a:t> </a:t>
            </a: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endParaRPr lang="fr-FR" sz="23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5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Myriad Pro" panose="020B0503030403020204" pitchFamily="34" charset="0"/>
              </a:rPr>
              <a:t>II - </a:t>
            </a:r>
            <a:r>
              <a:rPr lang="en-GB" sz="2800" b="1" dirty="0" err="1">
                <a:latin typeface="Myriad Pro" panose="020B0503030403020204" pitchFamily="34" charset="0"/>
              </a:rPr>
              <a:t>L’Emblème</a:t>
            </a:r>
            <a:r>
              <a:rPr lang="en-GB" sz="2800" b="1" dirty="0">
                <a:latin typeface="Myriad Pro" panose="020B0503030403020204" pitchFamily="34" charset="0"/>
              </a:rPr>
              <a:t> du </a:t>
            </a:r>
            <a:r>
              <a:rPr lang="en-GB" sz="2800" b="1" dirty="0" err="1">
                <a:latin typeface="Myriad Pro" panose="020B0503030403020204" pitchFamily="34" charset="0"/>
              </a:rPr>
              <a:t>patrimoine</a:t>
            </a:r>
            <a:r>
              <a:rPr lang="en-GB" sz="2800" b="1" dirty="0">
                <a:latin typeface="Myriad Pro" panose="020B0503030403020204" pitchFamily="34" charset="0"/>
              </a:rPr>
              <a:t> </a:t>
            </a:r>
            <a:r>
              <a:rPr lang="en-GB" sz="2800" b="1" dirty="0" err="1">
                <a:latin typeface="Myriad Pro" panose="020B0503030403020204" pitchFamily="34" charset="0"/>
              </a:rPr>
              <a:t>mondial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4319583" y="2007105"/>
            <a:ext cx="7726643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r>
              <a:rPr lang="fr-FR" sz="2800" dirty="0">
                <a:solidFill>
                  <a:srgbClr val="0070C0"/>
                </a:solidFill>
                <a:latin typeface="Myriad Pro" panose="020B0503030403020204" pitchFamily="34" charset="0"/>
              </a:rPr>
              <a:t> </a:t>
            </a:r>
            <a:r>
              <a:rPr lang="fr-FR" sz="2800" dirty="0">
                <a:latin typeface="Myriad Pro" panose="020B0503030403020204" pitchFamily="34" charset="0"/>
              </a:rPr>
              <a:t>Adopté en 1978</a:t>
            </a: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endParaRPr lang="fr-FR" sz="2800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r>
              <a:rPr lang="fr-FR" sz="2800" dirty="0">
                <a:latin typeface="Myriad Pro" panose="020B0503030403020204" pitchFamily="34" charset="0"/>
              </a:rPr>
              <a:t>Symbole de l’interaction entre l’Humain et la Nature</a:t>
            </a: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endParaRPr lang="fr-FR" sz="2800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r>
              <a:rPr lang="fr-FR" sz="2800" dirty="0">
                <a:latin typeface="Myriad Pro" panose="020B0503030403020204" pitchFamily="34" charset="0"/>
              </a:rPr>
              <a:t>Défini au Chapitre VIII des </a:t>
            </a:r>
            <a:r>
              <a:rPr lang="fr-FR" sz="2800" i="1" dirty="0">
                <a:latin typeface="Myriad Pro" panose="020B0503030403020204" pitchFamily="34" charset="0"/>
              </a:rPr>
              <a:t>Orientations pour la mise en œuvre de la Convention du patrimoine mondial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E04A3699-4374-ACA1-EB30-7814EC953A61}"/>
              </a:ext>
            </a:extLst>
          </p:cNvPr>
          <p:cNvSpPr>
            <a:spLocks noChangeAspect="1"/>
          </p:cNvSpPr>
          <p:nvPr/>
        </p:nvSpPr>
        <p:spPr>
          <a:xfrm>
            <a:off x="2456629" y="1636562"/>
            <a:ext cx="1862954" cy="1827820"/>
          </a:xfrm>
          <a:custGeom>
            <a:avLst/>
            <a:gdLst/>
            <a:ahLst/>
            <a:cxnLst/>
            <a:rect l="l" t="t" r="r" b="b"/>
            <a:pathLst>
              <a:path w="2348648" h="2304354">
                <a:moveTo>
                  <a:pt x="0" y="0"/>
                </a:moveTo>
                <a:lnTo>
                  <a:pt x="2348647" y="0"/>
                </a:lnTo>
                <a:lnTo>
                  <a:pt x="2348647" y="2304354"/>
                </a:lnTo>
                <a:lnTo>
                  <a:pt x="0" y="23043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5491" r="-73974" b="-6886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2D1A1E4-1286-5742-02EE-FA8E3ACC9DB0}"/>
              </a:ext>
            </a:extLst>
          </p:cNvPr>
          <p:cNvSpPr>
            <a:spLocks noChangeAspect="1"/>
          </p:cNvSpPr>
          <p:nvPr/>
        </p:nvSpPr>
        <p:spPr>
          <a:xfrm>
            <a:off x="2456629" y="3736595"/>
            <a:ext cx="1862954" cy="1862954"/>
          </a:xfrm>
          <a:custGeom>
            <a:avLst/>
            <a:gdLst/>
            <a:ahLst/>
            <a:cxnLst/>
            <a:rect l="l" t="t" r="r" b="b"/>
            <a:pathLst>
              <a:path w="2403720" h="2403720">
                <a:moveTo>
                  <a:pt x="0" y="0"/>
                </a:moveTo>
                <a:lnTo>
                  <a:pt x="2403720" y="0"/>
                </a:lnTo>
                <a:lnTo>
                  <a:pt x="2403720" y="2403720"/>
                </a:lnTo>
                <a:lnTo>
                  <a:pt x="0" y="2403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59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2028833" y="2042636"/>
            <a:ext cx="9665703" cy="3908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315" lvl="1" indent="-307657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latin typeface="Myriad Pro" panose="020B0503030403020204" pitchFamily="34" charset="0"/>
              </a:rPr>
              <a:t>Des supports de communication de tailles réduites</a:t>
            </a:r>
          </a:p>
          <a:p>
            <a:pPr marL="307658" lvl="1"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   (ex : autocollants, flyers, stylos, </a:t>
            </a:r>
            <a:r>
              <a:rPr lang="fr-FR" sz="2000" u="sng" dirty="0">
                <a:latin typeface="Myriad Pro" panose="020B0503030403020204" pitchFamily="34" charset="0"/>
              </a:rPr>
              <a:t>pins</a:t>
            </a:r>
            <a:r>
              <a:rPr lang="fr-FR" sz="2000" dirty="0">
                <a:latin typeface="Myriad Pro" panose="020B0503030403020204" pitchFamily="34" charset="0"/>
              </a:rPr>
              <a:t>, </a:t>
            </a:r>
            <a:r>
              <a:rPr lang="fr-FR" sz="2000" u="sng" dirty="0">
                <a:latin typeface="Myriad Pro" panose="020B0503030403020204" pitchFamily="34" charset="0"/>
              </a:rPr>
              <a:t>clés USB</a:t>
            </a:r>
            <a:r>
              <a:rPr lang="fr-FR" sz="2000" dirty="0">
                <a:latin typeface="Myriad Pro" panose="020B0503030403020204" pitchFamily="34" charset="0"/>
              </a:rPr>
              <a:t> gratuites…)</a:t>
            </a:r>
          </a:p>
          <a:p>
            <a:pPr marL="615315" lvl="1" indent="-307657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latin typeface="Myriad Pro" panose="020B0503030403020204" pitchFamily="34" charset="0"/>
              </a:rPr>
              <a:t>Des panneaux de signalisation routière</a:t>
            </a:r>
          </a:p>
          <a:p>
            <a:pPr marL="307658" lvl="1"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   (ex : panneaux jalonnant les différents itinéraires menant au site…)</a:t>
            </a:r>
          </a:p>
          <a:p>
            <a:pPr marL="615315" lvl="1" indent="-307657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latin typeface="Myriad Pro" panose="020B0503030403020204" pitchFamily="34" charset="0"/>
              </a:rPr>
              <a:t>Des ﻿balises à l’intérieur du site</a:t>
            </a:r>
          </a:p>
          <a:p>
            <a:pPr marL="307658" lvl="1"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   (ex: bornes, signaux, balises pour des routes, chemins, circuits piétonniers,</a:t>
            </a:r>
          </a:p>
          <a:p>
            <a:pPr marL="307658" lvl="1"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    bâtiments…)</a:t>
            </a:r>
          </a:p>
          <a:p>
            <a:pPr marL="615315" lvl="1" indent="-307657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latin typeface="Myriad Pro" panose="020B0503030403020204" pitchFamily="34" charset="0"/>
              </a:rPr>
              <a:t>Des produits de communication soumis à la vente*</a:t>
            </a:r>
          </a:p>
          <a:p>
            <a:pPr marL="307658" lvl="1"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   (tous produits/souvenirs vendus – voir diapo 9)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45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Peut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être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utilisé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par les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autorités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compétentes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sur 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Myriad Pro" panose="020B0503030403020204" pitchFamily="34" charset="0"/>
              </a:rPr>
              <a:t>II - </a:t>
            </a:r>
            <a:r>
              <a:rPr lang="en-GB" sz="2800" b="1" dirty="0" err="1">
                <a:latin typeface="Myriad Pro" panose="020B0503030403020204" pitchFamily="34" charset="0"/>
              </a:rPr>
              <a:t>L’Emblème</a:t>
            </a:r>
            <a:r>
              <a:rPr lang="en-GB" sz="2800" b="1" dirty="0">
                <a:latin typeface="Myriad Pro" panose="020B0503030403020204" pitchFamily="34" charset="0"/>
              </a:rPr>
              <a:t> du </a:t>
            </a:r>
            <a:r>
              <a:rPr lang="en-GB" sz="2800" b="1" dirty="0" err="1">
                <a:latin typeface="Myriad Pro" panose="020B0503030403020204" pitchFamily="34" charset="0"/>
              </a:rPr>
              <a:t>patrimoine</a:t>
            </a:r>
            <a:r>
              <a:rPr lang="en-GB" sz="2800" b="1" dirty="0">
                <a:latin typeface="Myriad Pro" panose="020B0503030403020204" pitchFamily="34" charset="0"/>
              </a:rPr>
              <a:t> </a:t>
            </a:r>
            <a:r>
              <a:rPr lang="en-GB" sz="2800" b="1" dirty="0" err="1">
                <a:latin typeface="Myriad Pro" panose="020B0503030403020204" pitchFamily="34" charset="0"/>
              </a:rPr>
              <a:t>mondial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4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spcAft>
                <a:spcPts val="1400"/>
              </a:spcAft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45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800" b="1" dirty="0">
                <a:solidFill>
                  <a:srgbClr val="000000"/>
                </a:solidFill>
                <a:latin typeface="Myriad Pro" panose="020B0503030403020204" pitchFamily="34" charset="0"/>
              </a:rPr>
              <a:t>Utilisation</a:t>
            </a: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 -  Extraits des </a:t>
            </a:r>
            <a:r>
              <a:rPr lang="fr-FR" sz="2800" i="1" dirty="0">
                <a:solidFill>
                  <a:srgbClr val="000000"/>
                </a:solidFill>
                <a:latin typeface="Myriad Pro" panose="020B0503030403020204" pitchFamily="34" charset="0"/>
              </a:rPr>
              <a:t>Orientations</a:t>
            </a: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, Chap. VIII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Myriad Pro" panose="020B0503030403020204" pitchFamily="34" charset="0"/>
              </a:rPr>
              <a:t>II - </a:t>
            </a:r>
            <a:r>
              <a:rPr lang="en-GB" sz="2800" b="1" dirty="0" err="1">
                <a:latin typeface="Myriad Pro" panose="020B0503030403020204" pitchFamily="34" charset="0"/>
              </a:rPr>
              <a:t>L’Emblème</a:t>
            </a:r>
            <a:r>
              <a:rPr lang="en-GB" sz="2800" b="1" dirty="0">
                <a:latin typeface="Myriad Pro" panose="020B0503030403020204" pitchFamily="34" charset="0"/>
              </a:rPr>
              <a:t> du </a:t>
            </a:r>
            <a:r>
              <a:rPr lang="en-GB" sz="2800" b="1" dirty="0" err="1">
                <a:latin typeface="Myriad Pro" panose="020B0503030403020204" pitchFamily="34" charset="0"/>
              </a:rPr>
              <a:t>patrimoine</a:t>
            </a:r>
            <a:r>
              <a:rPr lang="en-GB" sz="2800" b="1" dirty="0">
                <a:latin typeface="Myriad Pro" panose="020B0503030403020204" pitchFamily="34" charset="0"/>
              </a:rPr>
              <a:t> </a:t>
            </a:r>
            <a:r>
              <a:rPr lang="en-GB" sz="2800" b="1" dirty="0" err="1">
                <a:latin typeface="Myriad Pro" panose="020B0503030403020204" pitchFamily="34" charset="0"/>
              </a:rPr>
              <a:t>mondial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24767E-8433-C152-0DC4-A4C554C8C4D8}"/>
              </a:ext>
            </a:extLst>
          </p:cNvPr>
          <p:cNvGrpSpPr/>
          <p:nvPr/>
        </p:nvGrpSpPr>
        <p:grpSpPr>
          <a:xfrm>
            <a:off x="2271252" y="1892899"/>
            <a:ext cx="9636504" cy="4253225"/>
            <a:chOff x="0" y="0"/>
            <a:chExt cx="3903714" cy="1832050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E775A16-D3A3-FDD7-FA2C-0FCD71974899}"/>
                </a:ext>
              </a:extLst>
            </p:cNvPr>
            <p:cNvSpPr/>
            <p:nvPr/>
          </p:nvSpPr>
          <p:spPr>
            <a:xfrm>
              <a:off x="55364" y="0"/>
              <a:ext cx="3848350" cy="1832050"/>
            </a:xfrm>
            <a:custGeom>
              <a:avLst/>
              <a:gdLst/>
              <a:ahLst/>
              <a:cxnLst/>
              <a:rect l="l" t="t" r="r" b="b"/>
              <a:pathLst>
                <a:path w="3848350" h="1832050">
                  <a:moveTo>
                    <a:pt x="0" y="0"/>
                  </a:moveTo>
                  <a:lnTo>
                    <a:pt x="3848350" y="0"/>
                  </a:lnTo>
                  <a:lnTo>
                    <a:pt x="3848350" y="1832050"/>
                  </a:lnTo>
                  <a:lnTo>
                    <a:pt x="0" y="183205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0A255EF6-BA24-633A-B21F-CD33B6069011}"/>
                </a:ext>
              </a:extLst>
            </p:cNvPr>
            <p:cNvSpPr txBox="1"/>
            <p:nvPr/>
          </p:nvSpPr>
          <p:spPr>
            <a:xfrm>
              <a:off x="0" y="9525"/>
              <a:ext cx="3848350" cy="1822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58"/>
                </a:lnSpc>
              </a:pPr>
              <a:endParaRPr/>
            </a:p>
          </p:txBody>
        </p:sp>
      </p:grpSp>
      <p:sp>
        <p:nvSpPr>
          <p:cNvPr id="4" name="TextBox 10">
            <a:extLst>
              <a:ext uri="{FF2B5EF4-FFF2-40B4-BE49-F238E27FC236}">
                <a16:creationId xmlns:a16="http://schemas.microsoft.com/office/drawing/2014/main" id="{ED711C26-6D95-81AD-502D-EA523F6963D4}"/>
              </a:ext>
            </a:extLst>
          </p:cNvPr>
          <p:cNvSpPr txBox="1"/>
          <p:nvPr/>
        </p:nvSpPr>
        <p:spPr>
          <a:xfrm>
            <a:off x="2575560" y="1987686"/>
            <a:ext cx="9195527" cy="605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74" indent="-285750" algn="just">
              <a:lnSpc>
                <a:spcPts val="254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  <a:latin typeface="Myriad Pro" panose="020B0503030403020204" pitchFamily="34" charset="0"/>
              </a:rPr>
              <a:t>VIII.E, 275, a)</a:t>
            </a:r>
          </a:p>
          <a:p>
            <a:pPr algn="just">
              <a:lnSpc>
                <a:spcPts val="2540"/>
              </a:lnSpc>
            </a:pP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« 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L'emblème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doit 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être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utilisé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pour 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tous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les 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projets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nettement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associés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à la mission de la Convention, […], 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afin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de 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promouvoir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la Convention. »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0F47DFAE-73AD-0893-2F79-2C7BF56CFD33}"/>
              </a:ext>
            </a:extLst>
          </p:cNvPr>
          <p:cNvSpPr txBox="1"/>
          <p:nvPr/>
        </p:nvSpPr>
        <p:spPr>
          <a:xfrm>
            <a:off x="2575560" y="3091240"/>
            <a:ext cx="9195527" cy="1878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0376" algn="just">
              <a:lnSpc>
                <a:spcPts val="2540"/>
              </a:lnSpc>
              <a:buFont typeface="Arial" panose="020B0604020202020204" pitchFamily="34" charset="0"/>
              <a:buChar char="•"/>
            </a:pPr>
            <a:r>
              <a:rPr lang="en-US" sz="1400" b="1" spc="17" dirty="0">
                <a:solidFill>
                  <a:srgbClr val="FFFFFF"/>
                </a:solidFill>
                <a:latin typeface="Myriad Pro" panose="020B0503030403020204" pitchFamily="34" charset="0"/>
              </a:rPr>
              <a:t>VIII.E, 275, b)</a:t>
            </a:r>
          </a:p>
          <a:p>
            <a:pPr algn="just">
              <a:lnSpc>
                <a:spcPts val="2540"/>
              </a:lnSpc>
            </a:pP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« […] Les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principaux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critères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d'approbation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doivent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être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la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valeur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éducative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,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scientifique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,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culturelle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ou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artistique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du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produit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proposé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en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rapport avec les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principes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et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valeurs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du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patrimoine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mondial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. » </a:t>
            </a:r>
          </a:p>
          <a:p>
            <a:pPr algn="just">
              <a:lnSpc>
                <a:spcPts val="2540"/>
              </a:lnSpc>
            </a:pPr>
            <a:r>
              <a:rPr lang="en-US" sz="1200" b="1" spc="17" dirty="0">
                <a:solidFill>
                  <a:srgbClr val="FFFFFF"/>
                </a:solidFill>
                <a:latin typeface="Myriad Pro" panose="020B0503030403020204" pitchFamily="34" charset="0"/>
              </a:rPr>
              <a:t>et</a:t>
            </a:r>
            <a:endParaRPr lang="en-US" sz="1200" spc="17" dirty="0">
              <a:solidFill>
                <a:srgbClr val="FFFFFF"/>
              </a:solidFill>
              <a:latin typeface="Myriad Pro" panose="020B0503030403020204" pitchFamily="34" charset="0"/>
            </a:endParaRPr>
          </a:p>
          <a:p>
            <a:pPr algn="just">
              <a:lnSpc>
                <a:spcPts val="2540"/>
              </a:lnSpc>
            </a:pP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«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L'autorisation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ne doit pas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être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donnée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de manière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routinière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pour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apposer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l'emblème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sur des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produits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qui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n'ont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aucune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valeur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éducative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,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ou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une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valeur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éducative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extrêmement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faible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,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comme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les tasses, tee-shirts, pins et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autres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souvenirs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touristiques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. »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548E7575-F700-6BCD-09E2-EC1E1BA72303}"/>
              </a:ext>
            </a:extLst>
          </p:cNvPr>
          <p:cNvSpPr txBox="1"/>
          <p:nvPr/>
        </p:nvSpPr>
        <p:spPr>
          <a:xfrm>
            <a:off x="2575560" y="5122784"/>
            <a:ext cx="9195527" cy="932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0374" algn="just">
              <a:lnSpc>
                <a:spcPts val="2540"/>
              </a:lnSpc>
              <a:buFont typeface="Arial" panose="020B0604020202020204" pitchFamily="34" charset="0"/>
              <a:buChar char="•"/>
              <a:tabLst>
                <a:tab pos="1076325" algn="l"/>
              </a:tabLst>
            </a:pPr>
            <a:r>
              <a:rPr lang="en-US" sz="1400" b="1" dirty="0">
                <a:solidFill>
                  <a:srgbClr val="FFFFFF"/>
                </a:solidFill>
                <a:latin typeface="Myriad Pro" panose="020B0503030403020204" pitchFamily="34" charset="0"/>
              </a:rPr>
              <a:t>VIII.E, 275, d)</a:t>
            </a:r>
          </a:p>
          <a:p>
            <a:pPr algn="just">
              <a:lnSpc>
                <a:spcPts val="2540"/>
              </a:lnSpc>
            </a:pP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«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Excepté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lorsque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cela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est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autorisé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conformément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à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ces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principes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, il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n'est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pas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légitime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que des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entités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commerciales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utilisent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l'emblème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directement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sur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leurs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propres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matériels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pour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montrer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qu'elles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soutiennent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le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patrimoine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mondial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. »</a:t>
            </a:r>
          </a:p>
        </p:txBody>
      </p:sp>
    </p:spTree>
    <p:extLst>
      <p:ext uri="{BB962C8B-B14F-4D97-AF65-F5344CB8AC3E}">
        <p14:creationId xmlns:p14="http://schemas.microsoft.com/office/powerpoint/2010/main" val="146970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spcAft>
                <a:spcPts val="1400"/>
              </a:spcAft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45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800" b="1" dirty="0">
                <a:solidFill>
                  <a:srgbClr val="000000"/>
                </a:solidFill>
                <a:latin typeface="Myriad Pro" panose="020B0503030403020204" pitchFamily="34" charset="0"/>
              </a:rPr>
              <a:t>*Usage commercial </a:t>
            </a: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-</a:t>
            </a:r>
            <a:r>
              <a:rPr lang="fr-FR" sz="2800" b="1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Extraits des </a:t>
            </a:r>
            <a:r>
              <a:rPr lang="fr-FR" sz="2800" i="1" dirty="0">
                <a:solidFill>
                  <a:srgbClr val="000000"/>
                </a:solidFill>
                <a:latin typeface="Myriad Pro" panose="020B0503030403020204" pitchFamily="34" charset="0"/>
              </a:rPr>
              <a:t>Orientations</a:t>
            </a: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, Chap. VIII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Myriad Pro" panose="020B0503030403020204" pitchFamily="34" charset="0"/>
              </a:rPr>
              <a:t>II - </a:t>
            </a:r>
            <a:r>
              <a:rPr lang="en-GB" sz="2800" b="1" dirty="0" err="1">
                <a:latin typeface="Myriad Pro" panose="020B0503030403020204" pitchFamily="34" charset="0"/>
              </a:rPr>
              <a:t>L’Emblème</a:t>
            </a:r>
            <a:r>
              <a:rPr lang="en-GB" sz="2800" b="1" dirty="0">
                <a:latin typeface="Myriad Pro" panose="020B0503030403020204" pitchFamily="34" charset="0"/>
              </a:rPr>
              <a:t> du </a:t>
            </a:r>
            <a:r>
              <a:rPr lang="en-GB" sz="2800" b="1" dirty="0" err="1">
                <a:latin typeface="Myriad Pro" panose="020B0503030403020204" pitchFamily="34" charset="0"/>
              </a:rPr>
              <a:t>patrimoine</a:t>
            </a:r>
            <a:r>
              <a:rPr lang="en-GB" sz="2800" b="1" dirty="0">
                <a:latin typeface="Myriad Pro" panose="020B0503030403020204" pitchFamily="34" charset="0"/>
              </a:rPr>
              <a:t> </a:t>
            </a:r>
            <a:r>
              <a:rPr lang="en-GB" sz="2800" b="1" dirty="0" err="1">
                <a:latin typeface="Myriad Pro" panose="020B0503030403020204" pitchFamily="34" charset="0"/>
              </a:rPr>
              <a:t>mondial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24767E-8433-C152-0DC4-A4C554C8C4D8}"/>
              </a:ext>
            </a:extLst>
          </p:cNvPr>
          <p:cNvGrpSpPr/>
          <p:nvPr/>
        </p:nvGrpSpPr>
        <p:grpSpPr>
          <a:xfrm>
            <a:off x="2271252" y="1938619"/>
            <a:ext cx="9636504" cy="3883061"/>
            <a:chOff x="0" y="0"/>
            <a:chExt cx="3903714" cy="1832050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E775A16-D3A3-FDD7-FA2C-0FCD71974899}"/>
                </a:ext>
              </a:extLst>
            </p:cNvPr>
            <p:cNvSpPr/>
            <p:nvPr/>
          </p:nvSpPr>
          <p:spPr>
            <a:xfrm>
              <a:off x="55364" y="0"/>
              <a:ext cx="3848350" cy="1832050"/>
            </a:xfrm>
            <a:custGeom>
              <a:avLst/>
              <a:gdLst/>
              <a:ahLst/>
              <a:cxnLst/>
              <a:rect l="l" t="t" r="r" b="b"/>
              <a:pathLst>
                <a:path w="3848350" h="1832050">
                  <a:moveTo>
                    <a:pt x="0" y="0"/>
                  </a:moveTo>
                  <a:lnTo>
                    <a:pt x="3848350" y="0"/>
                  </a:lnTo>
                  <a:lnTo>
                    <a:pt x="3848350" y="1832050"/>
                  </a:lnTo>
                  <a:lnTo>
                    <a:pt x="0" y="183205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0A255EF6-BA24-633A-B21F-CD33B6069011}"/>
                </a:ext>
              </a:extLst>
            </p:cNvPr>
            <p:cNvSpPr txBox="1"/>
            <p:nvPr/>
          </p:nvSpPr>
          <p:spPr>
            <a:xfrm>
              <a:off x="0" y="9525"/>
              <a:ext cx="3848350" cy="1822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58"/>
                </a:lnSpc>
              </a:pPr>
              <a:endParaRPr/>
            </a:p>
          </p:txBody>
        </p:sp>
      </p:grpSp>
      <p:sp>
        <p:nvSpPr>
          <p:cNvPr id="4" name="TextBox 10">
            <a:extLst>
              <a:ext uri="{FF2B5EF4-FFF2-40B4-BE49-F238E27FC236}">
                <a16:creationId xmlns:a16="http://schemas.microsoft.com/office/drawing/2014/main" id="{ED711C26-6D95-81AD-502D-EA523F6963D4}"/>
              </a:ext>
            </a:extLst>
          </p:cNvPr>
          <p:cNvSpPr txBox="1"/>
          <p:nvPr/>
        </p:nvSpPr>
        <p:spPr>
          <a:xfrm>
            <a:off x="2575560" y="2168331"/>
            <a:ext cx="9195527" cy="932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74" indent="-285750" algn="just">
              <a:lnSpc>
                <a:spcPts val="254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FF"/>
                </a:solidFill>
                <a:latin typeface="Myriad Pro" panose="020B0503030403020204" pitchFamily="34" charset="0"/>
              </a:rPr>
              <a:t>VIII.E, 275, b)</a:t>
            </a:r>
          </a:p>
          <a:p>
            <a:pPr algn="just">
              <a:lnSpc>
                <a:spcPts val="2540"/>
              </a:lnSpc>
            </a:pPr>
            <a:r>
              <a:rPr lang="fr-FR" sz="1600" dirty="0">
                <a:solidFill>
                  <a:srgbClr val="FFFFFF"/>
                </a:solidFill>
                <a:latin typeface="Myriad Pro" panose="020B0503030403020204" pitchFamily="34" charset="0"/>
              </a:rPr>
              <a:t>« Une décision d'approuver l'utilisation de l'emblème doit être fortement liée à la qualité et la teneur du produit […] »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0F47DFAE-73AD-0893-2F79-2C7BF56CFD33}"/>
              </a:ext>
            </a:extLst>
          </p:cNvPr>
          <p:cNvSpPr txBox="1"/>
          <p:nvPr/>
        </p:nvSpPr>
        <p:spPr>
          <a:xfrm>
            <a:off x="2575560" y="3710130"/>
            <a:ext cx="9195527" cy="1886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0376" algn="just">
              <a:lnSpc>
                <a:spcPts val="2540"/>
              </a:lnSpc>
              <a:buFont typeface="Arial" panose="020B0604020202020204" pitchFamily="34" charset="0"/>
              <a:buChar char="•"/>
            </a:pPr>
            <a:r>
              <a:rPr lang="fr-FR" b="1" spc="17" dirty="0">
                <a:solidFill>
                  <a:srgbClr val="FFFFFF"/>
                </a:solidFill>
                <a:latin typeface="Myriad Pro" panose="020B0503030403020204" pitchFamily="34" charset="0"/>
              </a:rPr>
              <a:t>VIII.E, 275, h)</a:t>
            </a:r>
          </a:p>
          <a:p>
            <a:pPr algn="just">
              <a:lnSpc>
                <a:spcPts val="2540"/>
              </a:lnSpc>
            </a:pPr>
            <a:r>
              <a:rPr lang="fr-FR" sz="1600" spc="17" dirty="0">
                <a:solidFill>
                  <a:srgbClr val="FFFFFF"/>
                </a:solidFill>
                <a:latin typeface="Myriad Pro" panose="020B0503030403020204" pitchFamily="34" charset="0"/>
              </a:rPr>
              <a:t>« Lorsque des retombées commerciales sont attendues, le Secrétariat devrait s'assurer que le Fonds du patrimoine mondial reçoit une juste part des revenus […] » </a:t>
            </a:r>
          </a:p>
          <a:p>
            <a:pPr algn="just">
              <a:lnSpc>
                <a:spcPts val="2540"/>
              </a:lnSpc>
            </a:pPr>
            <a:r>
              <a:rPr lang="fr-FR" sz="1600" b="1" spc="17" dirty="0">
                <a:solidFill>
                  <a:srgbClr val="FFFFFF"/>
                </a:solidFill>
                <a:latin typeface="Myriad Pro" panose="020B0503030403020204" pitchFamily="34" charset="0"/>
              </a:rPr>
              <a:t>et</a:t>
            </a:r>
          </a:p>
          <a:p>
            <a:pPr algn="just">
              <a:lnSpc>
                <a:spcPts val="2540"/>
              </a:lnSpc>
            </a:pPr>
            <a:r>
              <a:rPr lang="fr-FR" sz="1600" spc="17" dirty="0">
                <a:solidFill>
                  <a:srgbClr val="FFFFFF"/>
                </a:solidFill>
                <a:latin typeface="Myriad Pro" panose="020B0503030403020204" pitchFamily="34" charset="0"/>
              </a:rPr>
              <a:t>« Les autorités nationales sont aussi invitées à s'assurer que leurs biens ou le Fonds du patrimoine mondial reçoivent une juste part des revenus […] ».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AA0F98-807E-53BA-E73B-6D0AE67F5CFC}"/>
              </a:ext>
            </a:extLst>
          </p:cNvPr>
          <p:cNvGrpSpPr/>
          <p:nvPr/>
        </p:nvGrpSpPr>
        <p:grpSpPr>
          <a:xfrm>
            <a:off x="2271252" y="3369757"/>
            <a:ext cx="9718643" cy="161124"/>
            <a:chOff x="0" y="0"/>
            <a:chExt cx="3936989" cy="66992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34EF1CF-CB5B-419A-E61A-37F9707A03EE}"/>
                </a:ext>
              </a:extLst>
            </p:cNvPr>
            <p:cNvSpPr/>
            <p:nvPr/>
          </p:nvSpPr>
          <p:spPr>
            <a:xfrm>
              <a:off x="0" y="0"/>
              <a:ext cx="3936989" cy="66992"/>
            </a:xfrm>
            <a:custGeom>
              <a:avLst/>
              <a:gdLst/>
              <a:ahLst/>
              <a:cxnLst/>
              <a:rect l="l" t="t" r="r" b="b"/>
              <a:pathLst>
                <a:path w="3936989" h="66992">
                  <a:moveTo>
                    <a:pt x="0" y="0"/>
                  </a:moveTo>
                  <a:lnTo>
                    <a:pt x="3936989" y="0"/>
                  </a:lnTo>
                  <a:lnTo>
                    <a:pt x="3936989" y="66992"/>
                  </a:lnTo>
                  <a:lnTo>
                    <a:pt x="0" y="669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08210AAD-1C0C-78BF-D26B-9C6D9984D864}"/>
                </a:ext>
              </a:extLst>
            </p:cNvPr>
            <p:cNvSpPr txBox="1"/>
            <p:nvPr/>
          </p:nvSpPr>
          <p:spPr>
            <a:xfrm>
              <a:off x="0" y="9525"/>
              <a:ext cx="3936989" cy="5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58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177900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03EB5D3F8A845AC93D4EBD5AF5EE4" ma:contentTypeVersion="5" ma:contentTypeDescription="Create a new document." ma:contentTypeScope="" ma:versionID="fec4670ffcfc79f3be3687a7c4854c76">
  <xsd:schema xmlns:xsd="http://www.w3.org/2001/XMLSchema" xmlns:xs="http://www.w3.org/2001/XMLSchema" xmlns:p="http://schemas.microsoft.com/office/2006/metadata/properties" xmlns:ns2="3ec64710-979e-45f3-964b-bdd369ecc229" xmlns:ns3="1effd615-d1f6-498b-b718-2cd5ed64e911" targetNamespace="http://schemas.microsoft.com/office/2006/metadata/properties" ma:root="true" ma:fieldsID="e4952907cfc26b8170298715ab48cad6" ns2:_="" ns3:_="">
    <xsd:import namespace="3ec64710-979e-45f3-964b-bdd369ecc229"/>
    <xsd:import namespace="1effd615-d1f6-498b-b718-2cd5ed64e9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64710-979e-45f3-964b-bdd369ecc2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fd615-d1f6-498b-b718-2cd5ed64e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ec64710-979e-45f3-964b-bdd369ecc229">UNESCODPI-1629253120-11</_dlc_DocId>
    <_dlc_DocIdUrl xmlns="3ec64710-979e-45f3-964b-bdd369ecc229">
      <Url>https://unesco.sharepoint.com/sites/cpe/_layouts/15/DocIdRedir.aspx?ID=UNESCODPI-1629253120-11</Url>
      <Description>UNESCODPI-1629253120-11</Description>
    </_dlc_DocIdUrl>
  </documentManagement>
</p:properties>
</file>

<file path=customXml/itemProps1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D955CD-A61D-44F6-B5E8-63386A39C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64710-979e-45f3-964b-bdd369ecc229"/>
    <ds:schemaRef ds:uri="1effd615-d1f6-498b-b718-2cd5ed64e9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8C8676-A268-4DE7-9251-BA62A82DD05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6A62075-B3C9-4A3A-AE06-3BDCC332E1EB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1effd615-d1f6-498b-b718-2cd5ed64e911"/>
    <ds:schemaRef ds:uri="3ec64710-979e-45f3-964b-bdd369ecc229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2918</TotalTime>
  <Words>1351</Words>
  <Application>Microsoft Office PowerPoint</Application>
  <PresentationFormat>Widescreen</PresentationFormat>
  <Paragraphs>178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Myriad Pro</vt:lpstr>
      <vt:lpstr>Poppins Bold</vt:lpstr>
      <vt:lpstr>TT Rounds Condensed</vt:lpstr>
      <vt:lpstr>Wingdings</vt:lpstr>
      <vt:lpstr>Thème Office</vt:lpstr>
      <vt:lpstr>PowerPoint Presentation</vt:lpstr>
      <vt:lpstr>Pourquoi utiliser l’Emblème du patrimoine mondial?</vt:lpstr>
      <vt:lpstr>Quels emblèmes et logos ?</vt:lpstr>
      <vt:lpstr>I - Le logo de l’UNESCO</vt:lpstr>
      <vt:lpstr>I - Le logo de l’UNESCO</vt:lpstr>
      <vt:lpstr>II - L’Emblème du patrimoine mondial</vt:lpstr>
      <vt:lpstr>II - L’Emblème du patrimoine mondial</vt:lpstr>
      <vt:lpstr>II - L’Emblème du patrimoine mondial</vt:lpstr>
      <vt:lpstr>II - L’Emblème du patrimoine mondial</vt:lpstr>
      <vt:lpstr>III - Les logos combinés</vt:lpstr>
      <vt:lpstr>III.1 - Le logo combiné pour les Commissions nationales et Agences</vt:lpstr>
      <vt:lpstr>III.2 - Le logo combiné pour les sites du patrimoine mondial</vt:lpstr>
      <vt:lpstr>III.3 - Le logo combiné pour le Secrétariat de l’UNESCO</vt:lpstr>
      <vt:lpstr>III - Les logos combinés du patrimoine mondial</vt:lpstr>
      <vt:lpstr>IV - Règles régissant l’utilisation de l’Emblème et des logos combinés </vt:lpstr>
      <vt:lpstr>IV.1 - Extraits de l’Annexe 14 des Orientations</vt:lpstr>
      <vt:lpstr>IV.1 - Extraits de l’Annexe 14 des Orientations</vt:lpstr>
      <vt:lpstr>IV.1 - Extraits de l’Annexe 14 des Orientations</vt:lpstr>
      <vt:lpstr>IV.2 - Exemple d’utilisation</vt:lpstr>
      <vt:lpstr>IV.3 - Exemples de mauvais usages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Emblème et logos combinés du patrimoine mondial</dc:title>
  <dc:creator>Esquivel, Eric</dc:creator>
  <cp:lastModifiedBy>Esquivel, Eric</cp:lastModifiedBy>
  <cp:revision>440</cp:revision>
  <dcterms:created xsi:type="dcterms:W3CDTF">2019-03-22T15:49:46Z</dcterms:created>
  <dcterms:modified xsi:type="dcterms:W3CDTF">2024-02-09T09:08:57Z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0x0101008E503EB5D3F8A845AC93D4EBD5AF5EE4</vt:lpwstr>
  </property>
  <property fmtid="{D5CDD505-2E9C-101B-9397-08002B2CF9AE}" pid="3" name="_dlc_DocIdItemGuid">
    <vt:lpwstr>5c46f521-d66a-48f2-b4d3-7dd05baf4502</vt:lpwstr>
  </property>
</Properties>
</file>