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30"/>
  </p:notesMasterIdLst>
  <p:handoutMasterIdLst>
    <p:handoutMasterId r:id="rId31"/>
  </p:handoutMasterIdLst>
  <p:sldIdLst>
    <p:sldId id="327" r:id="rId6"/>
    <p:sldId id="330" r:id="rId7"/>
    <p:sldId id="338" r:id="rId8"/>
    <p:sldId id="339" r:id="rId9"/>
    <p:sldId id="341" r:id="rId10"/>
    <p:sldId id="342" r:id="rId11"/>
    <p:sldId id="343" r:id="rId12"/>
    <p:sldId id="344" r:id="rId13"/>
    <p:sldId id="345" r:id="rId14"/>
    <p:sldId id="347" r:id="rId15"/>
    <p:sldId id="348" r:id="rId16"/>
    <p:sldId id="350" r:id="rId17"/>
    <p:sldId id="360" r:id="rId18"/>
    <p:sldId id="351" r:id="rId19"/>
    <p:sldId id="352" r:id="rId20"/>
    <p:sldId id="354" r:id="rId21"/>
    <p:sldId id="355" r:id="rId22"/>
    <p:sldId id="356" r:id="rId23"/>
    <p:sldId id="357" r:id="rId24"/>
    <p:sldId id="358" r:id="rId25"/>
    <p:sldId id="359" r:id="rId26"/>
    <p:sldId id="361" r:id="rId27"/>
    <p:sldId id="337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vel, Matthieu" initials="GM" lastIdx="5" clrIdx="0">
    <p:extLst>
      <p:ext uri="{19B8F6BF-5375-455C-9EA6-DF929625EA0E}">
        <p15:presenceInfo xmlns:p15="http://schemas.microsoft.com/office/powerpoint/2012/main" userId="S::m.guevel@unesco.org::59e580ac-477c-44d0-8c02-a45964b90a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3" autoAdjust="0"/>
    <p:restoredTop sz="94733" autoAdjust="0"/>
  </p:normalViewPr>
  <p:slideViewPr>
    <p:cSldViewPr snapToGrid="0" showGuides="1">
      <p:cViewPr varScale="1">
        <p:scale>
          <a:sx n="120" d="100"/>
          <a:sy n="120" d="100"/>
        </p:scale>
        <p:origin x="216" y="90"/>
      </p:cViewPr>
      <p:guideLst>
        <p:guide orient="horz" pos="2137"/>
        <p:guide pos="3931"/>
      </p:guideLst>
    </p:cSldViewPr>
  </p:slideViewPr>
  <p:outlineViewPr>
    <p:cViewPr>
      <p:scale>
        <a:sx n="100" d="100"/>
        <a:sy n="100" d="100"/>
      </p:scale>
      <p:origin x="0" y="-4147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4D37D-97F2-475C-A1E2-537E803ECE88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CE3AA-5C90-4B1E-BB30-5DBE87DD2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0453-48F6-41C1-944E-EB020FF094E5}" type="datetimeFigureOut">
              <a:rPr lang="fr-FR" smtClean="0"/>
              <a:t>09/02/2024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E205E-CD73-4305-88CF-892B440D76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7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1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7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085573" y="-1343417"/>
            <a:ext cx="4020855" cy="1051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5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5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B637B1-A9C8-4913-8C41-59CF46A14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11396"/>
            <a:ext cx="12192000" cy="5675355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ON THE ICON TO ADD AN IMAGE. THIS IS A TITLE SLIDE, DO NOT USE THIS SLIDE TO WRITE CONTENT. ONLY THE TITLE &amp; IMAGE.</a:t>
            </a:r>
          </a:p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1"/>
            <a:ext cx="12192000" cy="2611395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102074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1942672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7E740B9-F6F3-4231-9031-B597EEE26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49" y="2066956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988881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  <p:pic>
        <p:nvPicPr>
          <p:cNvPr id="6" name="Picture 5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E035D78A-55A5-4AEE-9548-2C8425E257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9" y="181926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8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821C45-9C17-4B09-A58B-94A9B8A2058C}"/>
              </a:ext>
            </a:extLst>
          </p:cNvPr>
          <p:cNvSpPr/>
          <p:nvPr userDrawn="1"/>
        </p:nvSpPr>
        <p:spPr>
          <a:xfrm>
            <a:off x="0" y="6336080"/>
            <a:ext cx="12192000" cy="521921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D9E65D-2E58-4CF1-80D7-A1321325AF62}"/>
              </a:ext>
            </a:extLst>
          </p:cNvPr>
          <p:cNvSpPr/>
          <p:nvPr userDrawn="1"/>
        </p:nvSpPr>
        <p:spPr>
          <a:xfrm>
            <a:off x="-1065" y="28"/>
            <a:ext cx="12191997" cy="758619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49AEBCB-52F6-45B2-A57F-885004950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 of the slide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C7FD5E-15F4-43A5-8E6C-29529CD2A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879" y="959562"/>
            <a:ext cx="11350208" cy="971789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350" b="1">
                <a:solidFill>
                  <a:schemeClr val="bg2">
                    <a:lumMod val="10000"/>
                  </a:schemeClr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050" b="1">
                <a:solidFill>
                  <a:srgbClr val="0077D4"/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900"/>
            </a:lvl3pPr>
            <a:lvl4pPr marL="1199970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825"/>
            </a:lvl4pPr>
            <a:lvl5pPr marL="1542818" indent="-171426" algn="just">
              <a:buClr>
                <a:srgbClr val="024A84"/>
              </a:buClr>
              <a:buFont typeface="Arial" panose="020B0604020202020204" pitchFamily="34" charset="0"/>
              <a:buChar char="•"/>
              <a:defRPr sz="7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17336C9A-B076-4656-8BBA-963E90A9405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AA8FC206-02A5-43F9-849D-DC76261D0734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EA29732-7844-43C8-8145-B8D9665017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0" name="Picture 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6210B95-FEB4-44B5-9739-F23E710DD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790834"/>
            <a:ext cx="12192000" cy="6067167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 OF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or summary</a:t>
            </a:r>
          </a:p>
        </p:txBody>
      </p:sp>
    </p:spTree>
    <p:extLst>
      <p:ext uri="{BB962C8B-B14F-4D97-AF65-F5344CB8AC3E}">
        <p14:creationId xmlns:p14="http://schemas.microsoft.com/office/powerpoint/2010/main" val="415369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title : add y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C1422C-A4FA-45ED-BD29-9E6ACF047CFD}"/>
              </a:ext>
            </a:extLst>
          </p:cNvPr>
          <p:cNvSpPr/>
          <p:nvPr userDrawn="1"/>
        </p:nvSpPr>
        <p:spPr>
          <a:xfrm>
            <a:off x="0" y="0"/>
            <a:ext cx="12192000" cy="6293708"/>
          </a:xfrm>
          <a:prstGeom prst="rect">
            <a:avLst/>
          </a:prstGeom>
          <a:gradFill flip="none" rotWithShape="1">
            <a:gsLst>
              <a:gs pos="0">
                <a:srgbClr val="0077D4">
                  <a:shade val="30000"/>
                  <a:satMod val="115000"/>
                </a:srgbClr>
              </a:gs>
              <a:gs pos="50000">
                <a:srgbClr val="0077D4">
                  <a:shade val="67500"/>
                  <a:satMod val="115000"/>
                </a:srgbClr>
              </a:gs>
              <a:gs pos="100000">
                <a:srgbClr val="0077D4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A7EDBE-D01B-4254-BDF5-4D04579FF3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52" y="1751727"/>
            <a:ext cx="9112560" cy="8003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75"/>
              </a:lnSpc>
              <a:defRPr sz="2625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Main Title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1186C3-0B50-4241-BA29-82E76CE77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49" y="2819228"/>
            <a:ext cx="9112560" cy="39753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350" baseline="0">
                <a:solidFill>
                  <a:srgbClr val="FFFFFF"/>
                </a:solidFill>
              </a:defRPr>
            </a:lvl1pPr>
            <a:lvl2pPr marL="34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Subtext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D2FCD1-353F-4178-A57A-97B8782114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9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5" y="33"/>
            <a:ext cx="12191997" cy="3335383"/>
          </a:xfrm>
          <a:prstGeom prst="rect">
            <a:avLst/>
          </a:prstGeom>
          <a:gradFill flip="none" rotWithShape="1"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146291" y="3655002"/>
            <a:ext cx="7897284" cy="606692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b="1" baseline="0">
                <a:solidFill>
                  <a:srgbClr val="0077D4"/>
                </a:solidFill>
              </a:defRPr>
            </a:lvl1pPr>
          </a:lstStyle>
          <a:p>
            <a:pPr lvl="0"/>
            <a:r>
              <a:rPr lang="en-US" dirty="0"/>
              <a:t>Transition Slide Headline</a:t>
            </a:r>
            <a:endParaRPr lang="fr-FR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2146291" y="4444580"/>
            <a:ext cx="7897284" cy="6066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en-US" dirty="0"/>
              <a:t>Additional details</a:t>
            </a:r>
            <a:endParaRPr lang="fr-FR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2146291" y="1845102"/>
            <a:ext cx="1499196" cy="1155593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None/>
              <a:defRPr sz="6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X.</a:t>
            </a:r>
            <a:endParaRPr lang="fr-FR" dirty="0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32CB077F-C1D5-4E1E-BAAD-0EEA4B0940FC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8F0A3B2-AC19-4C50-99B8-8ED9D3AC1147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EB745C22-0374-44D0-9FFA-C71B9E5A5145}"/>
              </a:ext>
            </a:extLst>
          </p:cNvPr>
          <p:cNvCxnSpPr/>
          <p:nvPr userDrawn="1"/>
        </p:nvCxnSpPr>
        <p:spPr>
          <a:xfrm>
            <a:off x="3061471" y="6324869"/>
            <a:ext cx="0" cy="538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095B87B6-6F0C-4D5E-90BD-8E421833DB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Insert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7F97BE1-0F77-4B1D-9811-4C46190A4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9" y="6361885"/>
            <a:ext cx="2181802" cy="4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02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18483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42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3296193" y="1904387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43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4278813" y="1904387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2</a:t>
            </a:r>
          </a:p>
        </p:txBody>
      </p:sp>
      <p:sp>
        <p:nvSpPr>
          <p:cNvPr id="344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9340809" y="1901409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47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3290389" y="247956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348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4273009" y="247956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3</a:t>
            </a:r>
          </a:p>
        </p:txBody>
      </p:sp>
      <p:sp>
        <p:nvSpPr>
          <p:cNvPr id="349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9335005" y="247658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5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296195" y="3051759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35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4278817" y="3051759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4</a:t>
            </a:r>
          </a:p>
        </p:txBody>
      </p:sp>
      <p:sp>
        <p:nvSpPr>
          <p:cNvPr id="35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9340811" y="3048781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67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290388" y="362790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368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4273009" y="362790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5</a:t>
            </a:r>
          </a:p>
        </p:txBody>
      </p:sp>
      <p:sp>
        <p:nvSpPr>
          <p:cNvPr id="369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9335004" y="362492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2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3296196" y="4193212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6</a:t>
            </a:r>
          </a:p>
        </p:txBody>
      </p:sp>
      <p:sp>
        <p:nvSpPr>
          <p:cNvPr id="373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4278817" y="4193212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6</a:t>
            </a:r>
          </a:p>
        </p:txBody>
      </p:sp>
      <p:sp>
        <p:nvSpPr>
          <p:cNvPr id="374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9340812" y="4190234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sp>
        <p:nvSpPr>
          <p:cNvPr id="377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3301997" y="1363921"/>
            <a:ext cx="785224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1" baseline="0">
                <a:solidFill>
                  <a:srgbClr val="EEF3FA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78" name="Text Placeholder 13"/>
          <p:cNvSpPr>
            <a:spLocks noGrp="1"/>
          </p:cNvSpPr>
          <p:nvPr>
            <p:ph type="body" sz="quarter" idx="45" hasCustomPrompt="1"/>
          </p:nvPr>
        </p:nvSpPr>
        <p:spPr>
          <a:xfrm>
            <a:off x="4284617" y="1363921"/>
            <a:ext cx="5061995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500" b="0" baseline="0">
                <a:solidFill>
                  <a:srgbClr val="363636"/>
                </a:solidFill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379" name="Text Placeholder 13"/>
          <p:cNvSpPr>
            <a:spLocks noGrp="1"/>
          </p:cNvSpPr>
          <p:nvPr>
            <p:ph type="body" sz="quarter" idx="46" hasCustomPrompt="1"/>
          </p:nvPr>
        </p:nvSpPr>
        <p:spPr>
          <a:xfrm>
            <a:off x="9346613" y="1360943"/>
            <a:ext cx="674048" cy="31273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350" b="0" baseline="0">
                <a:solidFill>
                  <a:srgbClr val="024A84"/>
                </a:solidFill>
              </a:defRPr>
            </a:lvl1pPr>
          </a:lstStyle>
          <a:p>
            <a:pPr lvl="0"/>
            <a:r>
              <a:rPr lang="fr-FR" dirty="0" err="1"/>
              <a:t>p.X</a:t>
            </a:r>
            <a:endParaRPr lang="fr-FR" dirty="0"/>
          </a:p>
        </p:txBody>
      </p:sp>
      <p:pic>
        <p:nvPicPr>
          <p:cNvPr id="22" name="Picture 21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9380ABD-6A70-42EA-ABF5-FEB09B3E9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0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0"/>
            <a:ext cx="4112576" cy="6858000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aseline="-2500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2C15B89-4A37-463A-9D62-7972F7D8C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67278" y="6488755"/>
            <a:ext cx="3255313" cy="2235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900" kern="1200" baseline="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Edit </a:t>
            </a:r>
            <a:r>
              <a:rPr lang="fr-FR" err="1"/>
              <a:t>this</a:t>
            </a:r>
            <a:r>
              <a:rPr lang="fr-FR"/>
              <a:t> part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of division/</a:t>
            </a:r>
            <a:r>
              <a:rPr lang="fr-FR" err="1"/>
              <a:t>subject</a:t>
            </a:r>
            <a:r>
              <a:rPr lang="fr-FR"/>
              <a:t>/</a:t>
            </a:r>
          </a:p>
        </p:txBody>
      </p:sp>
      <p:pic>
        <p:nvPicPr>
          <p:cNvPr id="5" name="Picture 4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59B30CD2-7D63-4412-9691-462BC550D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" y="6367184"/>
            <a:ext cx="2181802" cy="4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55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46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1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6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5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788" r:id="rId15"/>
    <p:sldLayoutId id="2147483789" r:id="rId16"/>
    <p:sldLayoutId id="2147483782" r:id="rId17"/>
    <p:sldLayoutId id="2147483781" r:id="rId18"/>
    <p:sldLayoutId id="214748378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hyperlink" Target="mailto:wh-info@unesco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.blanchard@unesco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Wh-info@unesco.or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ogo@unesco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1C2B05-BCCD-676B-4818-D34A24BDD232}"/>
              </a:ext>
            </a:extLst>
          </p:cNvPr>
          <p:cNvSpPr txBox="1"/>
          <p:nvPr/>
        </p:nvSpPr>
        <p:spPr>
          <a:xfrm>
            <a:off x="1607937" y="844726"/>
            <a:ext cx="897612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4400" b="1" i="0" dirty="0"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EMBLÈME ET LOGOS COMBINÉS DU PATRIMOINE MONDIAL</a:t>
            </a:r>
            <a:endParaRPr lang="en-US" sz="4400" b="1" dirty="0">
              <a:solidFill>
                <a:schemeClr val="bg1"/>
              </a:solidFill>
              <a:latin typeface="Myriad Pro" panose="020B0503030403020204" pitchFamily="34" charset="0"/>
              <a:cs typeface="Calibri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736FCCE-A30D-F24A-08A6-5C3669C2861B}"/>
              </a:ext>
            </a:extLst>
          </p:cNvPr>
          <p:cNvSpPr>
            <a:spLocks noChangeAspect="1"/>
          </p:cNvSpPr>
          <p:nvPr/>
        </p:nvSpPr>
        <p:spPr>
          <a:xfrm>
            <a:off x="4266188" y="2818297"/>
            <a:ext cx="3659624" cy="3726831"/>
          </a:xfrm>
          <a:custGeom>
            <a:avLst/>
            <a:gdLst/>
            <a:ahLst/>
            <a:cxnLst/>
            <a:rect l="l" t="t" r="r" b="b"/>
            <a:pathLst>
              <a:path w="5068418" h="5161497">
                <a:moveTo>
                  <a:pt x="0" y="0"/>
                </a:moveTo>
                <a:lnTo>
                  <a:pt x="5068418" y="0"/>
                </a:lnTo>
                <a:lnTo>
                  <a:pt x="5068418" y="5161497"/>
                </a:lnTo>
                <a:lnTo>
                  <a:pt x="0" y="5161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03" b="-462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64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L’UNESCO a développé plusieurs logos combinant :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895CBA-C2D3-F5E9-70AF-911158E8D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III - Les logos </a:t>
            </a:r>
            <a:r>
              <a:rPr lang="en-GB" sz="2800" b="1" dirty="0" err="1">
                <a:latin typeface="Myriad Pro" panose="020B0503030403020204" pitchFamily="34" charset="0"/>
              </a:rPr>
              <a:t>combinés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93BAB822-85CF-7494-9621-D17E7038313F}"/>
              </a:ext>
            </a:extLst>
          </p:cNvPr>
          <p:cNvSpPr txBox="1"/>
          <p:nvPr/>
        </p:nvSpPr>
        <p:spPr>
          <a:xfrm>
            <a:off x="2240726" y="1968515"/>
            <a:ext cx="9530361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Myriad Pro" panose="020B0503030403020204" pitchFamily="34" charset="0"/>
              </a:rPr>
              <a:t>1. 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Le temple de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l’UNESCO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sur la gauche</a:t>
            </a:r>
          </a:p>
          <a:p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Myriad Pro" panose="020B0503030403020204" pitchFamily="34" charset="0"/>
              </a:rPr>
              <a:t>2. 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Un logo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secondaire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(Conventions,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programmes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, etc.) sur la droite</a:t>
            </a:r>
          </a:p>
          <a:p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Myriad Pro" panose="020B0503030403020204" pitchFamily="34" charset="0"/>
              </a:rPr>
              <a:t>3.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L‘acronyme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l‘Organisation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dessous</a:t>
            </a:r>
          </a:p>
          <a:p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Myriad Pro" panose="020B0503030403020204" pitchFamily="34" charset="0"/>
              </a:rPr>
              <a:t>4.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Diverses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mentions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7C28-7BFA-8A4A-D66A-3D751B1C5EA8}"/>
              </a:ext>
            </a:extLst>
          </p:cNvPr>
          <p:cNvSpPr/>
          <p:nvPr/>
        </p:nvSpPr>
        <p:spPr>
          <a:xfrm>
            <a:off x="3126462" y="5401459"/>
            <a:ext cx="8644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Pour le patrimoine mondial, les logos combinés comprennent :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Flèche : angle droit 7">
            <a:extLst>
              <a:ext uri="{FF2B5EF4-FFF2-40B4-BE49-F238E27FC236}">
                <a16:creationId xmlns:a16="http://schemas.microsoft.com/office/drawing/2014/main" id="{667C9439-7D7F-C07E-69BB-3839CF46D506}"/>
              </a:ext>
            </a:extLst>
          </p:cNvPr>
          <p:cNvSpPr/>
          <p:nvPr/>
        </p:nvSpPr>
        <p:spPr>
          <a:xfrm rot="5400000">
            <a:off x="2069512" y="5072168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4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350044" y="3328472"/>
            <a:ext cx="916770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u="sng" dirty="0">
                <a:latin typeface="Myriad Pro" panose="020B0503030403020204" pitchFamily="34" charset="0"/>
              </a:rPr>
              <a:t>Ce logo combiné:</a:t>
            </a:r>
          </a:p>
          <a:p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Couvre tous les sites du patrimoine mondial du pays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Est réservé à l’usage des Commissions nationales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et Agences désignées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Pour des projets nationaux ou internationaux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8D752203-B209-CF94-1DA0-76802EE2724A}"/>
              </a:ext>
            </a:extLst>
          </p:cNvPr>
          <p:cNvSpPr txBox="1"/>
          <p:nvPr/>
        </p:nvSpPr>
        <p:spPr>
          <a:xfrm rot="-1375742">
            <a:off x="-228431" y="2941399"/>
            <a:ext cx="10628324" cy="1182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86"/>
              </a:lnSpc>
            </a:pPr>
            <a:endParaRPr lang="en-US" sz="3200" dirty="0">
              <a:solidFill>
                <a:srgbClr val="A3ADD7">
                  <a:alpha val="61961"/>
                </a:srgbClr>
              </a:solidFill>
              <a:latin typeface="Poppins Bold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D895CBA-C2D3-F5E9-70AF-911158E8D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III.1 - Le logo combiné pour les Commissions nationales et Agences</a:t>
            </a:r>
          </a:p>
        </p:txBody>
      </p:sp>
      <p:pic>
        <p:nvPicPr>
          <p:cNvPr id="27" name="Image 5">
            <a:extLst>
              <a:ext uri="{FF2B5EF4-FFF2-40B4-BE49-F238E27FC236}">
                <a16:creationId xmlns:a16="http://schemas.microsoft.com/office/drawing/2014/main" id="{86122D54-C54E-A014-208F-6FC37096E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502" y="3596660"/>
            <a:ext cx="2330907" cy="20237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824A52F-A891-D114-159B-2592E3F60DE5}"/>
              </a:ext>
            </a:extLst>
          </p:cNvPr>
          <p:cNvGrpSpPr/>
          <p:nvPr/>
        </p:nvGrpSpPr>
        <p:grpSpPr>
          <a:xfrm>
            <a:off x="2350043" y="1049351"/>
            <a:ext cx="9095366" cy="1849630"/>
            <a:chOff x="0" y="0"/>
            <a:chExt cx="2833141" cy="74754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0431C8D-D40A-F5B8-6D5E-89578005695F}"/>
                </a:ext>
              </a:extLst>
            </p:cNvPr>
            <p:cNvSpPr/>
            <p:nvPr/>
          </p:nvSpPr>
          <p:spPr>
            <a:xfrm>
              <a:off x="0" y="0"/>
              <a:ext cx="2833141" cy="747542"/>
            </a:xfrm>
            <a:custGeom>
              <a:avLst/>
              <a:gdLst/>
              <a:ahLst/>
              <a:cxnLst/>
              <a:rect l="l" t="t" r="r" b="b"/>
              <a:pathLst>
                <a:path w="2833141" h="747542">
                  <a:moveTo>
                    <a:pt x="0" y="0"/>
                  </a:moveTo>
                  <a:lnTo>
                    <a:pt x="2833141" y="0"/>
                  </a:lnTo>
                  <a:lnTo>
                    <a:pt x="2833141" y="747542"/>
                  </a:lnTo>
                  <a:lnTo>
                    <a:pt x="0" y="747542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3A94296-1A9E-4AA6-4D6B-5AD3FE0F6450}"/>
                </a:ext>
              </a:extLst>
            </p:cNvPr>
            <p:cNvSpPr txBox="1"/>
            <p:nvPr/>
          </p:nvSpPr>
          <p:spPr>
            <a:xfrm>
              <a:off x="0" y="9525"/>
              <a:ext cx="2833141" cy="7380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4" name="TextBox 14">
            <a:extLst>
              <a:ext uri="{FF2B5EF4-FFF2-40B4-BE49-F238E27FC236}">
                <a16:creationId xmlns:a16="http://schemas.microsoft.com/office/drawing/2014/main" id="{97D95898-387C-D7C5-056B-16BECB475B36}"/>
              </a:ext>
            </a:extLst>
          </p:cNvPr>
          <p:cNvSpPr txBox="1"/>
          <p:nvPr/>
        </p:nvSpPr>
        <p:spPr>
          <a:xfrm>
            <a:off x="2143020" y="1216508"/>
            <a:ext cx="855442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                 Le Temple de l’UNESCO +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L’Emblème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endParaRPr lang="en-US" sz="2000" b="1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+</a:t>
            </a:r>
          </a:p>
          <a:p>
            <a:pPr algn="ctr"/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L’acronyme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« UNESCO »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+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        « Le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latin typeface="Myriad Pro" panose="020B0503030403020204" pitchFamily="34" charset="0"/>
              </a:rPr>
              <a:t>en</a:t>
            </a:r>
            <a:r>
              <a:rPr lang="en-US" sz="2000" b="1" u="sng" dirty="0">
                <a:solidFill>
                  <a:srgbClr val="FFFFFF"/>
                </a:solidFill>
                <a:latin typeface="Myriad Pro" panose="020B0503030403020204" pitchFamily="34" charset="0"/>
              </a:rPr>
              <a:t> / au(x) [nom du pays] </a:t>
            </a:r>
            <a:r>
              <a:rPr lang="en-US" sz="2000" b="1" dirty="0">
                <a:solidFill>
                  <a:srgbClr val="FFFFFF"/>
                </a:solidFill>
                <a:latin typeface="Myriad Pro" panose="020B0503030403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85791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1862954" y="1505863"/>
            <a:ext cx="1021984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Unique et commun</a:t>
            </a:r>
            <a:r>
              <a:rPr lang="fr-FR" sz="2000" dirty="0">
                <a:latin typeface="Myriad Pro" panose="020B0503030403020204" pitchFamily="34" charset="0"/>
              </a:rPr>
              <a:t> à tous les sites du patrimoine mondial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Usage exclusif des autorités officielles de gestion du site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Pour </a:t>
            </a:r>
            <a:r>
              <a:rPr lang="fr-FR" sz="2000" u="sng" dirty="0">
                <a:latin typeface="Myriad Pro" panose="020B0503030403020204" pitchFamily="34" charset="0"/>
              </a:rPr>
              <a:t>tous les supports de communication et d’information gratuits</a:t>
            </a:r>
            <a:r>
              <a:rPr lang="fr-FR" sz="2000" dirty="0">
                <a:latin typeface="Myriad Pro" panose="020B0503030403020204" pitchFamily="34" charset="0"/>
              </a:rPr>
              <a:t> 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(brochures, dépliants, posters, plans, cartes, autocollants, 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papier à entête, panneaux routiers</a:t>
            </a:r>
            <a:r>
              <a:rPr lang="fr-FR" sz="2000">
                <a:latin typeface="Myriad Pro" panose="020B0503030403020204" pitchFamily="34" charset="0"/>
              </a:rPr>
              <a:t>, entrée / </a:t>
            </a:r>
            <a:r>
              <a:rPr lang="fr-FR" sz="2000" dirty="0">
                <a:latin typeface="Myriad Pro" panose="020B0503030403020204" pitchFamily="34" charset="0"/>
              </a:rPr>
              <a:t>sortie de site, etc.)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Myriad Pro" panose="020B0503030403020204" pitchFamily="34" charset="0"/>
              </a:rPr>
              <a:t>À ne </a:t>
            </a:r>
            <a:r>
              <a:rPr lang="fr-FR" sz="2000" u="sng" dirty="0">
                <a:latin typeface="Myriad Pro" panose="020B0503030403020204" pitchFamily="34" charset="0"/>
              </a:rPr>
              <a:t>pas</a:t>
            </a:r>
            <a:r>
              <a:rPr lang="fr-FR" sz="2000" dirty="0">
                <a:latin typeface="Myriad Pro" panose="020B0503030403020204" pitchFamily="34" charset="0"/>
              </a:rPr>
              <a:t> utiliser </a:t>
            </a:r>
            <a:r>
              <a:rPr lang="fr-FR" sz="2000" u="sng" dirty="0">
                <a:latin typeface="Myriad Pro" panose="020B0503030403020204" pitchFamily="34" charset="0"/>
              </a:rPr>
              <a:t>pour des produits destinés à la vente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Aucune modification</a:t>
            </a:r>
            <a:r>
              <a:rPr lang="fr-FR" sz="2000" dirty="0">
                <a:latin typeface="Myriad Pro" panose="020B0503030403020204" pitchFamily="34" charset="0"/>
              </a:rPr>
              <a:t> (proportions, couleur, police de caractère, 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usage partiel, ajout de contenu, etc.) n‘est autorisée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000" u="sng" dirty="0">
                <a:latin typeface="Myriad Pro" panose="020B0503030403020204" pitchFamily="34" charset="0"/>
              </a:rPr>
              <a:t>Validation avant impression ou production</a:t>
            </a:r>
            <a:r>
              <a:rPr lang="fr-FR" sz="2000" dirty="0">
                <a:latin typeface="Myriad Pro" panose="020B0503030403020204" pitchFamily="34" charset="0"/>
              </a:rPr>
              <a:t> de chaque maquette par l’UNESCO </a:t>
            </a:r>
          </a:p>
          <a:p>
            <a:pPr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</a:t>
            </a:r>
            <a:r>
              <a:rPr lang="en-US" sz="2000" dirty="0">
                <a:latin typeface="Myriad Pro" panose="020B0503030403020204" pitchFamily="34" charset="0"/>
              </a:rPr>
              <a:t>(contact: </a:t>
            </a:r>
            <a:r>
              <a:rPr lang="en-US" sz="2000" dirty="0">
                <a:latin typeface="Myriad Pro" panose="020B0503030403020204" pitchFamily="34" charset="0"/>
                <a:hlinkClick r:id="rId4"/>
              </a:rPr>
              <a:t>wh-info@unesco.org</a:t>
            </a:r>
            <a:r>
              <a:rPr lang="en-US" sz="2000" dirty="0">
                <a:latin typeface="Myriad Pro" panose="020B0503030403020204" pitchFamily="34" charset="0"/>
              </a:rPr>
              <a:t> )</a:t>
            </a:r>
            <a:endParaRPr lang="fr-FR" sz="2000" u="sng" dirty="0">
              <a:latin typeface="Myriad Pro" panose="020B0503030403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3" y="904942"/>
            <a:ext cx="10219841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Chaque site du patrimoine mondial dispose d’un logo générique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III.2 - Le logo </a:t>
            </a:r>
            <a:r>
              <a:rPr lang="en-GB" sz="2800" b="1" dirty="0" err="1">
                <a:latin typeface="Myriad Pro" panose="020B0503030403020204" pitchFamily="34" charset="0"/>
              </a:rPr>
              <a:t>combiné</a:t>
            </a:r>
            <a:r>
              <a:rPr lang="en-GB" sz="2800" b="1" dirty="0">
                <a:latin typeface="Myriad Pro" panose="020B0503030403020204" pitchFamily="34" charset="0"/>
              </a:rPr>
              <a:t> pour les sites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A2059362-02AA-B868-3AB4-E72EA5508FC0}"/>
              </a:ext>
            </a:extLst>
          </p:cNvPr>
          <p:cNvSpPr>
            <a:spLocks noChangeAspect="1"/>
          </p:cNvSpPr>
          <p:nvPr/>
        </p:nvSpPr>
        <p:spPr>
          <a:xfrm>
            <a:off x="10095345" y="3689680"/>
            <a:ext cx="1821195" cy="1581789"/>
          </a:xfrm>
          <a:custGeom>
            <a:avLst/>
            <a:gdLst/>
            <a:ahLst/>
            <a:cxnLst/>
            <a:rect l="l" t="t" r="r" b="b"/>
            <a:pathLst>
              <a:path w="3043313" h="2643252">
                <a:moveTo>
                  <a:pt x="0" y="0"/>
                </a:moveTo>
                <a:lnTo>
                  <a:pt x="3043312" y="0"/>
                </a:lnTo>
                <a:lnTo>
                  <a:pt x="3043312" y="2643252"/>
                </a:lnTo>
                <a:lnTo>
                  <a:pt x="0" y="2643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60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0BE1CF2-CAF4-7319-D614-DAA1BB2E2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760" y="2310088"/>
            <a:ext cx="2269327" cy="1969493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403674" y="2371506"/>
            <a:ext cx="936741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Temple de l’UNESCO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Emblème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+ « </a:t>
            </a:r>
            <a:r>
              <a:rPr lang="en-US" sz="2400" u="sng" dirty="0">
                <a:solidFill>
                  <a:srgbClr val="000000"/>
                </a:solidFill>
                <a:latin typeface="Myriad Pro" panose="020B0503030403020204" pitchFamily="34" charset="0"/>
              </a:rPr>
              <a:t>Convention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r>
              <a:rPr lang="en-US" sz="2400" dirty="0">
                <a:solidFill>
                  <a:srgbClr val="000000"/>
                </a:solidFill>
                <a:latin typeface="Myriad Pro" panose="020B0503030403020204" pitchFamily="34" charset="0"/>
              </a:rPr>
              <a:t> »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3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Autre logo combiné </a:t>
            </a: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– le logo de la Convention du patrimoine mondial: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III.3 - Le logo combiné pour le Secrétariat de l’UNESCO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43725-3B7A-5A50-8C7C-2118F35B4C20}"/>
              </a:ext>
            </a:extLst>
          </p:cNvPr>
          <p:cNvSpPr txBox="1"/>
          <p:nvPr/>
        </p:nvSpPr>
        <p:spPr>
          <a:xfrm>
            <a:off x="2218679" y="4977854"/>
            <a:ext cx="8218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spc="30" dirty="0">
                <a:solidFill>
                  <a:srgbClr val="000000"/>
                </a:solidFill>
                <a:latin typeface="Myriad Pro" panose="020B0503030403020204" pitchFamily="34" charset="0"/>
              </a:rPr>
              <a:t>Pour </a:t>
            </a:r>
            <a:r>
              <a:rPr lang="en-US" sz="2400" b="1" spc="3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</a:t>
            </a:r>
            <a:r>
              <a:rPr lang="en-US" sz="2400" b="1" u="sng" spc="30" dirty="0" err="1">
                <a:solidFill>
                  <a:srgbClr val="000000"/>
                </a:solidFill>
                <a:latin typeface="Myriad Pro" panose="020B0503030403020204" pitchFamily="34" charset="0"/>
              </a:rPr>
              <a:t>usage</a:t>
            </a:r>
            <a:r>
              <a:rPr lang="en-US" sz="2400" b="1" u="sng" spc="3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u="sng" spc="30" dirty="0" err="1">
                <a:solidFill>
                  <a:srgbClr val="000000"/>
                </a:solidFill>
                <a:latin typeface="Myriad Pro" panose="020B0503030403020204" pitchFamily="34" charset="0"/>
              </a:rPr>
              <a:t>exclusif</a:t>
            </a:r>
            <a:r>
              <a:rPr lang="en-US" sz="2400" b="1" u="sng" spc="30" dirty="0">
                <a:solidFill>
                  <a:srgbClr val="000000"/>
                </a:solidFill>
                <a:latin typeface="Myriad Pro" panose="020B0503030403020204" pitchFamily="34" charset="0"/>
              </a:rPr>
              <a:t> du Secrétariat</a:t>
            </a:r>
            <a:r>
              <a:rPr lang="en-US" sz="2400" b="1" spc="3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400" b="1" spc="31" dirty="0">
                <a:solidFill>
                  <a:srgbClr val="000000"/>
                </a:solidFill>
                <a:latin typeface="Myriad Pro" panose="020B0503030403020204" pitchFamily="34" charset="0"/>
              </a:rPr>
              <a:t>de la Convention</a:t>
            </a:r>
          </a:p>
        </p:txBody>
      </p:sp>
    </p:spTree>
    <p:extLst>
      <p:ext uri="{BB962C8B-B14F-4D97-AF65-F5344CB8AC3E}">
        <p14:creationId xmlns:p14="http://schemas.microsoft.com/office/powerpoint/2010/main" val="229708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105384" y="2072145"/>
            <a:ext cx="9665703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Exclusivement par les services de l’UNESCO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Sur demande officielle adressée par email à l’UNESCO 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(</a:t>
            </a:r>
            <a:r>
              <a:rPr lang="fr-FR" sz="2400" dirty="0">
                <a:latin typeface="Myriad Pro" panose="020B0503030403020204" pitchFamily="34" charset="0"/>
                <a:hlinkClick r:id="rId3"/>
              </a:rPr>
              <a:t>wh-info@unesco.org</a:t>
            </a:r>
            <a:r>
              <a:rPr lang="fr-FR" sz="2400" dirty="0">
                <a:latin typeface="Myriad Pro" panose="020B0503030403020204" pitchFamily="34" charset="0"/>
              </a:rPr>
              <a:t>)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En français, anglais et potentiellement en langue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nationale du pays, sur demande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latin typeface="Myriad Pro" panose="020B0503030403020204" pitchFamily="34" charset="0"/>
              </a:rPr>
              <a:t>En format .</a:t>
            </a:r>
            <a:r>
              <a:rPr lang="fr-FR" sz="2400" dirty="0" err="1">
                <a:latin typeface="Myriad Pro" panose="020B0503030403020204" pitchFamily="34" charset="0"/>
              </a:rPr>
              <a:t>pdf</a:t>
            </a:r>
            <a:r>
              <a:rPr lang="fr-FR" sz="2400" dirty="0">
                <a:latin typeface="Myriad Pro" panose="020B0503030403020204" pitchFamily="34" charset="0"/>
              </a:rPr>
              <a:t> vectorisé (permettant tous travaux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graphiques en très haute résolution quelle que soit</a:t>
            </a:r>
          </a:p>
          <a:p>
            <a:pPr>
              <a:buClr>
                <a:srgbClr val="0077D4"/>
              </a:buClr>
            </a:pPr>
            <a:r>
              <a:rPr lang="fr-FR" sz="2400" dirty="0">
                <a:latin typeface="Myriad Pro" panose="020B0503030403020204" pitchFamily="34" charset="0"/>
              </a:rPr>
              <a:t>    la taille du support)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Ces logos sont créés et fournis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III - Les logos </a:t>
            </a:r>
            <a:r>
              <a:rPr lang="en-GB" sz="2800" b="1" dirty="0" err="1">
                <a:latin typeface="Myriad Pro" panose="020B0503030403020204" pitchFamily="34" charset="0"/>
              </a:rPr>
              <a:t>combinés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1976954" y="2112426"/>
            <a:ext cx="9367414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2007 :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+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Directives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 l’UNESCO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2010-2014 : 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Groupe de travail pour la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révision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des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2015 :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révisées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Annexe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14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adoptée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lors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 la 39e session du          	       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Comité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2021 : 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Nouvelle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charte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graphique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logo de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l’UNESCO</a:t>
            </a: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342900" indent="-3429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 algn="l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Myriad Pro" panose="020B0503030403020204" pitchFamily="34" charset="0"/>
              </a:rPr>
              <a:t>2023 :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Révision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des </a:t>
            </a:r>
            <a:r>
              <a:rPr lang="en-US" sz="20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Annexe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14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lors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de la 45e session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élargie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       	        du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Comité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patrimoine</a:t>
            </a:r>
            <a:r>
              <a:rPr lang="en-US" sz="20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46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Dates clés </a:t>
            </a: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10" y="151609"/>
            <a:ext cx="11896436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IV – </a:t>
            </a:r>
            <a:r>
              <a:rPr lang="fr-FR" sz="2800" b="1" dirty="0">
                <a:latin typeface="Myriad Pro" panose="020B0503030403020204" pitchFamily="34" charset="0"/>
              </a:rPr>
              <a:t>Règles régissant l’utilisation de l’Emblème et des logos combinés 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73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CFFBB9A0-EDA8-895E-C10D-5C28F8434B80}"/>
              </a:ext>
            </a:extLst>
          </p:cNvPr>
          <p:cNvSpPr>
            <a:spLocks noChangeAspect="1"/>
          </p:cNvSpPr>
          <p:nvPr/>
        </p:nvSpPr>
        <p:spPr>
          <a:xfrm>
            <a:off x="2334462" y="899160"/>
            <a:ext cx="7523056" cy="5435615"/>
          </a:xfrm>
          <a:custGeom>
            <a:avLst/>
            <a:gdLst/>
            <a:ahLst/>
            <a:cxnLst/>
            <a:rect l="l" t="t" r="r" b="b"/>
            <a:pathLst>
              <a:path w="11579005" h="8366150">
                <a:moveTo>
                  <a:pt x="0" y="0"/>
                </a:moveTo>
                <a:lnTo>
                  <a:pt x="11579005" y="0"/>
                </a:lnTo>
                <a:lnTo>
                  <a:pt x="11579005" y="8366149"/>
                </a:lnTo>
                <a:lnTo>
                  <a:pt x="0" y="8366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CF6646A-3772-9134-9B30-72D329159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5" y="151609"/>
            <a:ext cx="7956488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3859033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9742B888-31E9-E09B-253B-30BC49151EC9}"/>
              </a:ext>
            </a:extLst>
          </p:cNvPr>
          <p:cNvSpPr>
            <a:spLocks noChangeAspect="1"/>
          </p:cNvSpPr>
          <p:nvPr/>
        </p:nvSpPr>
        <p:spPr>
          <a:xfrm>
            <a:off x="2455694" y="942286"/>
            <a:ext cx="7280589" cy="5392489"/>
          </a:xfrm>
          <a:custGeom>
            <a:avLst/>
            <a:gdLst/>
            <a:ahLst/>
            <a:cxnLst/>
            <a:rect l="l" t="t" r="r" b="b"/>
            <a:pathLst>
              <a:path w="13096108" h="9699850">
                <a:moveTo>
                  <a:pt x="0" y="0"/>
                </a:moveTo>
                <a:lnTo>
                  <a:pt x="13096108" y="0"/>
                </a:lnTo>
                <a:lnTo>
                  <a:pt x="13096108" y="9699851"/>
                </a:lnTo>
                <a:lnTo>
                  <a:pt x="0" y="96998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5A011BB2-53EF-E942-F869-CBE3EA80B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8" y="152400"/>
            <a:ext cx="7771967" cy="45402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69973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47C4009A-F71C-6042-FB7F-BEE84A4E53EB}"/>
              </a:ext>
            </a:extLst>
          </p:cNvPr>
          <p:cNvSpPr>
            <a:spLocks noChangeAspect="1"/>
          </p:cNvSpPr>
          <p:nvPr/>
        </p:nvSpPr>
        <p:spPr>
          <a:xfrm>
            <a:off x="2455694" y="891668"/>
            <a:ext cx="7280589" cy="5443107"/>
          </a:xfrm>
          <a:custGeom>
            <a:avLst/>
            <a:gdLst/>
            <a:ahLst/>
            <a:cxnLst/>
            <a:rect l="l" t="t" r="r" b="b"/>
            <a:pathLst>
              <a:path w="12920416" h="9659550">
                <a:moveTo>
                  <a:pt x="0" y="0"/>
                </a:moveTo>
                <a:lnTo>
                  <a:pt x="12920417" y="0"/>
                </a:lnTo>
                <a:lnTo>
                  <a:pt x="12920417" y="9659550"/>
                </a:lnTo>
                <a:lnTo>
                  <a:pt x="0" y="9659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B67FB8A6-349B-438D-6693-1C2DD7B27F30}"/>
              </a:ext>
            </a:extLst>
          </p:cNvPr>
          <p:cNvSpPr>
            <a:spLocks noChangeAspect="1"/>
          </p:cNvSpPr>
          <p:nvPr/>
        </p:nvSpPr>
        <p:spPr>
          <a:xfrm>
            <a:off x="2455694" y="891668"/>
            <a:ext cx="7280589" cy="5443107"/>
          </a:xfrm>
          <a:custGeom>
            <a:avLst/>
            <a:gdLst/>
            <a:ahLst/>
            <a:cxnLst/>
            <a:rect l="l" t="t" r="r" b="b"/>
            <a:pathLst>
              <a:path w="13078836" h="9777987">
                <a:moveTo>
                  <a:pt x="0" y="0"/>
                </a:moveTo>
                <a:lnTo>
                  <a:pt x="13078836" y="0"/>
                </a:lnTo>
                <a:lnTo>
                  <a:pt x="13078836" y="9777987"/>
                </a:lnTo>
                <a:lnTo>
                  <a:pt x="0" y="9777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3ACC32A0-E08D-6AE5-D64F-BE333D746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8" y="152400"/>
            <a:ext cx="7781203" cy="45402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133052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659153F5-4E50-1E50-439D-AC559E8FD46D}"/>
              </a:ext>
            </a:extLst>
          </p:cNvPr>
          <p:cNvSpPr>
            <a:spLocks noChangeAspect="1"/>
          </p:cNvSpPr>
          <p:nvPr/>
        </p:nvSpPr>
        <p:spPr>
          <a:xfrm>
            <a:off x="2428872" y="871519"/>
            <a:ext cx="7334234" cy="5463256"/>
          </a:xfrm>
          <a:custGeom>
            <a:avLst/>
            <a:gdLst/>
            <a:ahLst/>
            <a:cxnLst/>
            <a:rect l="l" t="t" r="r" b="b"/>
            <a:pathLst>
              <a:path w="13102059" h="9759698">
                <a:moveTo>
                  <a:pt x="0" y="0"/>
                </a:moveTo>
                <a:lnTo>
                  <a:pt x="13102059" y="0"/>
                </a:lnTo>
                <a:lnTo>
                  <a:pt x="13102059" y="9759698"/>
                </a:lnTo>
                <a:lnTo>
                  <a:pt x="0" y="9759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9A7CB5A1-C015-F1C8-159F-785F5E26F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9" y="152400"/>
            <a:ext cx="7864330" cy="45402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181738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Pourquoi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utiliser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l’Emblème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?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010217" y="2495410"/>
            <a:ext cx="9665703" cy="3159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Une identification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immédiate</a:t>
            </a:r>
            <a:endParaRPr lang="en-US" sz="28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Une information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harmonisée</a:t>
            </a:r>
            <a:endParaRPr lang="en-US" sz="28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Une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meilleure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orientation</a:t>
            </a:r>
            <a:r>
              <a:rPr lang="en-US" sz="2800" dirty="0">
                <a:solidFill>
                  <a:srgbClr val="0070C0"/>
                </a:solidFill>
                <a:latin typeface="Myriad Pro" panose="020B0503030403020204" pitchFamily="34" charset="0"/>
              </a:rPr>
              <a:t> </a:t>
            </a: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 sentiment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d’appartenance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à un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réseau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mondial</a:t>
            </a:r>
            <a:endParaRPr lang="en-US" sz="28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764858" lvl="1" indent="-457200">
              <a:lnSpc>
                <a:spcPct val="150000"/>
              </a:lnSpc>
              <a:buClr>
                <a:srgbClr val="0077D4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Un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renforcement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l’image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de marque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359423" y="1323651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Utiliser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correctement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un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emblème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identique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commun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contribue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à :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85C59F86-10A3-1AB2-E9DB-A291F2B36F05}"/>
              </a:ext>
            </a:extLst>
          </p:cNvPr>
          <p:cNvSpPr>
            <a:spLocks noChangeAspect="1"/>
          </p:cNvSpPr>
          <p:nvPr/>
        </p:nvSpPr>
        <p:spPr>
          <a:xfrm>
            <a:off x="9162237" y="2495410"/>
            <a:ext cx="1822858" cy="1856334"/>
          </a:xfrm>
          <a:custGeom>
            <a:avLst/>
            <a:gdLst/>
            <a:ahLst/>
            <a:cxnLst/>
            <a:rect l="l" t="t" r="r" b="b"/>
            <a:pathLst>
              <a:path w="5068418" h="5161497">
                <a:moveTo>
                  <a:pt x="0" y="0"/>
                </a:moveTo>
                <a:lnTo>
                  <a:pt x="5068418" y="0"/>
                </a:lnTo>
                <a:lnTo>
                  <a:pt x="5068418" y="5161497"/>
                </a:lnTo>
                <a:lnTo>
                  <a:pt x="0" y="51614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603" b="-462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6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F2C848E3-7569-9CCD-317C-36FEF28DF723}"/>
              </a:ext>
            </a:extLst>
          </p:cNvPr>
          <p:cNvSpPr>
            <a:spLocks noChangeAspect="1"/>
          </p:cNvSpPr>
          <p:nvPr/>
        </p:nvSpPr>
        <p:spPr>
          <a:xfrm>
            <a:off x="2474475" y="903129"/>
            <a:ext cx="7243050" cy="5431646"/>
          </a:xfrm>
          <a:custGeom>
            <a:avLst/>
            <a:gdLst/>
            <a:ahLst/>
            <a:cxnLst/>
            <a:rect l="l" t="t" r="r" b="b"/>
            <a:pathLst>
              <a:path w="12852480" h="9638222">
                <a:moveTo>
                  <a:pt x="0" y="0"/>
                </a:moveTo>
                <a:lnTo>
                  <a:pt x="12852480" y="0"/>
                </a:lnTo>
                <a:lnTo>
                  <a:pt x="12852480" y="9638221"/>
                </a:lnTo>
                <a:lnTo>
                  <a:pt x="0" y="96382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23" r="-1" b="-11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BAB49AF5-5EC2-7ECA-79DF-F1923B91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88" y="152400"/>
            <a:ext cx="7882803" cy="454025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/>
              </a:rPr>
              <a:t>IV.1 - Extraits de l’Annexe 14 des </a:t>
            </a:r>
            <a:r>
              <a:rPr lang="fr-FR" sz="2800" b="1" i="1" dirty="0">
                <a:latin typeface="Myriad Pro" panose="020B0503030403020204"/>
              </a:rPr>
              <a:t>Orientations</a:t>
            </a:r>
          </a:p>
        </p:txBody>
      </p:sp>
    </p:spTree>
    <p:extLst>
      <p:ext uri="{BB962C8B-B14F-4D97-AF65-F5344CB8AC3E}">
        <p14:creationId xmlns:p14="http://schemas.microsoft.com/office/powerpoint/2010/main" val="2340634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1862954" y="1465680"/>
            <a:ext cx="1015781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La plaque devra être placée dans un endroit bien visible des visiteurs, sans nuire à l'esthétique des lieux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Le choix des matériaux et du format, laissés à l’appréciation du site, doivent respecter l’esprit du lieu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L'emblème ou le logo générique du site devra y figurer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Le texte devra mentionner la valeur universelle exceptionnelle (VUE) ;</a:t>
            </a: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690882" lvl="1" indent="-345441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yriad Pro" panose="020B0503030403020204" pitchFamily="34" charset="0"/>
              </a:rPr>
              <a:t>Le texte devra faire référence à la Convention, à l'existence de la Liste du patrimoine mondial et à la reconnaissance internationale qu’implique l'inscription sur cette Liste.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3" y="919515"/>
            <a:ext cx="11350193" cy="43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Plaque inaugurale du site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IV.2 - Exemple d’utilisation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C980E1-FBAB-35A4-4931-3BD267E15E52}"/>
              </a:ext>
            </a:extLst>
          </p:cNvPr>
          <p:cNvGrpSpPr/>
          <p:nvPr/>
        </p:nvGrpSpPr>
        <p:grpSpPr>
          <a:xfrm>
            <a:off x="1862954" y="4895840"/>
            <a:ext cx="10157810" cy="1289261"/>
            <a:chOff x="0" y="0"/>
            <a:chExt cx="3923249" cy="491322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455C12A-D1AD-C17E-5968-EF75FCC8C6BE}"/>
                </a:ext>
              </a:extLst>
            </p:cNvPr>
            <p:cNvSpPr/>
            <p:nvPr/>
          </p:nvSpPr>
          <p:spPr>
            <a:xfrm>
              <a:off x="0" y="0"/>
              <a:ext cx="3923249" cy="491322"/>
            </a:xfrm>
            <a:custGeom>
              <a:avLst/>
              <a:gdLst/>
              <a:ahLst/>
              <a:cxnLst/>
              <a:rect l="l" t="t" r="r" b="b"/>
              <a:pathLst>
                <a:path w="3923249" h="491322">
                  <a:moveTo>
                    <a:pt x="0" y="0"/>
                  </a:moveTo>
                  <a:lnTo>
                    <a:pt x="3923249" y="0"/>
                  </a:lnTo>
                  <a:lnTo>
                    <a:pt x="3923249" y="491322"/>
                  </a:lnTo>
                  <a:lnTo>
                    <a:pt x="0" y="491322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FC39FEF2-E932-EE65-C663-B19A48C13795}"/>
                </a:ext>
              </a:extLst>
            </p:cNvPr>
            <p:cNvSpPr txBox="1"/>
            <p:nvPr/>
          </p:nvSpPr>
          <p:spPr>
            <a:xfrm>
              <a:off x="0" y="9525"/>
              <a:ext cx="3923249" cy="4817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11" name="TextBox 14">
            <a:extLst>
              <a:ext uri="{FF2B5EF4-FFF2-40B4-BE49-F238E27FC236}">
                <a16:creationId xmlns:a16="http://schemas.microsoft.com/office/drawing/2014/main" id="{E1A65762-5F55-8ECF-8CC0-9CC46FD029E8}"/>
              </a:ext>
            </a:extLst>
          </p:cNvPr>
          <p:cNvSpPr txBox="1"/>
          <p:nvPr/>
        </p:nvSpPr>
        <p:spPr>
          <a:xfrm>
            <a:off x="2053155" y="5026911"/>
            <a:ext cx="9532672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Exemple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texte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proposé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par le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Comité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à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titre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500" b="1" spc="20" dirty="0" err="1">
                <a:solidFill>
                  <a:srgbClr val="FFFFFF"/>
                </a:solidFill>
                <a:latin typeface="Myriad Pro" panose="020B0503030403020204" pitchFamily="34" charset="0"/>
              </a:rPr>
              <a:t>référence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 (</a:t>
            </a:r>
            <a:r>
              <a:rPr lang="en-US" sz="1500" b="1" i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Orientations</a:t>
            </a:r>
            <a:r>
              <a:rPr lang="en-US" sz="1500" b="1" spc="20" dirty="0">
                <a:solidFill>
                  <a:srgbClr val="FFFFFF"/>
                </a:solidFill>
                <a:latin typeface="Myriad Pro" panose="020B0503030403020204" pitchFamily="34" charset="0"/>
              </a:rPr>
              <a:t>, Chap. VIII, art. 270-271) :</a:t>
            </a:r>
          </a:p>
          <a:p>
            <a:pPr algn="ctr"/>
            <a:endParaRPr lang="en-US" sz="600" spc="20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« Au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titre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de la Convention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concernant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la protection du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culturel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et naturel, [nom du bien] figure sur la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Liste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.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L'inscription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sur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cette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Liste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consacre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la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universelle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exceptionnelle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d'un bien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culturel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naturel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afin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qu'il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soit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protégé au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bénéfice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toute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400" spc="18" dirty="0" err="1">
                <a:solidFill>
                  <a:srgbClr val="FFFFFF"/>
                </a:solidFill>
                <a:latin typeface="Myriad Pro" panose="020B0503030403020204" pitchFamily="34" charset="0"/>
              </a:rPr>
              <a:t>l'humanité</a:t>
            </a:r>
            <a:r>
              <a:rPr lang="en-US" sz="1400" spc="18" dirty="0">
                <a:solidFill>
                  <a:srgbClr val="FFFFFF"/>
                </a:solidFill>
                <a:latin typeface="Myriad Pro" panose="020B0503030403020204" pitchFamily="34" charset="0"/>
              </a:rPr>
              <a:t>. »</a:t>
            </a:r>
          </a:p>
        </p:txBody>
      </p:sp>
    </p:spTree>
    <p:extLst>
      <p:ext uri="{BB962C8B-B14F-4D97-AF65-F5344CB8AC3E}">
        <p14:creationId xmlns:p14="http://schemas.microsoft.com/office/powerpoint/2010/main" val="290044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6287784" y="2480644"/>
            <a:ext cx="522219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7D4"/>
              </a:buClr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Conséquences:</a:t>
            </a: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Confusion pour le public</a:t>
            </a: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Aucun avantage pour le site, ni pour le pays, ni pour l’UNESCO</a:t>
            </a: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 marL="457200" indent="-457200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0000"/>
                </a:solidFill>
                <a:latin typeface="Myriad Pro" panose="020B0503030403020204" pitchFamily="34" charset="0"/>
              </a:rPr>
              <a:t>Aucun contrôle qualité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39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400" b="1" dirty="0">
                <a:solidFill>
                  <a:srgbClr val="000000"/>
                </a:solidFill>
                <a:latin typeface="Myriad Pro" panose="020B0503030403020204" pitchFamily="34" charset="0"/>
              </a:rPr>
              <a:t>Exemples de logos non officiels ou d’usages non autorisés: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Myriad Pro" panose="020B0503030403020204" pitchFamily="34" charset="0"/>
              </a:rPr>
              <a:t>IV.3 – Exemples de mauvais usages 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4FAE3A7-1CD2-8A12-E2D4-57451451028F}"/>
              </a:ext>
            </a:extLst>
          </p:cNvPr>
          <p:cNvSpPr>
            <a:spLocks noChangeAspect="1"/>
          </p:cNvSpPr>
          <p:nvPr/>
        </p:nvSpPr>
        <p:spPr>
          <a:xfrm>
            <a:off x="1689699" y="5111506"/>
            <a:ext cx="1810474" cy="853448"/>
          </a:xfrm>
          <a:custGeom>
            <a:avLst/>
            <a:gdLst/>
            <a:ahLst/>
            <a:cxnLst/>
            <a:rect l="l" t="t" r="r" b="b"/>
            <a:pathLst>
              <a:path w="3249659" h="1531872">
                <a:moveTo>
                  <a:pt x="0" y="0"/>
                </a:moveTo>
                <a:lnTo>
                  <a:pt x="3249659" y="0"/>
                </a:lnTo>
                <a:lnTo>
                  <a:pt x="3249659" y="1531872"/>
                </a:lnTo>
                <a:lnTo>
                  <a:pt x="0" y="153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398" t="-569663" r="-368367" b="-24299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4BA34D89-E47F-0ED4-4854-7EF39368F8E9}"/>
              </a:ext>
            </a:extLst>
          </p:cNvPr>
          <p:cNvSpPr>
            <a:spLocks noChangeAspect="1"/>
          </p:cNvSpPr>
          <p:nvPr/>
        </p:nvSpPr>
        <p:spPr>
          <a:xfrm>
            <a:off x="3854664" y="1984656"/>
            <a:ext cx="1246330" cy="991977"/>
          </a:xfrm>
          <a:custGeom>
            <a:avLst/>
            <a:gdLst/>
            <a:ahLst/>
            <a:cxnLst/>
            <a:rect l="l" t="t" r="r" b="b"/>
            <a:pathLst>
              <a:path w="2237065" h="1780521">
                <a:moveTo>
                  <a:pt x="0" y="0"/>
                </a:moveTo>
                <a:lnTo>
                  <a:pt x="2237064" y="0"/>
                </a:lnTo>
                <a:lnTo>
                  <a:pt x="2237064" y="1780521"/>
                </a:lnTo>
                <a:lnTo>
                  <a:pt x="0" y="17805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6474" t="-267667" r="-42247" b="-10227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8A589141-9A56-9360-C123-B8D0E40EEE57}"/>
              </a:ext>
            </a:extLst>
          </p:cNvPr>
          <p:cNvSpPr>
            <a:spLocks noChangeAspect="1"/>
          </p:cNvSpPr>
          <p:nvPr/>
        </p:nvSpPr>
        <p:spPr>
          <a:xfrm>
            <a:off x="3854664" y="5130102"/>
            <a:ext cx="1724137" cy="853448"/>
          </a:xfrm>
          <a:custGeom>
            <a:avLst/>
            <a:gdLst/>
            <a:ahLst/>
            <a:cxnLst/>
            <a:rect l="l" t="t" r="r" b="b"/>
            <a:pathLst>
              <a:path w="3094690" h="1531872">
                <a:moveTo>
                  <a:pt x="0" y="0"/>
                </a:moveTo>
                <a:lnTo>
                  <a:pt x="3094690" y="0"/>
                </a:lnTo>
                <a:lnTo>
                  <a:pt x="3094690" y="1531872"/>
                </a:lnTo>
                <a:lnTo>
                  <a:pt x="0" y="153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BE998A4D-DC4C-11DE-8B60-74A2BDB791B8}"/>
              </a:ext>
            </a:extLst>
          </p:cNvPr>
          <p:cNvSpPr>
            <a:spLocks noChangeAspect="1"/>
          </p:cNvSpPr>
          <p:nvPr/>
        </p:nvSpPr>
        <p:spPr>
          <a:xfrm>
            <a:off x="3825410" y="3290345"/>
            <a:ext cx="1610236" cy="1338581"/>
          </a:xfrm>
          <a:custGeom>
            <a:avLst/>
            <a:gdLst/>
            <a:ahLst/>
            <a:cxnLst/>
            <a:rect l="l" t="t" r="r" b="b"/>
            <a:pathLst>
              <a:path w="2530143" h="2103295">
                <a:moveTo>
                  <a:pt x="0" y="0"/>
                </a:moveTo>
                <a:lnTo>
                  <a:pt x="2530142" y="0"/>
                </a:lnTo>
                <a:lnTo>
                  <a:pt x="2530142" y="2103295"/>
                </a:lnTo>
                <a:lnTo>
                  <a:pt x="0" y="21032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945" t="-135449" r="-138149" b="-1088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750C5A80-6695-2C41-93E2-720573E92125}"/>
              </a:ext>
            </a:extLst>
          </p:cNvPr>
          <p:cNvSpPr>
            <a:spLocks noChangeAspect="1"/>
          </p:cNvSpPr>
          <p:nvPr/>
        </p:nvSpPr>
        <p:spPr>
          <a:xfrm>
            <a:off x="2066812" y="3447597"/>
            <a:ext cx="1283533" cy="1181329"/>
          </a:xfrm>
          <a:custGeom>
            <a:avLst/>
            <a:gdLst/>
            <a:ahLst/>
            <a:cxnLst/>
            <a:rect l="l" t="t" r="r" b="b"/>
            <a:pathLst>
              <a:path w="1894837" h="1743956">
                <a:moveTo>
                  <a:pt x="0" y="0"/>
                </a:moveTo>
                <a:lnTo>
                  <a:pt x="1894837" y="0"/>
                </a:lnTo>
                <a:lnTo>
                  <a:pt x="1894837" y="1743956"/>
                </a:lnTo>
                <a:lnTo>
                  <a:pt x="0" y="17439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59885" t="-18377" r="-18316" b="-27130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68E3DF53-D4F5-A7C8-4E37-A67ED865753D}"/>
              </a:ext>
            </a:extLst>
          </p:cNvPr>
          <p:cNvSpPr>
            <a:spLocks noChangeAspect="1"/>
          </p:cNvSpPr>
          <p:nvPr/>
        </p:nvSpPr>
        <p:spPr>
          <a:xfrm>
            <a:off x="1731227" y="2083447"/>
            <a:ext cx="1727417" cy="794393"/>
          </a:xfrm>
          <a:custGeom>
            <a:avLst/>
            <a:gdLst/>
            <a:ahLst/>
            <a:cxnLst/>
            <a:rect l="l" t="t" r="r" b="b"/>
            <a:pathLst>
              <a:path w="2909944" h="1338206">
                <a:moveTo>
                  <a:pt x="0" y="0"/>
                </a:moveTo>
                <a:lnTo>
                  <a:pt x="2909944" y="0"/>
                </a:lnTo>
                <a:lnTo>
                  <a:pt x="2909944" y="1338206"/>
                </a:lnTo>
                <a:lnTo>
                  <a:pt x="0" y="13382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7621" t="-201708" r="-153897" b="-269201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756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6F87D4-2300-6649-6837-CBE145F89FFE}"/>
              </a:ext>
            </a:extLst>
          </p:cNvPr>
          <p:cNvSpPr txBox="1"/>
          <p:nvPr/>
        </p:nvSpPr>
        <p:spPr>
          <a:xfrm>
            <a:off x="3048000" y="877779"/>
            <a:ext cx="6096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4000" b="1" spc="50" dirty="0">
                <a:solidFill>
                  <a:srgbClr val="FFFFFF"/>
                </a:solidFill>
                <a:latin typeface="Myriad Pro" panose="020B0503030403020204" pitchFamily="34" charset="0"/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46B1D-9436-015B-C121-FA8CCD748DB2}"/>
              </a:ext>
            </a:extLst>
          </p:cNvPr>
          <p:cNvSpPr txBox="1"/>
          <p:nvPr/>
        </p:nvSpPr>
        <p:spPr>
          <a:xfrm>
            <a:off x="838194" y="1841493"/>
            <a:ext cx="1051560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240" lvl="1" indent="-388620" algn="l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Utilisez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les logos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existants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afin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de faire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connaître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les sites et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promouvoir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la Convention du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marL="777240" lvl="1" indent="-388620" algn="l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Aidez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-nous à identifier les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mauvais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usages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300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marL="777240" lvl="1" indent="-388620" algn="l">
              <a:buFont typeface="Wingdings" panose="05000000000000000000" pitchFamily="2" charset="2"/>
              <a:buChar char="Ø"/>
            </a:pP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Contactez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-nous pour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toute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information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supplémentaire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, assistance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validation de </a:t>
            </a:r>
            <a:r>
              <a:rPr lang="en-US" sz="23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projet</a:t>
            </a:r>
            <a:r>
              <a:rPr lang="en-US" sz="2300" dirty="0">
                <a:solidFill>
                  <a:srgbClr val="FFFFFF"/>
                </a:solidFill>
                <a:latin typeface="Myriad Pro" panose="020B0503030403020204" pitchFamily="34" charset="0"/>
              </a:rPr>
              <a:t> :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0314BD5-FB2C-EC0E-5566-7EC68B18F7AB}"/>
              </a:ext>
            </a:extLst>
          </p:cNvPr>
          <p:cNvSpPr/>
          <p:nvPr/>
        </p:nvSpPr>
        <p:spPr>
          <a:xfrm>
            <a:off x="0" y="4744199"/>
            <a:ext cx="12192000" cy="2137065"/>
          </a:xfrm>
          <a:custGeom>
            <a:avLst/>
            <a:gdLst/>
            <a:ahLst/>
            <a:cxnLst/>
            <a:rect l="l" t="t" r="r" b="b"/>
            <a:pathLst>
              <a:path w="2069933" h="812800">
                <a:moveTo>
                  <a:pt x="0" y="0"/>
                </a:moveTo>
                <a:lnTo>
                  <a:pt x="2069933" y="0"/>
                </a:lnTo>
                <a:lnTo>
                  <a:pt x="2069933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8DB644C-29CA-50CF-31F6-E42A4DE732D2}"/>
              </a:ext>
            </a:extLst>
          </p:cNvPr>
          <p:cNvSpPr txBox="1"/>
          <p:nvPr/>
        </p:nvSpPr>
        <p:spPr>
          <a:xfrm>
            <a:off x="4425339" y="5104845"/>
            <a:ext cx="334131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spc="23" dirty="0">
                <a:solidFill>
                  <a:srgbClr val="181717"/>
                </a:solidFill>
                <a:latin typeface="Myriad Pro" panose="020B0503030403020204" pitchFamily="34" charset="0"/>
                <a:hlinkClick r:id="rId2"/>
              </a:rPr>
              <a:t>wh-info@unesco.org</a:t>
            </a:r>
            <a:r>
              <a:rPr lang="en-US" sz="2400" spc="23" dirty="0">
                <a:solidFill>
                  <a:srgbClr val="181717"/>
                </a:solidFill>
                <a:latin typeface="Myriad Pro" panose="020B0503030403020204" pitchFamily="34" charset="0"/>
              </a:rPr>
              <a:t> </a:t>
            </a:r>
            <a:endParaRPr lang="en-US" sz="2400" u="sng" spc="23" dirty="0">
              <a:solidFill>
                <a:srgbClr val="181717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1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5" y="31"/>
            <a:ext cx="12191997" cy="3335383"/>
            <a:chOff x="0" y="0"/>
            <a:chExt cx="24383994" cy="66707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6670802"/>
            </a:xfrm>
            <a:custGeom>
              <a:avLst/>
              <a:gdLst/>
              <a:ahLst/>
              <a:cxnLst/>
              <a:rect l="l" t="t" r="r" b="b"/>
              <a:pathLst>
                <a:path w="24384000" h="6670802">
                  <a:moveTo>
                    <a:pt x="0" y="0"/>
                  </a:moveTo>
                  <a:lnTo>
                    <a:pt x="24384000" y="0"/>
                  </a:lnTo>
                  <a:lnTo>
                    <a:pt x="24384000" y="6670802"/>
                  </a:lnTo>
                  <a:lnTo>
                    <a:pt x="0" y="6670802"/>
                  </a:lnTo>
                  <a:close/>
                </a:path>
              </a:pathLst>
            </a:custGeom>
            <a:gradFill rotWithShape="1">
              <a:gsLst>
                <a:gs pos="0">
                  <a:srgbClr val="004983">
                    <a:alpha val="100000"/>
                  </a:srgbClr>
                </a:gs>
                <a:gs pos="100000">
                  <a:srgbClr val="0077D4">
                    <a:alpha val="100000"/>
                  </a:srgbClr>
                </a:gs>
              </a:gsLst>
              <a:lin ang="15281992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5359913">
            <a:off x="2789185" y="6593959"/>
            <a:ext cx="54457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5359913">
            <a:off x="10288233" y="6583633"/>
            <a:ext cx="54457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-1065" y="821345"/>
            <a:ext cx="12192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1"/>
              </a:lnSpc>
            </a:pPr>
            <a:r>
              <a:rPr lang="en-US" sz="11001" spc="103" dirty="0">
                <a:solidFill>
                  <a:srgbClr val="FFFFFF"/>
                </a:solidFill>
                <a:latin typeface="TT Rounds Condensed"/>
              </a:rPr>
              <a:t>Merci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F43F3-D59C-BD93-FFE3-713C22F4C237}"/>
              </a:ext>
            </a:extLst>
          </p:cNvPr>
          <p:cNvSpPr txBox="1"/>
          <p:nvPr/>
        </p:nvSpPr>
        <p:spPr>
          <a:xfrm>
            <a:off x="10092461" y="5865089"/>
            <a:ext cx="209953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spc="26" dirty="0">
                <a:solidFill>
                  <a:srgbClr val="5B9BD5"/>
                </a:solidFill>
                <a:latin typeface="Myriad Pro" panose="020B0503030403020204" pitchFamily="34" charset="0"/>
              </a:rPr>
              <a:t>Secteur de la culture</a:t>
            </a:r>
          </a:p>
          <a:p>
            <a:pPr algn="r"/>
            <a:r>
              <a:rPr lang="en-US" sz="1200" spc="20" dirty="0" err="1">
                <a:solidFill>
                  <a:srgbClr val="5B9BD5"/>
                </a:solidFill>
                <a:latin typeface="Myriad Pro" panose="020B0503030403020204" pitchFamily="34" charset="0"/>
              </a:rPr>
              <a:t>Unité</a:t>
            </a:r>
            <a:r>
              <a:rPr lang="en-US" sz="1200" spc="20" dirty="0">
                <a:solidFill>
                  <a:srgbClr val="5B9BD5"/>
                </a:solidFill>
                <a:latin typeface="Myriad Pro" panose="020B0503030403020204" pitchFamily="34" charset="0"/>
              </a:rPr>
              <a:t> Communication,</a:t>
            </a:r>
          </a:p>
          <a:p>
            <a:pPr algn="r"/>
            <a:r>
              <a:rPr lang="en-US" sz="1200" spc="21" dirty="0" err="1">
                <a:solidFill>
                  <a:srgbClr val="5B9BD5"/>
                </a:solidFill>
                <a:latin typeface="Myriad Pro" panose="020B0503030403020204" pitchFamily="34" charset="0"/>
              </a:rPr>
              <a:t>Villes</a:t>
            </a:r>
            <a:r>
              <a:rPr lang="en-US" sz="1200" spc="21" dirty="0">
                <a:solidFill>
                  <a:srgbClr val="5B9BD5"/>
                </a:solidFill>
                <a:latin typeface="Myriad Pro" panose="020B0503030403020204" pitchFamily="34" charset="0"/>
              </a:rPr>
              <a:t> et </a:t>
            </a:r>
            <a:r>
              <a:rPr lang="en-US" sz="1200" spc="21" dirty="0" err="1">
                <a:solidFill>
                  <a:srgbClr val="5B9BD5"/>
                </a:solidFill>
                <a:latin typeface="Myriad Pro" panose="020B0503030403020204" pitchFamily="34" charset="0"/>
              </a:rPr>
              <a:t>Événements</a:t>
            </a:r>
            <a:endParaRPr lang="en-US" sz="1200" spc="21" dirty="0">
              <a:solidFill>
                <a:srgbClr val="5B9BD5"/>
              </a:solidFill>
              <a:latin typeface="Myriad Pro" panose="020B0503030403020204" pitchFamily="34" charset="0"/>
            </a:endParaRPr>
          </a:p>
          <a:p>
            <a:pPr algn="r"/>
            <a:r>
              <a:rPr lang="en-US" sz="1200" spc="21" dirty="0">
                <a:solidFill>
                  <a:srgbClr val="5B9BD5"/>
                </a:solidFill>
                <a:latin typeface="Myriad Pro" panose="020B0503030403020204" pitchFamily="34" charset="0"/>
              </a:rPr>
              <a:t>(CLT/CCE)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B92776-8A09-6430-24A4-BDFCDC73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6" y="5347856"/>
            <a:ext cx="1364563" cy="14478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198"/>
              </a:lnSpc>
            </a:pP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Quels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2800" b="1" spc="38" dirty="0" err="1">
                <a:solidFill>
                  <a:srgbClr val="FFFFFF"/>
                </a:solidFill>
                <a:latin typeface="Myriad Pro" panose="020B0503030403020204" pitchFamily="34" charset="0"/>
              </a:rPr>
              <a:t>emblèmes</a:t>
            </a:r>
            <a:r>
              <a:rPr lang="en-US" sz="2800" b="1" spc="38" dirty="0">
                <a:solidFill>
                  <a:srgbClr val="FFFFFF"/>
                </a:solidFill>
                <a:latin typeface="Myriad Pro" panose="020B0503030403020204" pitchFamily="34" charset="0"/>
              </a:rPr>
              <a:t> et logos 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942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Il existe différents emblèmes et logos, pour différents utilisateurs et différents usages. </a:t>
            </a: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D668FC0-1C0C-3CE5-62E9-975058487BCB}"/>
              </a:ext>
            </a:extLst>
          </p:cNvPr>
          <p:cNvSpPr>
            <a:spLocks noChangeAspect="1"/>
          </p:cNvSpPr>
          <p:nvPr/>
        </p:nvSpPr>
        <p:spPr>
          <a:xfrm>
            <a:off x="8773670" y="4402518"/>
            <a:ext cx="1512284" cy="1512284"/>
          </a:xfrm>
          <a:custGeom>
            <a:avLst/>
            <a:gdLst/>
            <a:ahLst/>
            <a:cxnLst/>
            <a:rect l="l" t="t" r="r" b="b"/>
            <a:pathLst>
              <a:path w="2517942" h="2517942">
                <a:moveTo>
                  <a:pt x="0" y="0"/>
                </a:moveTo>
                <a:lnTo>
                  <a:pt x="2517942" y="0"/>
                </a:lnTo>
                <a:lnTo>
                  <a:pt x="2517942" y="2517942"/>
                </a:lnTo>
                <a:lnTo>
                  <a:pt x="0" y="2517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F79F622-8C39-BA5A-AFC1-07994779CB7A}"/>
              </a:ext>
            </a:extLst>
          </p:cNvPr>
          <p:cNvSpPr>
            <a:spLocks noChangeAspect="1"/>
          </p:cNvSpPr>
          <p:nvPr/>
        </p:nvSpPr>
        <p:spPr>
          <a:xfrm>
            <a:off x="5424347" y="3999576"/>
            <a:ext cx="2586168" cy="523498"/>
          </a:xfrm>
          <a:custGeom>
            <a:avLst/>
            <a:gdLst/>
            <a:ahLst/>
            <a:cxnLst/>
            <a:rect l="l" t="t" r="r" b="b"/>
            <a:pathLst>
              <a:path w="3946571" h="798873">
                <a:moveTo>
                  <a:pt x="0" y="0"/>
                </a:moveTo>
                <a:lnTo>
                  <a:pt x="3946571" y="0"/>
                </a:lnTo>
                <a:lnTo>
                  <a:pt x="3946571" y="798874"/>
                </a:lnTo>
                <a:lnTo>
                  <a:pt x="0" y="798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F72CF9F4-C54F-061F-97E3-B667F16CE00C}"/>
              </a:ext>
            </a:extLst>
          </p:cNvPr>
          <p:cNvSpPr>
            <a:spLocks noChangeAspect="1"/>
          </p:cNvSpPr>
          <p:nvPr/>
        </p:nvSpPr>
        <p:spPr>
          <a:xfrm>
            <a:off x="3033074" y="4484840"/>
            <a:ext cx="1512284" cy="1347640"/>
          </a:xfrm>
          <a:custGeom>
            <a:avLst/>
            <a:gdLst/>
            <a:ahLst/>
            <a:cxnLst/>
            <a:rect l="l" t="t" r="r" b="b"/>
            <a:pathLst>
              <a:path w="2589738" h="2307791">
                <a:moveTo>
                  <a:pt x="0" y="0"/>
                </a:moveTo>
                <a:lnTo>
                  <a:pt x="2589738" y="0"/>
                </a:lnTo>
                <a:lnTo>
                  <a:pt x="2589738" y="2307791"/>
                </a:lnTo>
                <a:lnTo>
                  <a:pt x="0" y="2307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1AB76AA7-9AED-82C1-A97A-BE9960019E2D}"/>
              </a:ext>
            </a:extLst>
          </p:cNvPr>
          <p:cNvSpPr>
            <a:spLocks noChangeAspect="1"/>
          </p:cNvSpPr>
          <p:nvPr/>
        </p:nvSpPr>
        <p:spPr>
          <a:xfrm>
            <a:off x="8874478" y="2901884"/>
            <a:ext cx="1383675" cy="1054229"/>
          </a:xfrm>
          <a:custGeom>
            <a:avLst/>
            <a:gdLst/>
            <a:ahLst/>
            <a:cxnLst/>
            <a:rect l="l" t="t" r="r" b="b"/>
            <a:pathLst>
              <a:path w="2606023" h="1985541">
                <a:moveTo>
                  <a:pt x="0" y="0"/>
                </a:moveTo>
                <a:lnTo>
                  <a:pt x="2606023" y="0"/>
                </a:lnTo>
                <a:lnTo>
                  <a:pt x="2606023" y="1985541"/>
                </a:lnTo>
                <a:lnTo>
                  <a:pt x="0" y="19855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19BEA88-D399-B910-370D-5F93159B00AB}"/>
              </a:ext>
            </a:extLst>
          </p:cNvPr>
          <p:cNvSpPr>
            <a:spLocks noChangeAspect="1"/>
          </p:cNvSpPr>
          <p:nvPr/>
        </p:nvSpPr>
        <p:spPr>
          <a:xfrm>
            <a:off x="2891742" y="2596674"/>
            <a:ext cx="1696649" cy="1664651"/>
          </a:xfrm>
          <a:custGeom>
            <a:avLst/>
            <a:gdLst/>
            <a:ahLst/>
            <a:cxnLst/>
            <a:rect l="l" t="t" r="r" b="b"/>
            <a:pathLst>
              <a:path w="2521992" h="2474429">
                <a:moveTo>
                  <a:pt x="0" y="0"/>
                </a:moveTo>
                <a:lnTo>
                  <a:pt x="2521992" y="0"/>
                </a:lnTo>
                <a:lnTo>
                  <a:pt x="2521992" y="2474429"/>
                </a:lnTo>
                <a:lnTo>
                  <a:pt x="0" y="2474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85491" r="-73974" b="-68867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8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198"/>
              </a:lnSpc>
            </a:pPr>
            <a:r>
              <a:rPr lang="en-US" sz="2800" b="1" spc="38" dirty="0">
                <a:solidFill>
                  <a:srgbClr val="FFFFFF"/>
                </a:solidFill>
                <a:latin typeface="Poppins Bold"/>
              </a:rPr>
              <a:t>I - Le logo de l’UNESCO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411395"/>
            <a:ext cx="113501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66"/>
              </a:lnSpc>
            </a:pPr>
            <a:r>
              <a:rPr lang="fr-FR" sz="3600" b="1" dirty="0">
                <a:solidFill>
                  <a:srgbClr val="000000"/>
                </a:solidFill>
                <a:latin typeface="Myriad Pro" panose="020B0503030403020204" pitchFamily="34" charset="0"/>
              </a:rPr>
              <a:t>Charte graphique officielle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DFE8BD41-B8E4-809A-F9DB-BD5D86C4EA19}"/>
              </a:ext>
            </a:extLst>
          </p:cNvPr>
          <p:cNvSpPr/>
          <p:nvPr/>
        </p:nvSpPr>
        <p:spPr>
          <a:xfrm>
            <a:off x="5032498" y="1932147"/>
            <a:ext cx="614284" cy="428106"/>
          </a:xfrm>
          <a:custGeom>
            <a:avLst/>
            <a:gdLst/>
            <a:ahLst/>
            <a:cxnLst/>
            <a:rect l="l" t="t" r="r" b="b"/>
            <a:pathLst>
              <a:path w="1735201" h="1209294">
                <a:moveTo>
                  <a:pt x="0" y="1209294"/>
                </a:moveTo>
                <a:lnTo>
                  <a:pt x="1735201" y="0"/>
                </a:lnTo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F24C273F-3B9D-4E4F-9F17-1629C22C06A3}"/>
              </a:ext>
            </a:extLst>
          </p:cNvPr>
          <p:cNvSpPr/>
          <p:nvPr/>
        </p:nvSpPr>
        <p:spPr>
          <a:xfrm>
            <a:off x="8930271" y="4614115"/>
            <a:ext cx="700381" cy="414887"/>
          </a:xfrm>
          <a:custGeom>
            <a:avLst/>
            <a:gdLst/>
            <a:ahLst/>
            <a:cxnLst/>
            <a:rect l="l" t="t" r="r" b="b"/>
            <a:pathLst>
              <a:path w="1978406" h="1171956">
                <a:moveTo>
                  <a:pt x="1978406" y="1171956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9819463-F72E-2835-73CC-23BB62825F52}"/>
              </a:ext>
            </a:extLst>
          </p:cNvPr>
          <p:cNvGrpSpPr/>
          <p:nvPr/>
        </p:nvGrpSpPr>
        <p:grpSpPr>
          <a:xfrm>
            <a:off x="3790702" y="3160237"/>
            <a:ext cx="4610575" cy="1674353"/>
            <a:chOff x="3790712" y="3579481"/>
            <a:chExt cx="4610575" cy="1674353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9212130-12D4-0973-2686-F332F8E5F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0712" y="3579481"/>
              <a:ext cx="4610575" cy="933283"/>
            </a:xfrm>
            <a:custGeom>
              <a:avLst/>
              <a:gdLst/>
              <a:ahLst/>
              <a:cxnLst/>
              <a:rect l="l" t="t" r="r" b="b"/>
              <a:pathLst>
                <a:path w="7802628" h="1579425">
                  <a:moveTo>
                    <a:pt x="0" y="0"/>
                  </a:moveTo>
                  <a:lnTo>
                    <a:pt x="7802628" y="0"/>
                  </a:lnTo>
                  <a:lnTo>
                    <a:pt x="7802628" y="1579425"/>
                  </a:lnTo>
                  <a:lnTo>
                    <a:pt x="0" y="157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98163B-0148-DAF9-22EC-B89290198B77}"/>
                </a:ext>
              </a:extLst>
            </p:cNvPr>
            <p:cNvGrpSpPr/>
            <p:nvPr/>
          </p:nvGrpSpPr>
          <p:grpSpPr>
            <a:xfrm>
              <a:off x="3790714" y="4704978"/>
              <a:ext cx="1459468" cy="548856"/>
              <a:chOff x="3790712" y="2328376"/>
              <a:chExt cx="1459468" cy="548856"/>
            </a:xfrm>
          </p:grpSpPr>
          <p:sp>
            <p:nvSpPr>
              <p:cNvPr id="21" name="Freeform 12">
                <a:extLst>
                  <a:ext uri="{FF2B5EF4-FFF2-40B4-BE49-F238E27FC236}">
                    <a16:creationId xmlns:a16="http://schemas.microsoft.com/office/drawing/2014/main" id="{F45DB042-FA96-1266-5657-F4B7080BA303}"/>
                  </a:ext>
                </a:extLst>
              </p:cNvPr>
              <p:cNvSpPr/>
              <p:nvPr/>
            </p:nvSpPr>
            <p:spPr>
              <a:xfrm>
                <a:off x="3790712" y="2328376"/>
                <a:ext cx="1459468" cy="548856"/>
              </a:xfrm>
              <a:custGeom>
                <a:avLst/>
                <a:gdLst/>
                <a:ahLst/>
                <a:cxnLst/>
                <a:rect l="l" t="t" r="r" b="b"/>
                <a:pathLst>
                  <a:path w="3172587" h="1204214">
                    <a:moveTo>
                      <a:pt x="12700" y="0"/>
                    </a:moveTo>
                    <a:lnTo>
                      <a:pt x="3159887" y="0"/>
                    </a:lnTo>
                    <a:cubicBezTo>
                      <a:pt x="3166872" y="0"/>
                      <a:pt x="3172587" y="5715"/>
                      <a:pt x="3172587" y="12700"/>
                    </a:cubicBezTo>
                    <a:lnTo>
                      <a:pt x="3172587" y="1191514"/>
                    </a:lnTo>
                    <a:cubicBezTo>
                      <a:pt x="3172587" y="1198499"/>
                      <a:pt x="3166872" y="1204214"/>
                      <a:pt x="3159887" y="1204214"/>
                    </a:cubicBezTo>
                    <a:lnTo>
                      <a:pt x="12700" y="1204214"/>
                    </a:lnTo>
                    <a:cubicBezTo>
                      <a:pt x="5715" y="1204214"/>
                      <a:pt x="0" y="1198499"/>
                      <a:pt x="0" y="1191514"/>
                    </a:cubicBez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moveTo>
                      <a:pt x="12700" y="25400"/>
                    </a:moveTo>
                    <a:lnTo>
                      <a:pt x="12700" y="12700"/>
                    </a:lnTo>
                    <a:lnTo>
                      <a:pt x="25400" y="12700"/>
                    </a:lnTo>
                    <a:lnTo>
                      <a:pt x="25400" y="1191514"/>
                    </a:lnTo>
                    <a:lnTo>
                      <a:pt x="12700" y="1191514"/>
                    </a:lnTo>
                    <a:lnTo>
                      <a:pt x="12700" y="1178814"/>
                    </a:lnTo>
                    <a:lnTo>
                      <a:pt x="3159887" y="1178814"/>
                    </a:lnTo>
                    <a:lnTo>
                      <a:pt x="3159887" y="1191514"/>
                    </a:lnTo>
                    <a:lnTo>
                      <a:pt x="3147187" y="1191514"/>
                    </a:lnTo>
                    <a:lnTo>
                      <a:pt x="3147187" y="12700"/>
                    </a:lnTo>
                    <a:lnTo>
                      <a:pt x="3159887" y="12700"/>
                    </a:lnTo>
                    <a:lnTo>
                      <a:pt x="3159887" y="25400"/>
                    </a:lnTo>
                    <a:lnTo>
                      <a:pt x="12700" y="2540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solidFill>
                  <a:srgbClr val="0077D4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DE402978-B8BA-EE64-73F4-3C1C10906FDF}"/>
                  </a:ext>
                </a:extLst>
              </p:cNvPr>
              <p:cNvSpPr txBox="1"/>
              <p:nvPr/>
            </p:nvSpPr>
            <p:spPr>
              <a:xfrm>
                <a:off x="3790712" y="2550714"/>
                <a:ext cx="1459468" cy="96792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400"/>
                  </a:lnSpc>
                </a:pPr>
                <a:r>
                  <a:rPr lang="en-US" sz="2000" spc="18" dirty="0">
                    <a:solidFill>
                      <a:srgbClr val="000000"/>
                    </a:solidFill>
                    <a:latin typeface="Myriad Pro" panose="020B0503030403020204" pitchFamily="34" charset="0"/>
                  </a:rPr>
                  <a:t>Le temple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B621E3A-AAB6-1B84-BCE2-A5A93BFD80E0}"/>
                </a:ext>
              </a:extLst>
            </p:cNvPr>
            <p:cNvGrpSpPr/>
            <p:nvPr/>
          </p:nvGrpSpPr>
          <p:grpSpPr>
            <a:xfrm>
              <a:off x="6941819" y="4704978"/>
              <a:ext cx="1459468" cy="548856"/>
              <a:chOff x="7212569" y="4754574"/>
              <a:chExt cx="1459468" cy="548856"/>
            </a:xfrm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946F7288-2C21-8991-5632-97C3527E704B}"/>
                  </a:ext>
                </a:extLst>
              </p:cNvPr>
              <p:cNvSpPr/>
              <p:nvPr/>
            </p:nvSpPr>
            <p:spPr>
              <a:xfrm>
                <a:off x="7212569" y="4754574"/>
                <a:ext cx="1459468" cy="548856"/>
              </a:xfrm>
              <a:custGeom>
                <a:avLst/>
                <a:gdLst/>
                <a:ahLst/>
                <a:cxnLst/>
                <a:rect l="l" t="t" r="r" b="b"/>
                <a:pathLst>
                  <a:path w="3172587" h="1204214">
                    <a:moveTo>
                      <a:pt x="12700" y="0"/>
                    </a:moveTo>
                    <a:lnTo>
                      <a:pt x="3159887" y="0"/>
                    </a:lnTo>
                    <a:cubicBezTo>
                      <a:pt x="3166872" y="0"/>
                      <a:pt x="3172587" y="5715"/>
                      <a:pt x="3172587" y="12700"/>
                    </a:cubicBezTo>
                    <a:lnTo>
                      <a:pt x="3172587" y="1191514"/>
                    </a:lnTo>
                    <a:cubicBezTo>
                      <a:pt x="3172587" y="1198499"/>
                      <a:pt x="3166872" y="1204214"/>
                      <a:pt x="3159887" y="1204214"/>
                    </a:cubicBezTo>
                    <a:lnTo>
                      <a:pt x="12700" y="1204214"/>
                    </a:lnTo>
                    <a:cubicBezTo>
                      <a:pt x="5715" y="1204214"/>
                      <a:pt x="0" y="1198499"/>
                      <a:pt x="0" y="1191514"/>
                    </a:cubicBezTo>
                    <a:lnTo>
                      <a:pt x="0" y="12700"/>
                    </a:lnTo>
                    <a:cubicBezTo>
                      <a:pt x="0" y="5715"/>
                      <a:pt x="5715" y="0"/>
                      <a:pt x="12700" y="0"/>
                    </a:cubicBezTo>
                    <a:moveTo>
                      <a:pt x="12700" y="25400"/>
                    </a:moveTo>
                    <a:lnTo>
                      <a:pt x="12700" y="12700"/>
                    </a:lnTo>
                    <a:lnTo>
                      <a:pt x="25400" y="12700"/>
                    </a:lnTo>
                    <a:lnTo>
                      <a:pt x="25400" y="1191514"/>
                    </a:lnTo>
                    <a:lnTo>
                      <a:pt x="12700" y="1191514"/>
                    </a:lnTo>
                    <a:lnTo>
                      <a:pt x="12700" y="1178814"/>
                    </a:lnTo>
                    <a:lnTo>
                      <a:pt x="3159887" y="1178814"/>
                    </a:lnTo>
                    <a:lnTo>
                      <a:pt x="3159887" y="1191514"/>
                    </a:lnTo>
                    <a:lnTo>
                      <a:pt x="3147187" y="1191514"/>
                    </a:lnTo>
                    <a:lnTo>
                      <a:pt x="3147187" y="12700"/>
                    </a:lnTo>
                    <a:lnTo>
                      <a:pt x="3159887" y="12700"/>
                    </a:lnTo>
                    <a:lnTo>
                      <a:pt x="3159887" y="25400"/>
                    </a:lnTo>
                    <a:lnTo>
                      <a:pt x="12700" y="2540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solidFill>
                  <a:srgbClr val="0077D4"/>
                </a:solidFill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5" name="TextBox 14">
                <a:extLst>
                  <a:ext uri="{FF2B5EF4-FFF2-40B4-BE49-F238E27FC236}">
                    <a16:creationId xmlns:a16="http://schemas.microsoft.com/office/drawing/2014/main" id="{17C34DBD-5E81-A3E4-E3DE-F9578DAB806B}"/>
                  </a:ext>
                </a:extLst>
              </p:cNvPr>
              <p:cNvSpPr txBox="1"/>
              <p:nvPr/>
            </p:nvSpPr>
            <p:spPr>
              <a:xfrm>
                <a:off x="7212569" y="4976912"/>
                <a:ext cx="1459468" cy="96792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400"/>
                  </a:lnSpc>
                </a:pPr>
                <a:r>
                  <a:rPr lang="en-US" sz="2000" spc="18" dirty="0" err="1">
                    <a:solidFill>
                      <a:srgbClr val="000000"/>
                    </a:solidFill>
                    <a:latin typeface="Myriad Pro" panose="020B0503030403020204" pitchFamily="34" charset="0"/>
                  </a:rPr>
                  <a:t>L’acronyme</a:t>
                </a:r>
                <a:endParaRPr lang="en-US" sz="2000" spc="18" dirty="0">
                  <a:solidFill>
                    <a:srgbClr val="000000"/>
                  </a:solidFill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B5A16AC4-AD86-D33A-C9FB-98443E0B3DEF}"/>
                </a:ext>
              </a:extLst>
            </p:cNvPr>
            <p:cNvSpPr/>
            <p:nvPr/>
          </p:nvSpPr>
          <p:spPr>
            <a:xfrm>
              <a:off x="4378775" y="4512764"/>
              <a:ext cx="50350" cy="194166"/>
            </a:xfrm>
            <a:custGeom>
              <a:avLst/>
              <a:gdLst/>
              <a:ahLst/>
              <a:cxnLst/>
              <a:rect l="l" t="t" r="r" b="b"/>
              <a:pathLst>
                <a:path w="1749552" h="1230122">
                  <a:moveTo>
                    <a:pt x="0" y="1209294"/>
                  </a:moveTo>
                  <a:lnTo>
                    <a:pt x="1735074" y="0"/>
                  </a:lnTo>
                  <a:lnTo>
                    <a:pt x="1749552" y="20828"/>
                  </a:lnTo>
                  <a:lnTo>
                    <a:pt x="14478" y="1230122"/>
                  </a:lnTo>
                  <a:close/>
                </a:path>
              </a:pathLst>
            </a:custGeom>
            <a:solidFill>
              <a:srgbClr val="5B9BD5"/>
            </a:solidFill>
            <a:ln w="9525">
              <a:solidFill>
                <a:srgbClr val="0077D4"/>
              </a:solidFill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C1B9DC5B-5690-A88E-9416-68E3063B820E}"/>
                </a:ext>
              </a:extLst>
            </p:cNvPr>
            <p:cNvSpPr/>
            <p:nvPr/>
          </p:nvSpPr>
          <p:spPr>
            <a:xfrm flipV="1">
              <a:off x="7597140" y="4512764"/>
              <a:ext cx="114300" cy="201908"/>
            </a:xfrm>
            <a:custGeom>
              <a:avLst/>
              <a:gdLst/>
              <a:ahLst/>
              <a:cxnLst/>
              <a:rect l="l" t="t" r="r" b="b"/>
              <a:pathLst>
                <a:path w="1749552" h="1230122">
                  <a:moveTo>
                    <a:pt x="0" y="1209294"/>
                  </a:moveTo>
                  <a:lnTo>
                    <a:pt x="1735074" y="0"/>
                  </a:lnTo>
                  <a:lnTo>
                    <a:pt x="1749552" y="20828"/>
                  </a:lnTo>
                  <a:lnTo>
                    <a:pt x="14478" y="1230122"/>
                  </a:lnTo>
                  <a:close/>
                </a:path>
              </a:pathLst>
            </a:custGeom>
            <a:solidFill>
              <a:srgbClr val="5B9BD5"/>
            </a:solidFill>
            <a:ln w="9525">
              <a:solidFill>
                <a:srgbClr val="0077D4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236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3198"/>
              </a:lnSpc>
            </a:pPr>
            <a:r>
              <a:rPr lang="en-US" sz="2800" b="1" spc="38" dirty="0">
                <a:solidFill>
                  <a:srgbClr val="FFFFFF"/>
                </a:solidFill>
                <a:latin typeface="Poppins Bold"/>
              </a:rPr>
              <a:t>I - Le logo de l’UNESCO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044855" y="1305341"/>
            <a:ext cx="9025466" cy="4601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Pour les usages traitant de sujets généraux de l’Organisation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Régi par les </a:t>
            </a:r>
            <a:r>
              <a:rPr lang="fr-FR" sz="2300" i="1" dirty="0">
                <a:latin typeface="Myriad Pro" panose="020B0503030403020204" pitchFamily="34" charset="0"/>
              </a:rPr>
              <a:t>Directives concernant l’utilisation du nom, de l’acronyme, du logo et des noms de domaines internet de l’UNESCO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i="1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Géré par la Division pour la Communication et l’Engagement du Public (CPE) 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3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Tout projet d’utilisation doit être soumis pour approbation avant réalisation </a:t>
            </a:r>
          </a:p>
          <a:p>
            <a:pPr marL="307658" lvl="1">
              <a:buClr>
                <a:srgbClr val="0077D4"/>
              </a:buClr>
            </a:pPr>
            <a:endParaRPr lang="fr-FR" sz="23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300" dirty="0">
                <a:latin typeface="Myriad Pro" panose="020B0503030403020204" pitchFamily="34" charset="0"/>
              </a:rPr>
              <a:t>Contact : </a:t>
            </a:r>
            <a:r>
              <a:rPr lang="fr-FR" sz="2300" dirty="0">
                <a:latin typeface="Myriad Pro" panose="020B0503030403020204" pitchFamily="34" charset="0"/>
                <a:hlinkClick r:id="rId3"/>
              </a:rPr>
              <a:t>logo@unesco.org</a:t>
            </a:r>
            <a:r>
              <a:rPr lang="fr-FR" sz="2300" dirty="0">
                <a:latin typeface="Myriad Pro" panose="020B05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25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4319583" y="2007105"/>
            <a:ext cx="7726643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800" dirty="0">
                <a:solidFill>
                  <a:srgbClr val="0070C0"/>
                </a:solidFill>
                <a:latin typeface="Myriad Pro" panose="020B0503030403020204" pitchFamily="34" charset="0"/>
              </a:rPr>
              <a:t> </a:t>
            </a:r>
            <a:r>
              <a:rPr lang="fr-FR" sz="2800" dirty="0">
                <a:latin typeface="Myriad Pro" panose="020B0503030403020204" pitchFamily="34" charset="0"/>
              </a:rPr>
              <a:t>Adopté en 1978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8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800" dirty="0">
                <a:latin typeface="Myriad Pro" panose="020B0503030403020204" pitchFamily="34" charset="0"/>
              </a:rPr>
              <a:t>Symbole de l’interaction entre l’Humain et la Nature</a:t>
            </a: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endParaRPr lang="fr-FR" sz="28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/>
              <a:buChar char="•"/>
            </a:pPr>
            <a:r>
              <a:rPr lang="fr-FR" sz="2800" dirty="0">
                <a:latin typeface="Myriad Pro" panose="020B0503030403020204" pitchFamily="34" charset="0"/>
              </a:rPr>
              <a:t>Défini au Chapitre VIII des </a:t>
            </a:r>
            <a:r>
              <a:rPr lang="fr-FR" sz="2800" i="1" dirty="0">
                <a:latin typeface="Myriad Pro" panose="020B0503030403020204" pitchFamily="34" charset="0"/>
              </a:rPr>
              <a:t>Orientations pour la mise en œuvre de la Convention du patrimoine mondial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E04A3699-4374-ACA1-EB30-7814EC953A61}"/>
              </a:ext>
            </a:extLst>
          </p:cNvPr>
          <p:cNvSpPr>
            <a:spLocks noChangeAspect="1"/>
          </p:cNvSpPr>
          <p:nvPr/>
        </p:nvSpPr>
        <p:spPr>
          <a:xfrm>
            <a:off x="2456629" y="1636562"/>
            <a:ext cx="1862954" cy="1827820"/>
          </a:xfrm>
          <a:custGeom>
            <a:avLst/>
            <a:gdLst/>
            <a:ahLst/>
            <a:cxnLst/>
            <a:rect l="l" t="t" r="r" b="b"/>
            <a:pathLst>
              <a:path w="2348648" h="2304354">
                <a:moveTo>
                  <a:pt x="0" y="0"/>
                </a:moveTo>
                <a:lnTo>
                  <a:pt x="2348647" y="0"/>
                </a:lnTo>
                <a:lnTo>
                  <a:pt x="2348647" y="2304354"/>
                </a:lnTo>
                <a:lnTo>
                  <a:pt x="0" y="2304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5491" r="-73974" b="-6886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2D1A1E4-1286-5742-02EE-FA8E3ACC9DB0}"/>
              </a:ext>
            </a:extLst>
          </p:cNvPr>
          <p:cNvSpPr>
            <a:spLocks noChangeAspect="1"/>
          </p:cNvSpPr>
          <p:nvPr/>
        </p:nvSpPr>
        <p:spPr>
          <a:xfrm>
            <a:off x="2456629" y="3736595"/>
            <a:ext cx="1862954" cy="1862954"/>
          </a:xfrm>
          <a:custGeom>
            <a:avLst/>
            <a:gdLst/>
            <a:ahLst/>
            <a:cxnLst/>
            <a:rect l="l" t="t" r="r" b="b"/>
            <a:pathLst>
              <a:path w="2403720" h="2403720">
                <a:moveTo>
                  <a:pt x="0" y="0"/>
                </a:moveTo>
                <a:lnTo>
                  <a:pt x="2403720" y="0"/>
                </a:lnTo>
                <a:lnTo>
                  <a:pt x="2403720" y="2403720"/>
                </a:lnTo>
                <a:lnTo>
                  <a:pt x="0" y="2403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5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400"/>
              </a:spcAft>
              <a:buNone/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2318688-1DE3-BBAF-F30D-87E8BB9342B6}"/>
              </a:ext>
            </a:extLst>
          </p:cNvPr>
          <p:cNvSpPr txBox="1"/>
          <p:nvPr/>
        </p:nvSpPr>
        <p:spPr>
          <a:xfrm>
            <a:off x="2028833" y="2042636"/>
            <a:ext cx="9665703" cy="390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supports de communication de tailles réduites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(ex : autocollants, dépliants, stylos, pins, clés USB gratuites, etc.)</a:t>
            </a: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panneaux de signalisation routière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(ex : panneaux jalonnant les différents itinéraires d’accès au site, etc.)</a:t>
            </a: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﻿balises à l’intérieur du site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(ex: bornes, signaux, balises pour des routes, chemins, circuits piétonniers,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    bâtiments, etc.)</a:t>
            </a: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Myriad Pro" panose="020B0503030403020204" pitchFamily="34" charset="0"/>
            </a:endParaRPr>
          </a:p>
          <a:p>
            <a:pPr marL="615315" lvl="1" indent="-307657">
              <a:buClr>
                <a:srgbClr val="0077D4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latin typeface="Myriad Pro" panose="020B0503030403020204" pitchFamily="34" charset="0"/>
              </a:rPr>
              <a:t>Des produits de communication soumis à la vente*</a:t>
            </a:r>
          </a:p>
          <a:p>
            <a:pPr marL="307658" lvl="1">
              <a:buClr>
                <a:srgbClr val="0077D4"/>
              </a:buClr>
            </a:pPr>
            <a:r>
              <a:rPr lang="fr-FR" sz="2000" dirty="0">
                <a:latin typeface="Myriad Pro" panose="020B0503030403020204" pitchFamily="34" charset="0"/>
              </a:rPr>
              <a:t>     (tous produits/souvenirs vendus – voir diapo 9)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Peut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être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utilisé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par les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autorités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yriad Pro" panose="020B0503030403020204" pitchFamily="34" charset="0"/>
              </a:rPr>
              <a:t>compétentes</a:t>
            </a:r>
            <a:r>
              <a:rPr lang="en-US" sz="2800" dirty="0">
                <a:solidFill>
                  <a:srgbClr val="000000"/>
                </a:solidFill>
                <a:latin typeface="Myriad Pro" panose="020B0503030403020204" pitchFamily="34" charset="0"/>
              </a:rPr>
              <a:t> sur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4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Utilisation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 -  Extraits des </a:t>
            </a:r>
            <a:r>
              <a:rPr lang="fr-FR" sz="28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, Chap. VIII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4767E-8433-C152-0DC4-A4C554C8C4D8}"/>
              </a:ext>
            </a:extLst>
          </p:cNvPr>
          <p:cNvGrpSpPr/>
          <p:nvPr/>
        </p:nvGrpSpPr>
        <p:grpSpPr>
          <a:xfrm>
            <a:off x="2271252" y="1892899"/>
            <a:ext cx="9636504" cy="4253225"/>
            <a:chOff x="0" y="0"/>
            <a:chExt cx="3903714" cy="1832050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E775A16-D3A3-FDD7-FA2C-0FCD71974899}"/>
                </a:ext>
              </a:extLst>
            </p:cNvPr>
            <p:cNvSpPr/>
            <p:nvPr/>
          </p:nvSpPr>
          <p:spPr>
            <a:xfrm>
              <a:off x="55364" y="0"/>
              <a:ext cx="3848350" cy="1832050"/>
            </a:xfrm>
            <a:custGeom>
              <a:avLst/>
              <a:gdLst/>
              <a:ahLst/>
              <a:cxnLst/>
              <a:rect l="l" t="t" r="r" b="b"/>
              <a:pathLst>
                <a:path w="3848350" h="1832050">
                  <a:moveTo>
                    <a:pt x="0" y="0"/>
                  </a:moveTo>
                  <a:lnTo>
                    <a:pt x="3848350" y="0"/>
                  </a:lnTo>
                  <a:lnTo>
                    <a:pt x="3848350" y="1832050"/>
                  </a:lnTo>
                  <a:lnTo>
                    <a:pt x="0" y="183205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A255EF6-BA24-633A-B21F-CD33B6069011}"/>
                </a:ext>
              </a:extLst>
            </p:cNvPr>
            <p:cNvSpPr txBox="1"/>
            <p:nvPr/>
          </p:nvSpPr>
          <p:spPr>
            <a:xfrm>
              <a:off x="0" y="9525"/>
              <a:ext cx="3848350" cy="1822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4" name="TextBox 10">
            <a:extLst>
              <a:ext uri="{FF2B5EF4-FFF2-40B4-BE49-F238E27FC236}">
                <a16:creationId xmlns:a16="http://schemas.microsoft.com/office/drawing/2014/main" id="{ED711C26-6D95-81AD-502D-EA523F6963D4}"/>
              </a:ext>
            </a:extLst>
          </p:cNvPr>
          <p:cNvSpPr txBox="1"/>
          <p:nvPr/>
        </p:nvSpPr>
        <p:spPr>
          <a:xfrm>
            <a:off x="2575560" y="1987686"/>
            <a:ext cx="9195527" cy="60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74" indent="-285750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a)</a:t>
            </a:r>
          </a:p>
          <a:p>
            <a:pPr algn="just">
              <a:lnSpc>
                <a:spcPts val="2540"/>
              </a:lnSpc>
            </a:pP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« 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L'emblème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doit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être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utilisé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pour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tous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les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projets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nettement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associés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à la mission de la Convention, […],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afin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de </a:t>
            </a:r>
            <a:r>
              <a:rPr lang="en-US" sz="1200" dirty="0" err="1">
                <a:solidFill>
                  <a:srgbClr val="FFFFFF"/>
                </a:solidFill>
                <a:latin typeface="Myriad Pro" panose="020B0503030403020204" pitchFamily="34" charset="0"/>
              </a:rPr>
              <a:t>promouvoir</a:t>
            </a:r>
            <a:r>
              <a:rPr lang="en-US" sz="1200" dirty="0">
                <a:solidFill>
                  <a:srgbClr val="FFFFFF"/>
                </a:solidFill>
                <a:latin typeface="Myriad Pro" panose="020B0503030403020204" pitchFamily="34" charset="0"/>
              </a:rPr>
              <a:t> la Convention. »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0F47DFAE-73AD-0893-2F79-2C7BF56CFD33}"/>
              </a:ext>
            </a:extLst>
          </p:cNvPr>
          <p:cNvSpPr txBox="1"/>
          <p:nvPr/>
        </p:nvSpPr>
        <p:spPr>
          <a:xfrm>
            <a:off x="2575560" y="3002495"/>
            <a:ext cx="9195527" cy="18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376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1400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b)</a:t>
            </a:r>
          </a:p>
          <a:p>
            <a:pPr algn="just">
              <a:lnSpc>
                <a:spcPts val="2540"/>
              </a:lnSpc>
            </a:pP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[…] Les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principaux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critères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d'approbation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doivent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être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la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éducative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scientifique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culturelle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artistique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produit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proposé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en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rapport avec les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principes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et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du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. » </a:t>
            </a:r>
          </a:p>
          <a:p>
            <a:pPr algn="just">
              <a:lnSpc>
                <a:spcPts val="2540"/>
              </a:lnSpc>
            </a:pPr>
            <a:r>
              <a:rPr lang="en-US" sz="1200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et</a:t>
            </a:r>
            <a:endParaRPr lang="en-US" sz="1200" spc="17" dirty="0">
              <a:solidFill>
                <a:srgbClr val="FFFFFF"/>
              </a:solidFill>
              <a:latin typeface="Myriad Pro" panose="020B0503030403020204" pitchFamily="34" charset="0"/>
            </a:endParaRPr>
          </a:p>
          <a:p>
            <a:pPr algn="just">
              <a:lnSpc>
                <a:spcPts val="2540"/>
              </a:lnSpc>
            </a:pP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L'autorisation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ne doit pas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être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donnée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de manière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routinière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pour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apposer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l'emblème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sur des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produits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qui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n'ont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aucune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éducative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ou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une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valeur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éducative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extrêmement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faible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comme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les tasses, tee-shirts, pins et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autres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souvenirs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touristiques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. »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548E7575-F700-6BCD-09E2-EC1E1BA72303}"/>
              </a:ext>
            </a:extLst>
          </p:cNvPr>
          <p:cNvSpPr txBox="1"/>
          <p:nvPr/>
        </p:nvSpPr>
        <p:spPr>
          <a:xfrm>
            <a:off x="2575560" y="4989035"/>
            <a:ext cx="9195527" cy="93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374" algn="just">
              <a:lnSpc>
                <a:spcPts val="2540"/>
              </a:lnSpc>
              <a:buFont typeface="Arial" panose="020B0604020202020204" pitchFamily="34" charset="0"/>
              <a:buChar char="•"/>
              <a:tabLst>
                <a:tab pos="1076325" algn="l"/>
              </a:tabLst>
            </a:pPr>
            <a:r>
              <a:rPr lang="en-US" sz="1400" b="1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d)</a:t>
            </a:r>
          </a:p>
          <a:p>
            <a:pPr algn="just">
              <a:lnSpc>
                <a:spcPts val="2540"/>
              </a:lnSpc>
            </a:pP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Excepté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lorsque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cela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est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autorisé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conformément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à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principes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, il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n'est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pas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légitime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que des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entités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commerciales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utilisent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l'emblème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directement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sur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leurs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propres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matériels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pour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montrer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qu'elles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soutiennent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le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patrimoine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 </a:t>
            </a:r>
            <a:r>
              <a:rPr lang="en-US" sz="1200" spc="17" dirty="0" err="1">
                <a:solidFill>
                  <a:srgbClr val="FFFFFF"/>
                </a:solidFill>
                <a:latin typeface="Myriad Pro" panose="020B0503030403020204" pitchFamily="34" charset="0"/>
              </a:rPr>
              <a:t>mondial</a:t>
            </a:r>
            <a:r>
              <a:rPr lang="en-US" sz="1200" spc="17" dirty="0">
                <a:solidFill>
                  <a:srgbClr val="FFFFFF"/>
                </a:solidFill>
                <a:latin typeface="Myriad Pro" panose="020B0503030403020204" pitchFamily="34" charset="0"/>
              </a:rPr>
              <a:t>. »</a:t>
            </a:r>
          </a:p>
        </p:txBody>
      </p:sp>
    </p:spTree>
    <p:extLst>
      <p:ext uri="{BB962C8B-B14F-4D97-AF65-F5344CB8AC3E}">
        <p14:creationId xmlns:p14="http://schemas.microsoft.com/office/powerpoint/2010/main" val="146970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839673" y="1928460"/>
            <a:ext cx="7726643" cy="3001349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  <a:spcAft>
                <a:spcPts val="1400"/>
              </a:spcAft>
            </a:pPr>
            <a:endParaRPr lang="en-GB" sz="1600" dirty="0">
              <a:solidFill>
                <a:srgbClr val="262626"/>
              </a:solidFill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C2FA513-C7E1-FE63-5FC6-D360D9803663}"/>
              </a:ext>
            </a:extLst>
          </p:cNvPr>
          <p:cNvSpPr>
            <a:spLocks noChangeAspect="1"/>
          </p:cNvSpPr>
          <p:nvPr/>
        </p:nvSpPr>
        <p:spPr>
          <a:xfrm>
            <a:off x="0" y="2626375"/>
            <a:ext cx="1862954" cy="3708400"/>
          </a:xfrm>
          <a:custGeom>
            <a:avLst/>
            <a:gdLst/>
            <a:ahLst/>
            <a:cxnLst/>
            <a:rect l="l" t="t" r="r" b="b"/>
            <a:pathLst>
              <a:path w="2821613" h="5616708">
                <a:moveTo>
                  <a:pt x="0" y="0"/>
                </a:moveTo>
                <a:lnTo>
                  <a:pt x="2821613" y="0"/>
                </a:lnTo>
                <a:lnTo>
                  <a:pt x="2821613" y="5616708"/>
                </a:lnTo>
                <a:lnTo>
                  <a:pt x="0" y="561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A5CBCA5A-872B-C92C-6AB4-DD50B4C26710}"/>
              </a:ext>
            </a:extLst>
          </p:cNvPr>
          <p:cNvSpPr txBox="1"/>
          <p:nvPr/>
        </p:nvSpPr>
        <p:spPr>
          <a:xfrm>
            <a:off x="420894" y="1202879"/>
            <a:ext cx="11350193" cy="455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3766"/>
              </a:lnSpc>
            </a:pP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*Usage commercial 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-</a:t>
            </a:r>
            <a:r>
              <a:rPr lang="fr-FR" sz="2800" b="1" dirty="0">
                <a:solidFill>
                  <a:srgbClr val="000000"/>
                </a:solidFill>
                <a:latin typeface="Myriad Pro" panose="020B0503030403020204" pitchFamily="34" charset="0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Extraits des </a:t>
            </a:r>
            <a:r>
              <a:rPr lang="fr-FR" sz="2800" i="1" dirty="0">
                <a:solidFill>
                  <a:srgbClr val="000000"/>
                </a:solidFill>
                <a:latin typeface="Myriad Pro" panose="020B0503030403020204" pitchFamily="34" charset="0"/>
              </a:rPr>
              <a:t>Orientations</a:t>
            </a:r>
            <a:r>
              <a:rPr lang="fr-FR" sz="2800" dirty="0">
                <a:solidFill>
                  <a:srgbClr val="000000"/>
                </a:solidFill>
                <a:latin typeface="Myriad Pro" panose="020B0503030403020204" pitchFamily="34" charset="0"/>
              </a:rPr>
              <a:t>, Chap. VIII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E31A29-44D7-0E96-D6BE-0F14337A0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Myriad Pro" panose="020B0503030403020204" pitchFamily="34" charset="0"/>
              </a:rPr>
              <a:t>II - </a:t>
            </a:r>
            <a:r>
              <a:rPr lang="en-GB" sz="2800" b="1" dirty="0" err="1">
                <a:latin typeface="Myriad Pro" panose="020B0503030403020204" pitchFamily="34" charset="0"/>
              </a:rPr>
              <a:t>L’Emblème</a:t>
            </a:r>
            <a:r>
              <a:rPr lang="en-GB" sz="2800" b="1" dirty="0">
                <a:latin typeface="Myriad Pro" panose="020B0503030403020204" pitchFamily="34" charset="0"/>
              </a:rPr>
              <a:t> du </a:t>
            </a:r>
            <a:r>
              <a:rPr lang="en-GB" sz="2800" b="1" dirty="0" err="1">
                <a:latin typeface="Myriad Pro" panose="020B0503030403020204" pitchFamily="34" charset="0"/>
              </a:rPr>
              <a:t>patrimoine</a:t>
            </a:r>
            <a:r>
              <a:rPr lang="en-GB" sz="2800" b="1" dirty="0">
                <a:latin typeface="Myriad Pro" panose="020B0503030403020204" pitchFamily="34" charset="0"/>
              </a:rPr>
              <a:t> </a:t>
            </a:r>
            <a:r>
              <a:rPr lang="en-GB" sz="2800" b="1" dirty="0" err="1">
                <a:latin typeface="Myriad Pro" panose="020B0503030403020204" pitchFamily="34" charset="0"/>
              </a:rPr>
              <a:t>mondial</a:t>
            </a:r>
            <a:endParaRPr lang="en-GB" sz="2800" b="1" dirty="0">
              <a:latin typeface="Myriad Pro" panose="020B05030304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4767E-8433-C152-0DC4-A4C554C8C4D8}"/>
              </a:ext>
            </a:extLst>
          </p:cNvPr>
          <p:cNvGrpSpPr/>
          <p:nvPr/>
        </p:nvGrpSpPr>
        <p:grpSpPr>
          <a:xfrm>
            <a:off x="2271252" y="1938619"/>
            <a:ext cx="9636504" cy="3883061"/>
            <a:chOff x="0" y="0"/>
            <a:chExt cx="3903714" cy="1832050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E775A16-D3A3-FDD7-FA2C-0FCD71974899}"/>
                </a:ext>
              </a:extLst>
            </p:cNvPr>
            <p:cNvSpPr/>
            <p:nvPr/>
          </p:nvSpPr>
          <p:spPr>
            <a:xfrm>
              <a:off x="55364" y="0"/>
              <a:ext cx="3848350" cy="1832050"/>
            </a:xfrm>
            <a:custGeom>
              <a:avLst/>
              <a:gdLst/>
              <a:ahLst/>
              <a:cxnLst/>
              <a:rect l="l" t="t" r="r" b="b"/>
              <a:pathLst>
                <a:path w="3848350" h="1832050">
                  <a:moveTo>
                    <a:pt x="0" y="0"/>
                  </a:moveTo>
                  <a:lnTo>
                    <a:pt x="3848350" y="0"/>
                  </a:lnTo>
                  <a:lnTo>
                    <a:pt x="3848350" y="1832050"/>
                  </a:lnTo>
                  <a:lnTo>
                    <a:pt x="0" y="183205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0A255EF6-BA24-633A-B21F-CD33B6069011}"/>
                </a:ext>
              </a:extLst>
            </p:cNvPr>
            <p:cNvSpPr txBox="1"/>
            <p:nvPr/>
          </p:nvSpPr>
          <p:spPr>
            <a:xfrm>
              <a:off x="0" y="9525"/>
              <a:ext cx="3848350" cy="1822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  <p:sp>
        <p:nvSpPr>
          <p:cNvPr id="4" name="TextBox 10">
            <a:extLst>
              <a:ext uri="{FF2B5EF4-FFF2-40B4-BE49-F238E27FC236}">
                <a16:creationId xmlns:a16="http://schemas.microsoft.com/office/drawing/2014/main" id="{ED711C26-6D95-81AD-502D-EA523F6963D4}"/>
              </a:ext>
            </a:extLst>
          </p:cNvPr>
          <p:cNvSpPr txBox="1"/>
          <p:nvPr/>
        </p:nvSpPr>
        <p:spPr>
          <a:xfrm>
            <a:off x="2575560" y="2168331"/>
            <a:ext cx="9195527" cy="932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74" indent="-285750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b)</a:t>
            </a:r>
          </a:p>
          <a:p>
            <a:pPr algn="just">
              <a:lnSpc>
                <a:spcPts val="2540"/>
              </a:lnSpc>
            </a:pPr>
            <a:r>
              <a:rPr lang="fr-FR" sz="1600" dirty="0">
                <a:solidFill>
                  <a:srgbClr val="FFFFFF"/>
                </a:solidFill>
                <a:latin typeface="Myriad Pro" panose="020B0503030403020204" pitchFamily="34" charset="0"/>
              </a:rPr>
              <a:t>« Une décision d'approuver l'utilisation de l'emblème doit être fortement liée à la qualité et la teneur du produit […] »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0F47DFAE-73AD-0893-2F79-2C7BF56CFD33}"/>
              </a:ext>
            </a:extLst>
          </p:cNvPr>
          <p:cNvSpPr txBox="1"/>
          <p:nvPr/>
        </p:nvSpPr>
        <p:spPr>
          <a:xfrm>
            <a:off x="2575560" y="3710130"/>
            <a:ext cx="9195527" cy="1886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376" algn="just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fr-FR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VIII.E, 275, h)</a:t>
            </a:r>
          </a:p>
          <a:p>
            <a:pPr algn="just">
              <a:lnSpc>
                <a:spcPts val="2540"/>
              </a:lnSpc>
            </a:pPr>
            <a:r>
              <a:rPr lang="fr-FR" sz="16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Lorsque des retombées commerciales sont attendues, le Secrétariat devrait s'assurer que le Fonds du patrimoine mondial reçoit une juste part des revenus […] » </a:t>
            </a:r>
          </a:p>
          <a:p>
            <a:pPr algn="just">
              <a:lnSpc>
                <a:spcPts val="2540"/>
              </a:lnSpc>
            </a:pPr>
            <a:r>
              <a:rPr lang="fr-FR" sz="1600" b="1" spc="17" dirty="0">
                <a:solidFill>
                  <a:srgbClr val="FFFFFF"/>
                </a:solidFill>
                <a:latin typeface="Myriad Pro" panose="020B0503030403020204" pitchFamily="34" charset="0"/>
              </a:rPr>
              <a:t>et</a:t>
            </a:r>
          </a:p>
          <a:p>
            <a:pPr algn="just">
              <a:lnSpc>
                <a:spcPts val="2540"/>
              </a:lnSpc>
            </a:pPr>
            <a:r>
              <a:rPr lang="fr-FR" sz="1600" spc="17" dirty="0">
                <a:solidFill>
                  <a:srgbClr val="FFFFFF"/>
                </a:solidFill>
                <a:latin typeface="Myriad Pro" panose="020B0503030403020204" pitchFamily="34" charset="0"/>
              </a:rPr>
              <a:t>« Les autorités nationales sont aussi invitées à s'assurer que leurs biens ou le Fonds du patrimoine mondial reçoivent une juste part des revenus […] 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AA0F98-807E-53BA-E73B-6D0AE67F5CFC}"/>
              </a:ext>
            </a:extLst>
          </p:cNvPr>
          <p:cNvGrpSpPr/>
          <p:nvPr/>
        </p:nvGrpSpPr>
        <p:grpSpPr>
          <a:xfrm>
            <a:off x="2271252" y="3369757"/>
            <a:ext cx="9718643" cy="161124"/>
            <a:chOff x="0" y="0"/>
            <a:chExt cx="3936989" cy="66992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34EF1CF-CB5B-419A-E61A-37F9707A03EE}"/>
                </a:ext>
              </a:extLst>
            </p:cNvPr>
            <p:cNvSpPr/>
            <p:nvPr/>
          </p:nvSpPr>
          <p:spPr>
            <a:xfrm>
              <a:off x="0" y="0"/>
              <a:ext cx="3936989" cy="66992"/>
            </a:xfrm>
            <a:custGeom>
              <a:avLst/>
              <a:gdLst/>
              <a:ahLst/>
              <a:cxnLst/>
              <a:rect l="l" t="t" r="r" b="b"/>
              <a:pathLst>
                <a:path w="3936989" h="66992">
                  <a:moveTo>
                    <a:pt x="0" y="0"/>
                  </a:moveTo>
                  <a:lnTo>
                    <a:pt x="3936989" y="0"/>
                  </a:lnTo>
                  <a:lnTo>
                    <a:pt x="3936989" y="66992"/>
                  </a:lnTo>
                  <a:lnTo>
                    <a:pt x="0" y="66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8210AAD-1C0C-78BF-D26B-9C6D9984D864}"/>
                </a:ext>
              </a:extLst>
            </p:cNvPr>
            <p:cNvSpPr txBox="1"/>
            <p:nvPr/>
          </p:nvSpPr>
          <p:spPr>
            <a:xfrm>
              <a:off x="0" y="9525"/>
              <a:ext cx="3936989" cy="5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45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77900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03EB5D3F8A845AC93D4EBD5AF5EE4" ma:contentTypeVersion="5" ma:contentTypeDescription="Create a new document." ma:contentTypeScope="" ma:versionID="fec4670ffcfc79f3be3687a7c4854c76">
  <xsd:schema xmlns:xsd="http://www.w3.org/2001/XMLSchema" xmlns:xs="http://www.w3.org/2001/XMLSchema" xmlns:p="http://schemas.microsoft.com/office/2006/metadata/properties" xmlns:ns2="3ec64710-979e-45f3-964b-bdd369ecc229" xmlns:ns3="1effd615-d1f6-498b-b718-2cd5ed64e911" targetNamespace="http://schemas.microsoft.com/office/2006/metadata/properties" ma:root="true" ma:fieldsID="e4952907cfc26b8170298715ab48cad6" ns2:_="" ns3:_="">
    <xsd:import namespace="3ec64710-979e-45f3-964b-bdd369ecc229"/>
    <xsd:import namespace="1effd615-d1f6-498b-b718-2cd5ed64e9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64710-979e-45f3-964b-bdd369ecc2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fd615-d1f6-498b-b718-2cd5ed64e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ec64710-979e-45f3-964b-bdd369ecc229">UNESCODPI-1629253120-11</_dlc_DocId>
    <_dlc_DocIdUrl xmlns="3ec64710-979e-45f3-964b-bdd369ecc229">
      <Url>https://unesco.sharepoint.com/sites/cpe/_layouts/15/DocIdRedir.aspx?ID=UNESCODPI-1629253120-11</Url>
      <Description>UNESCODPI-1629253120-11</Description>
    </_dlc_DocIdUrl>
  </documentManagement>
</p:properties>
</file>

<file path=customXml/itemProps1.xml><?xml version="1.0" encoding="utf-8"?>
<ds:datastoreItem xmlns:ds="http://schemas.openxmlformats.org/officeDocument/2006/customXml" ds:itemID="{1429E140-4202-49FB-A08E-3710CA2F3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D955CD-A61D-44F6-B5E8-63386A39C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64710-979e-45f3-964b-bdd369ecc229"/>
    <ds:schemaRef ds:uri="1effd615-d1f6-498b-b718-2cd5ed64e9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C8676-A268-4DE7-9251-BA62A82DD05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6A62075-B3C9-4A3A-AE06-3BDCC332E1EB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1effd615-d1f6-498b-b718-2cd5ed64e911"/>
    <ds:schemaRef ds:uri="http://schemas.microsoft.com/office/infopath/2007/PartnerControls"/>
    <ds:schemaRef ds:uri="http://schemas.openxmlformats.org/package/2006/metadata/core-properties"/>
    <ds:schemaRef ds:uri="3ec64710-979e-45f3-964b-bdd369ecc229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3015</TotalTime>
  <Words>1381</Words>
  <Application>Microsoft Office PowerPoint</Application>
  <PresentationFormat>Widescreen</PresentationFormat>
  <Paragraphs>178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Myriad Pro</vt:lpstr>
      <vt:lpstr>Poppins Bold</vt:lpstr>
      <vt:lpstr>TT Rounds Condensed</vt:lpstr>
      <vt:lpstr>Wingdings</vt:lpstr>
      <vt:lpstr>Thème Office</vt:lpstr>
      <vt:lpstr>PowerPoint Presentation</vt:lpstr>
      <vt:lpstr>Pourquoi utiliser l’Emblème du patrimoine mondial?</vt:lpstr>
      <vt:lpstr>Quels emblèmes et logos ?</vt:lpstr>
      <vt:lpstr>I - Le logo de l’UNESCO</vt:lpstr>
      <vt:lpstr>I - Le logo de l’UNESCO</vt:lpstr>
      <vt:lpstr>II - L’Emblème du patrimoine mondial</vt:lpstr>
      <vt:lpstr>II - L’Emblème du patrimoine mondial</vt:lpstr>
      <vt:lpstr>II - L’Emblème du patrimoine mondial</vt:lpstr>
      <vt:lpstr>II - L’Emblème du patrimoine mondial</vt:lpstr>
      <vt:lpstr>III - Les logos combinés</vt:lpstr>
      <vt:lpstr>III.1 - Le logo combiné pour les Commissions nationales et Agences</vt:lpstr>
      <vt:lpstr>III.2 - Le logo combiné pour les sites du patrimoine mondial</vt:lpstr>
      <vt:lpstr>III.3 - Le logo combiné pour le Secrétariat de l’UNESCO</vt:lpstr>
      <vt:lpstr>III - Les logos combinés du patrimoine mondial</vt:lpstr>
      <vt:lpstr>IV – Règles régissant l’utilisation de l’Emblème et des logos combinés </vt:lpstr>
      <vt:lpstr>IV.1 - Extraits de l’Annexe 14 des Orientations</vt:lpstr>
      <vt:lpstr>IV.1 - Extraits de l’Annexe 14 des Orientations</vt:lpstr>
      <vt:lpstr>IV.1 - Extraits de l’Annexe 14 des Orientations</vt:lpstr>
      <vt:lpstr>IV.1 - Extraits de l’Annexe 14 des Orientations</vt:lpstr>
      <vt:lpstr>IV.1 - Extraits de l’Annexe 14 des Orientations</vt:lpstr>
      <vt:lpstr>IV.2 - Exemple d’utilisation </vt:lpstr>
      <vt:lpstr>IV.3 – Exemples de mauvais usages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Emblème et logos combinés du patrimoine mondial</dc:title>
  <dc:creator>Esquivel, Eric</dc:creator>
  <cp:lastModifiedBy>Esquivel, Eric</cp:lastModifiedBy>
  <cp:revision>441</cp:revision>
  <dcterms:created xsi:type="dcterms:W3CDTF">2019-03-22T15:49:46Z</dcterms:created>
  <dcterms:modified xsi:type="dcterms:W3CDTF">2024-02-09T09:09:29Z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0x0101008E503EB5D3F8A845AC93D4EBD5AF5EE4</vt:lpwstr>
  </property>
  <property fmtid="{D5CDD505-2E9C-101B-9397-08002B2CF9AE}" pid="3" name="_dlc_DocIdItemGuid">
    <vt:lpwstr>5c46f521-d66a-48f2-b4d3-7dd05baf4502</vt:lpwstr>
  </property>
</Properties>
</file>