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Lst>
  <p:notesMasterIdLst>
    <p:notesMasterId r:id="rId31"/>
  </p:notesMasterIdLst>
  <p:handoutMasterIdLst>
    <p:handoutMasterId r:id="rId32"/>
  </p:handoutMasterIdLst>
  <p:sldIdLst>
    <p:sldId id="383" r:id="rId2"/>
    <p:sldId id="562" r:id="rId3"/>
    <p:sldId id="563" r:id="rId4"/>
    <p:sldId id="564"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52" r:id="rId22"/>
    <p:sldId id="553" r:id="rId23"/>
    <p:sldId id="554" r:id="rId24"/>
    <p:sldId id="555" r:id="rId25"/>
    <p:sldId id="557" r:id="rId26"/>
    <p:sldId id="558" r:id="rId27"/>
    <p:sldId id="559" r:id="rId28"/>
    <p:sldId id="560" r:id="rId29"/>
    <p:sldId id="542" r:id="rId30"/>
  </p:sldIdLst>
  <p:sldSz cx="9144000" cy="6858000" type="screen4x3"/>
  <p:notesSz cx="6797675" cy="9926638"/>
  <p:defaultTextStyle>
    <a:defPPr>
      <a:defRPr lang="en-GB"/>
    </a:defPPr>
    <a:lvl1pPr algn="l" rtl="0" fontAlgn="base">
      <a:spcBef>
        <a:spcPct val="0"/>
      </a:spcBef>
      <a:spcAft>
        <a:spcPct val="0"/>
      </a:spcAft>
      <a:defRPr sz="2400" b="1" kern="1200">
        <a:solidFill>
          <a:schemeClr val="accent2"/>
        </a:solidFill>
        <a:latin typeface="Arial" charset="0"/>
        <a:ea typeface="+mn-ea"/>
        <a:cs typeface="Arial" charset="0"/>
      </a:defRPr>
    </a:lvl1pPr>
    <a:lvl2pPr marL="457200" algn="l" rtl="0" fontAlgn="base">
      <a:spcBef>
        <a:spcPct val="0"/>
      </a:spcBef>
      <a:spcAft>
        <a:spcPct val="0"/>
      </a:spcAft>
      <a:defRPr sz="2400" b="1" kern="1200">
        <a:solidFill>
          <a:schemeClr val="accent2"/>
        </a:solidFill>
        <a:latin typeface="Arial" charset="0"/>
        <a:ea typeface="+mn-ea"/>
        <a:cs typeface="Arial" charset="0"/>
      </a:defRPr>
    </a:lvl2pPr>
    <a:lvl3pPr marL="914400" algn="l" rtl="0" fontAlgn="base">
      <a:spcBef>
        <a:spcPct val="0"/>
      </a:spcBef>
      <a:spcAft>
        <a:spcPct val="0"/>
      </a:spcAft>
      <a:defRPr sz="2400" b="1" kern="1200">
        <a:solidFill>
          <a:schemeClr val="accent2"/>
        </a:solidFill>
        <a:latin typeface="Arial" charset="0"/>
        <a:ea typeface="+mn-ea"/>
        <a:cs typeface="Arial" charset="0"/>
      </a:defRPr>
    </a:lvl3pPr>
    <a:lvl4pPr marL="1371600" algn="l" rtl="0" fontAlgn="base">
      <a:spcBef>
        <a:spcPct val="0"/>
      </a:spcBef>
      <a:spcAft>
        <a:spcPct val="0"/>
      </a:spcAft>
      <a:defRPr sz="2400" b="1" kern="1200">
        <a:solidFill>
          <a:schemeClr val="accent2"/>
        </a:solidFill>
        <a:latin typeface="Arial" charset="0"/>
        <a:ea typeface="+mn-ea"/>
        <a:cs typeface="Arial" charset="0"/>
      </a:defRPr>
    </a:lvl4pPr>
    <a:lvl5pPr marL="1828800" algn="l" rtl="0" fontAlgn="base">
      <a:spcBef>
        <a:spcPct val="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orient="horz" pos="1752">
          <p15:clr>
            <a:srgbClr val="A4A3A4"/>
          </p15:clr>
        </p15:guide>
        <p15:guide id="3" pos="590">
          <p15:clr>
            <a:srgbClr val="A4A3A4"/>
          </p15:clr>
        </p15:guide>
      </p15:sldGuideLst>
    </p:ext>
    <p:ext uri="{2D200454-40CA-4A62-9FC3-DE9A4176ACB9}">
      <p15:notesGuideLst xmlns:p15="http://schemas.microsoft.com/office/powerpoint/2012/main" xmlns="">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CFCFE"/>
    <a:srgbClr val="F5F6F9"/>
    <a:srgbClr val="EFF0F5"/>
    <a:srgbClr val="DDDDDD"/>
    <a:srgbClr val="FF0000"/>
    <a:srgbClr val="4D4D4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0" autoAdjust="0"/>
    <p:restoredTop sz="78331" autoAdjust="0"/>
  </p:normalViewPr>
  <p:slideViewPr>
    <p:cSldViewPr snapToGrid="0">
      <p:cViewPr>
        <p:scale>
          <a:sx n="81" d="100"/>
          <a:sy n="81" d="100"/>
        </p:scale>
        <p:origin x="-1806" y="-138"/>
      </p:cViewPr>
      <p:guideLst>
        <p:guide orient="horz" pos="2160"/>
        <p:guide orient="horz" pos="1752"/>
        <p:guide pos="5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68"/>
    </p:cViewPr>
  </p:sorterViewPr>
  <p:notesViewPr>
    <p:cSldViewPr snapToGrid="0">
      <p:cViewPr varScale="1">
        <p:scale>
          <a:sx n="50" d="100"/>
          <a:sy n="50" d="100"/>
        </p:scale>
        <p:origin x="-1950"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2982" tIns="46492" rIns="92982" bIns="46492" numCol="1" anchor="t" anchorCtr="0" compatLnSpc="1">
            <a:prstTxWarp prst="textNoShape">
              <a:avLst/>
            </a:prstTxWarp>
          </a:bodyPr>
          <a:lstStyle>
            <a:lvl1pPr defTabSz="930275">
              <a:defRPr sz="1300" b="0" smtClean="0">
                <a:solidFill>
                  <a:schemeClr val="tx1"/>
                </a:solidFill>
                <a:latin typeface="Arial" pitchFamily="34" charset="0"/>
                <a:cs typeface="Arial" pitchFamily="34" charset="0"/>
              </a:defRPr>
            </a:lvl1pPr>
          </a:lstStyle>
          <a:p>
            <a:pPr>
              <a:defRPr/>
            </a:pPr>
            <a:endParaRPr lang="en-US"/>
          </a:p>
        </p:txBody>
      </p:sp>
      <p:sp>
        <p:nvSpPr>
          <p:cNvPr id="52227" name="Rectangle 3"/>
          <p:cNvSpPr>
            <a:spLocks noGrp="1" noChangeArrowheads="1"/>
          </p:cNvSpPr>
          <p:nvPr>
            <p:ph type="dt" sz="quarter" idx="1"/>
          </p:nvPr>
        </p:nvSpPr>
        <p:spPr bwMode="auto">
          <a:xfrm>
            <a:off x="3851275" y="0"/>
            <a:ext cx="2944813" cy="493713"/>
          </a:xfrm>
          <a:prstGeom prst="rect">
            <a:avLst/>
          </a:prstGeom>
          <a:noFill/>
          <a:ln w="9525">
            <a:noFill/>
            <a:miter lim="800000"/>
            <a:headEnd/>
            <a:tailEnd/>
          </a:ln>
          <a:effectLst/>
        </p:spPr>
        <p:txBody>
          <a:bodyPr vert="horz" wrap="square" lIns="92982" tIns="46492" rIns="92982" bIns="46492" numCol="1" anchor="t" anchorCtr="0" compatLnSpc="1">
            <a:prstTxWarp prst="textNoShape">
              <a:avLst/>
            </a:prstTxWarp>
          </a:bodyPr>
          <a:lstStyle>
            <a:lvl1pPr algn="r" defTabSz="930275">
              <a:defRPr sz="1300" b="0" smtClean="0">
                <a:solidFill>
                  <a:schemeClr val="tx1"/>
                </a:solidFill>
                <a:latin typeface="Arial" pitchFamily="34" charset="0"/>
                <a:cs typeface="Arial" pitchFamily="34" charset="0"/>
              </a:defRPr>
            </a:lvl1pPr>
          </a:lstStyle>
          <a:p>
            <a:pPr>
              <a:defRPr/>
            </a:pPr>
            <a:endParaRPr lang="en-US"/>
          </a:p>
        </p:txBody>
      </p:sp>
      <p:sp>
        <p:nvSpPr>
          <p:cNvPr id="52228" name="Rectangle 4"/>
          <p:cNvSpPr>
            <a:spLocks noGrp="1" noChangeArrowheads="1"/>
          </p:cNvSpPr>
          <p:nvPr>
            <p:ph type="ftr" sz="quarter" idx="2"/>
          </p:nvPr>
        </p:nvSpPr>
        <p:spPr bwMode="auto">
          <a:xfrm>
            <a:off x="0" y="9432925"/>
            <a:ext cx="2944813" cy="492125"/>
          </a:xfrm>
          <a:prstGeom prst="rect">
            <a:avLst/>
          </a:prstGeom>
          <a:noFill/>
          <a:ln w="9525">
            <a:noFill/>
            <a:miter lim="800000"/>
            <a:headEnd/>
            <a:tailEnd/>
          </a:ln>
          <a:effectLst/>
        </p:spPr>
        <p:txBody>
          <a:bodyPr vert="horz" wrap="square" lIns="92982" tIns="46492" rIns="92982" bIns="46492" numCol="1" anchor="b" anchorCtr="0" compatLnSpc="1">
            <a:prstTxWarp prst="textNoShape">
              <a:avLst/>
            </a:prstTxWarp>
          </a:bodyPr>
          <a:lstStyle>
            <a:lvl1pPr defTabSz="930275">
              <a:defRPr sz="1300" b="0" smtClean="0">
                <a:solidFill>
                  <a:schemeClr val="tx1"/>
                </a:solidFill>
                <a:latin typeface="Arial" pitchFamily="34" charset="0"/>
                <a:cs typeface="Arial" pitchFamily="34" charset="0"/>
              </a:defRPr>
            </a:lvl1pPr>
          </a:lstStyle>
          <a:p>
            <a:pPr>
              <a:defRPr/>
            </a:pPr>
            <a:endParaRPr lang="en-US"/>
          </a:p>
        </p:txBody>
      </p:sp>
      <p:sp>
        <p:nvSpPr>
          <p:cNvPr id="52229" name="Rectangle 5"/>
          <p:cNvSpPr>
            <a:spLocks noGrp="1" noChangeArrowheads="1"/>
          </p:cNvSpPr>
          <p:nvPr>
            <p:ph type="sldNum" sz="quarter" idx="3"/>
          </p:nvPr>
        </p:nvSpPr>
        <p:spPr bwMode="auto">
          <a:xfrm>
            <a:off x="3851275" y="9432925"/>
            <a:ext cx="2944813" cy="492125"/>
          </a:xfrm>
          <a:prstGeom prst="rect">
            <a:avLst/>
          </a:prstGeom>
          <a:noFill/>
          <a:ln w="9525">
            <a:noFill/>
            <a:miter lim="800000"/>
            <a:headEnd/>
            <a:tailEnd/>
          </a:ln>
          <a:effectLst/>
        </p:spPr>
        <p:txBody>
          <a:bodyPr vert="horz" wrap="square" lIns="92982" tIns="46492" rIns="92982" bIns="46492" numCol="1" anchor="b" anchorCtr="0" compatLnSpc="1">
            <a:prstTxWarp prst="textNoShape">
              <a:avLst/>
            </a:prstTxWarp>
          </a:bodyPr>
          <a:lstStyle>
            <a:lvl1pPr algn="r" defTabSz="930275">
              <a:defRPr sz="1300" b="0" smtClean="0">
                <a:solidFill>
                  <a:schemeClr val="tx1"/>
                </a:solidFill>
                <a:latin typeface="Arial" pitchFamily="34" charset="0"/>
                <a:cs typeface="Arial" pitchFamily="34" charset="0"/>
              </a:defRPr>
            </a:lvl1pPr>
          </a:lstStyle>
          <a:p>
            <a:pPr>
              <a:defRPr/>
            </a:pPr>
            <a:fld id="{9517B076-ACFD-488A-BE73-C488A721E5C1}" type="slidenum">
              <a:rPr lang="en-US"/>
              <a:pPr>
                <a:defRPr/>
              </a:pPr>
              <a:t>‹#›</a:t>
            </a:fld>
            <a:endParaRPr lang="en-US"/>
          </a:p>
        </p:txBody>
      </p:sp>
    </p:spTree>
    <p:extLst>
      <p:ext uri="{BB962C8B-B14F-4D97-AF65-F5344CB8AC3E}">
        <p14:creationId xmlns:p14="http://schemas.microsoft.com/office/powerpoint/2010/main" val="215712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2982" tIns="46492" rIns="92982" bIns="46492" numCol="1" anchor="t" anchorCtr="0" compatLnSpc="1">
            <a:prstTxWarp prst="textNoShape">
              <a:avLst/>
            </a:prstTxWarp>
          </a:bodyPr>
          <a:lstStyle>
            <a:lvl1pPr defTabSz="930275">
              <a:defRPr sz="1300" b="0" smtClean="0">
                <a:solidFill>
                  <a:schemeClr val="tx1"/>
                </a:solidFill>
                <a:latin typeface="Arial" pitchFamily="34" charset="0"/>
                <a:cs typeface="Arial" pitchFamily="34" charset="0"/>
              </a:defRPr>
            </a:lvl1pPr>
          </a:lstStyle>
          <a:p>
            <a:pPr>
              <a:defRPr/>
            </a:pPr>
            <a:endParaRPr lang="lt-LT"/>
          </a:p>
        </p:txBody>
      </p:sp>
      <p:sp>
        <p:nvSpPr>
          <p:cNvPr id="69635" name="Rectangle 3"/>
          <p:cNvSpPr>
            <a:spLocks noGrp="1" noChangeArrowheads="1"/>
          </p:cNvSpPr>
          <p:nvPr>
            <p:ph type="dt" idx="1"/>
          </p:nvPr>
        </p:nvSpPr>
        <p:spPr bwMode="auto">
          <a:xfrm>
            <a:off x="3851275" y="0"/>
            <a:ext cx="2944813" cy="493713"/>
          </a:xfrm>
          <a:prstGeom prst="rect">
            <a:avLst/>
          </a:prstGeom>
          <a:noFill/>
          <a:ln w="9525">
            <a:noFill/>
            <a:miter lim="800000"/>
            <a:headEnd/>
            <a:tailEnd/>
          </a:ln>
          <a:effectLst/>
        </p:spPr>
        <p:txBody>
          <a:bodyPr vert="horz" wrap="square" lIns="92982" tIns="46492" rIns="92982" bIns="46492" numCol="1" anchor="t" anchorCtr="0" compatLnSpc="1">
            <a:prstTxWarp prst="textNoShape">
              <a:avLst/>
            </a:prstTxWarp>
          </a:bodyPr>
          <a:lstStyle>
            <a:lvl1pPr algn="r" defTabSz="930275">
              <a:defRPr sz="1300" b="0" smtClean="0">
                <a:solidFill>
                  <a:schemeClr val="tx1"/>
                </a:solidFill>
                <a:latin typeface="Arial" pitchFamily="34" charset="0"/>
                <a:cs typeface="Arial" pitchFamily="34" charset="0"/>
              </a:defRPr>
            </a:lvl1pPr>
          </a:lstStyle>
          <a:p>
            <a:pPr>
              <a:defRPr/>
            </a:pPr>
            <a:endParaRPr lang="lt-LT"/>
          </a:p>
        </p:txBody>
      </p:sp>
      <p:sp>
        <p:nvSpPr>
          <p:cNvPr id="3789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50" y="4714875"/>
            <a:ext cx="5438775" cy="4465638"/>
          </a:xfrm>
          <a:prstGeom prst="rect">
            <a:avLst/>
          </a:prstGeom>
          <a:noFill/>
          <a:ln w="9525">
            <a:noFill/>
            <a:miter lim="800000"/>
            <a:headEnd/>
            <a:tailEnd/>
          </a:ln>
          <a:effectLst/>
        </p:spPr>
        <p:txBody>
          <a:bodyPr vert="horz" wrap="square" lIns="92982" tIns="46492" rIns="92982" bIns="46492"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69638" name="Rectangle 6"/>
          <p:cNvSpPr>
            <a:spLocks noGrp="1" noChangeArrowheads="1"/>
          </p:cNvSpPr>
          <p:nvPr>
            <p:ph type="ftr" sz="quarter" idx="4"/>
          </p:nvPr>
        </p:nvSpPr>
        <p:spPr bwMode="auto">
          <a:xfrm>
            <a:off x="0" y="9432925"/>
            <a:ext cx="2944813" cy="492125"/>
          </a:xfrm>
          <a:prstGeom prst="rect">
            <a:avLst/>
          </a:prstGeom>
          <a:noFill/>
          <a:ln w="9525">
            <a:noFill/>
            <a:miter lim="800000"/>
            <a:headEnd/>
            <a:tailEnd/>
          </a:ln>
          <a:effectLst/>
        </p:spPr>
        <p:txBody>
          <a:bodyPr vert="horz" wrap="square" lIns="92982" tIns="46492" rIns="92982" bIns="46492" numCol="1" anchor="b" anchorCtr="0" compatLnSpc="1">
            <a:prstTxWarp prst="textNoShape">
              <a:avLst/>
            </a:prstTxWarp>
          </a:bodyPr>
          <a:lstStyle>
            <a:lvl1pPr defTabSz="930275">
              <a:defRPr sz="1300" b="0" smtClean="0">
                <a:solidFill>
                  <a:schemeClr val="tx1"/>
                </a:solidFill>
                <a:latin typeface="Arial" pitchFamily="34" charset="0"/>
                <a:cs typeface="Arial" pitchFamily="34" charset="0"/>
              </a:defRPr>
            </a:lvl1pPr>
          </a:lstStyle>
          <a:p>
            <a:pPr>
              <a:defRPr/>
            </a:pPr>
            <a:endParaRPr lang="lt-LT"/>
          </a:p>
        </p:txBody>
      </p:sp>
      <p:sp>
        <p:nvSpPr>
          <p:cNvPr id="69639" name="Rectangle 7"/>
          <p:cNvSpPr>
            <a:spLocks noGrp="1" noChangeArrowheads="1"/>
          </p:cNvSpPr>
          <p:nvPr>
            <p:ph type="sldNum" sz="quarter" idx="5"/>
          </p:nvPr>
        </p:nvSpPr>
        <p:spPr bwMode="auto">
          <a:xfrm>
            <a:off x="3851275" y="9432925"/>
            <a:ext cx="2944813" cy="492125"/>
          </a:xfrm>
          <a:prstGeom prst="rect">
            <a:avLst/>
          </a:prstGeom>
          <a:noFill/>
          <a:ln w="9525">
            <a:noFill/>
            <a:miter lim="800000"/>
            <a:headEnd/>
            <a:tailEnd/>
          </a:ln>
          <a:effectLst/>
        </p:spPr>
        <p:txBody>
          <a:bodyPr vert="horz" wrap="square" lIns="92982" tIns="46492" rIns="92982" bIns="46492" numCol="1" anchor="b" anchorCtr="0" compatLnSpc="1">
            <a:prstTxWarp prst="textNoShape">
              <a:avLst/>
            </a:prstTxWarp>
          </a:bodyPr>
          <a:lstStyle>
            <a:lvl1pPr algn="r" defTabSz="930275">
              <a:defRPr sz="1300" b="0" smtClean="0">
                <a:solidFill>
                  <a:schemeClr val="tx1"/>
                </a:solidFill>
                <a:latin typeface="Arial" pitchFamily="34" charset="0"/>
                <a:cs typeface="Arial" pitchFamily="34" charset="0"/>
              </a:defRPr>
            </a:lvl1pPr>
          </a:lstStyle>
          <a:p>
            <a:pPr>
              <a:defRPr/>
            </a:pPr>
            <a:fld id="{7732B970-B55D-4D76-8365-31AE4B925B52}" type="slidenum">
              <a:rPr lang="lt-LT"/>
              <a:pPr>
                <a:defRPr/>
              </a:pPr>
              <a:t>‹#›</a:t>
            </a:fld>
            <a:endParaRPr lang="lt-LT"/>
          </a:p>
        </p:txBody>
      </p:sp>
    </p:spTree>
    <p:extLst>
      <p:ext uri="{BB962C8B-B14F-4D97-AF65-F5344CB8AC3E}">
        <p14:creationId xmlns:p14="http://schemas.microsoft.com/office/powerpoint/2010/main" val="2112800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A8CAC6E-9AEF-49D0-B50E-5B6D8AF9B8F8}" type="slidenum">
              <a:rPr lang="lt-LT">
                <a:latin typeface="Arial" charset="0"/>
                <a:cs typeface="Arial" charset="0"/>
              </a:rPr>
              <a:pPr/>
              <a:t>1</a:t>
            </a:fld>
            <a:endParaRPr lang="lt-LT">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nb-NO" baseline="0" dirty="0" smtClean="0">
              <a:latin typeface="Arial" charset="0"/>
              <a:cs typeface="Arial" charset="0"/>
            </a:endParaRPr>
          </a:p>
        </p:txBody>
      </p:sp>
    </p:spTree>
    <p:extLst>
      <p:ext uri="{BB962C8B-B14F-4D97-AF65-F5344CB8AC3E}">
        <p14:creationId xmlns:p14="http://schemas.microsoft.com/office/powerpoint/2010/main" val="114296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2FDFFC4-54DE-4016-A7D4-393859493664}" type="slidenum">
              <a:rPr lang="en-GB" smtClean="0">
                <a:cs typeface="Arial" charset="0"/>
              </a:rPr>
              <a:pPr/>
              <a:t>11</a:t>
            </a:fld>
            <a:endParaRPr lang="en-GB" smtClean="0">
              <a:cs typeface="Arial" charset="0"/>
            </a:endParaRPr>
          </a:p>
        </p:txBody>
      </p:sp>
      <p:sp>
        <p:nvSpPr>
          <p:cNvPr id="27651" name="Rectangle 2"/>
          <p:cNvSpPr>
            <a:spLocks noGrp="1" noRot="1" noChangeAspect="1" noChangeArrowheads="1" noTextEdit="1"/>
          </p:cNvSpPr>
          <p:nvPr>
            <p:ph type="sldImg"/>
          </p:nvPr>
        </p:nvSpPr>
        <p:spPr>
          <a:xfrm>
            <a:off x="919163" y="744538"/>
            <a:ext cx="4959350" cy="3719512"/>
          </a:xfrm>
          <a:ln/>
        </p:spPr>
      </p:sp>
      <p:sp>
        <p:nvSpPr>
          <p:cNvPr id="27652"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164954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943331-6C88-4D74-96D9-161C55782100}" type="slidenum">
              <a:rPr lang="en-GB" smtClean="0">
                <a:cs typeface="Arial" charset="0"/>
              </a:rPr>
              <a:pPr/>
              <a:t>12</a:t>
            </a:fld>
            <a:endParaRPr lang="en-GB" smtClean="0">
              <a:cs typeface="Arial" charset="0"/>
            </a:endParaRPr>
          </a:p>
        </p:txBody>
      </p:sp>
      <p:sp>
        <p:nvSpPr>
          <p:cNvPr id="28675" name="Rectangle 2"/>
          <p:cNvSpPr>
            <a:spLocks noGrp="1" noRot="1" noChangeAspect="1" noChangeArrowheads="1" noTextEdit="1"/>
          </p:cNvSpPr>
          <p:nvPr>
            <p:ph type="sldImg"/>
          </p:nvPr>
        </p:nvSpPr>
        <p:spPr>
          <a:xfrm>
            <a:off x="919163" y="744538"/>
            <a:ext cx="4959350" cy="3719512"/>
          </a:xfrm>
          <a:ln/>
        </p:spPr>
      </p:sp>
      <p:sp>
        <p:nvSpPr>
          <p:cNvPr id="28676"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117867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D56128E-6BEC-4018-A867-7EB4025A80EC}" type="slidenum">
              <a:rPr lang="en-GB" smtClean="0">
                <a:cs typeface="Arial" charset="0"/>
              </a:rPr>
              <a:pPr/>
              <a:t>13</a:t>
            </a:fld>
            <a:endParaRPr lang="en-GB" smtClean="0">
              <a:cs typeface="Arial" charset="0"/>
            </a:endParaRPr>
          </a:p>
        </p:txBody>
      </p:sp>
      <p:sp>
        <p:nvSpPr>
          <p:cNvPr id="29699" name="Rectangle 2"/>
          <p:cNvSpPr>
            <a:spLocks noGrp="1" noRot="1" noChangeAspect="1" noChangeArrowheads="1" noTextEdit="1"/>
          </p:cNvSpPr>
          <p:nvPr>
            <p:ph type="sldImg"/>
          </p:nvPr>
        </p:nvSpPr>
        <p:spPr>
          <a:xfrm>
            <a:off x="919163" y="744538"/>
            <a:ext cx="4959350" cy="3719512"/>
          </a:xfrm>
          <a:ln/>
        </p:spPr>
      </p:sp>
      <p:sp>
        <p:nvSpPr>
          <p:cNvPr id="29700"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206469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6B21363-A9A6-4983-B6EE-C7B68F72FE0A}" type="slidenum">
              <a:rPr lang="en-GB" smtClean="0">
                <a:cs typeface="Arial" charset="0"/>
              </a:rPr>
              <a:pPr/>
              <a:t>14</a:t>
            </a:fld>
            <a:endParaRPr lang="en-GB" smtClean="0">
              <a:cs typeface="Arial" charset="0"/>
            </a:endParaRPr>
          </a:p>
        </p:txBody>
      </p:sp>
      <p:sp>
        <p:nvSpPr>
          <p:cNvPr id="30723" name="Rectangle 2"/>
          <p:cNvSpPr>
            <a:spLocks noGrp="1" noRot="1" noChangeAspect="1" noChangeArrowheads="1" noTextEdit="1"/>
          </p:cNvSpPr>
          <p:nvPr>
            <p:ph type="sldImg"/>
          </p:nvPr>
        </p:nvSpPr>
        <p:spPr>
          <a:xfrm>
            <a:off x="919163" y="744538"/>
            <a:ext cx="4959350" cy="3719512"/>
          </a:xfrm>
          <a:ln/>
        </p:spPr>
      </p:sp>
      <p:sp>
        <p:nvSpPr>
          <p:cNvPr id="30724"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166176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33BA8CE-6D38-47E7-A61A-348587311857}" type="slidenum">
              <a:rPr lang="en-GB" smtClean="0">
                <a:cs typeface="Arial" charset="0"/>
              </a:rPr>
              <a:pPr/>
              <a:t>15</a:t>
            </a:fld>
            <a:endParaRPr lang="en-GB" smtClean="0">
              <a:cs typeface="Arial" charset="0"/>
            </a:endParaRPr>
          </a:p>
        </p:txBody>
      </p:sp>
      <p:sp>
        <p:nvSpPr>
          <p:cNvPr id="31747" name="Rectangle 2"/>
          <p:cNvSpPr>
            <a:spLocks noGrp="1" noRot="1" noChangeAspect="1" noChangeArrowheads="1" noTextEdit="1"/>
          </p:cNvSpPr>
          <p:nvPr>
            <p:ph type="sldImg"/>
          </p:nvPr>
        </p:nvSpPr>
        <p:spPr>
          <a:xfrm>
            <a:off x="919163" y="744538"/>
            <a:ext cx="4959350" cy="3719512"/>
          </a:xfrm>
          <a:ln/>
        </p:spPr>
      </p:sp>
      <p:sp>
        <p:nvSpPr>
          <p:cNvPr id="31748"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203085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953CAFD-AC32-45DA-9401-66A9766E324F}" type="slidenum">
              <a:rPr lang="en-GB" smtClean="0">
                <a:cs typeface="Arial" charset="0"/>
              </a:rPr>
              <a:pPr/>
              <a:t>16</a:t>
            </a:fld>
            <a:endParaRPr lang="en-GB" smtClean="0">
              <a:cs typeface="Arial" charset="0"/>
            </a:endParaRPr>
          </a:p>
        </p:txBody>
      </p:sp>
      <p:sp>
        <p:nvSpPr>
          <p:cNvPr id="32771" name="Rectangle 2"/>
          <p:cNvSpPr>
            <a:spLocks noGrp="1" noRot="1" noChangeAspect="1" noChangeArrowheads="1" noTextEdit="1"/>
          </p:cNvSpPr>
          <p:nvPr>
            <p:ph type="sldImg"/>
          </p:nvPr>
        </p:nvSpPr>
        <p:spPr>
          <a:xfrm>
            <a:off x="919163" y="744538"/>
            <a:ext cx="4959350" cy="3719512"/>
          </a:xfrm>
          <a:ln/>
        </p:spPr>
      </p:sp>
      <p:sp>
        <p:nvSpPr>
          <p:cNvPr id="32772"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134097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7F82E9A-69CD-4DFC-B0C1-EADA1D25D904}" type="slidenum">
              <a:rPr lang="en-GB" smtClean="0">
                <a:cs typeface="Arial" charset="0"/>
              </a:rPr>
              <a:pPr/>
              <a:t>17</a:t>
            </a:fld>
            <a:endParaRPr lang="en-GB" smtClean="0">
              <a:cs typeface="Arial" charset="0"/>
            </a:endParaRPr>
          </a:p>
        </p:txBody>
      </p:sp>
      <p:sp>
        <p:nvSpPr>
          <p:cNvPr id="33795" name="Rectangle 2"/>
          <p:cNvSpPr>
            <a:spLocks noGrp="1" noRot="1" noChangeAspect="1" noChangeArrowheads="1" noTextEdit="1"/>
          </p:cNvSpPr>
          <p:nvPr>
            <p:ph type="sldImg"/>
          </p:nvPr>
        </p:nvSpPr>
        <p:spPr>
          <a:xfrm>
            <a:off x="919163" y="744538"/>
            <a:ext cx="4959350" cy="3719512"/>
          </a:xfrm>
          <a:ln/>
        </p:spPr>
      </p:sp>
      <p:sp>
        <p:nvSpPr>
          <p:cNvPr id="33796"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44674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49B2DAF-6E4B-48BC-9211-339635B56D5A}" type="slidenum">
              <a:rPr lang="en-GB" smtClean="0">
                <a:cs typeface="Arial" charset="0"/>
              </a:rPr>
              <a:pPr/>
              <a:t>18</a:t>
            </a:fld>
            <a:endParaRPr lang="en-GB" smtClean="0">
              <a:cs typeface="Arial" charset="0"/>
            </a:endParaRPr>
          </a:p>
        </p:txBody>
      </p:sp>
      <p:sp>
        <p:nvSpPr>
          <p:cNvPr id="34819" name="Rectangle 2"/>
          <p:cNvSpPr>
            <a:spLocks noGrp="1" noRot="1" noChangeAspect="1" noChangeArrowheads="1" noTextEdit="1"/>
          </p:cNvSpPr>
          <p:nvPr>
            <p:ph type="sldImg"/>
          </p:nvPr>
        </p:nvSpPr>
        <p:spPr>
          <a:xfrm>
            <a:off x="919163" y="744538"/>
            <a:ext cx="4959350" cy="3719512"/>
          </a:xfrm>
          <a:ln/>
        </p:spPr>
      </p:sp>
      <p:sp>
        <p:nvSpPr>
          <p:cNvPr id="34820" name="Rectangle 3"/>
          <p:cNvSpPr>
            <a:spLocks noGrp="1" noChangeArrowheads="1"/>
          </p:cNvSpPr>
          <p:nvPr>
            <p:ph type="body" idx="1"/>
          </p:nvPr>
        </p:nvSpPr>
        <p:spPr>
          <a:xfrm>
            <a:off x="678194" y="4716878"/>
            <a:ext cx="5436566" cy="4463540"/>
          </a:xfrm>
          <a:noFill/>
          <a:ln/>
        </p:spPr>
        <p:txBody>
          <a:bodyPr wrap="none" lIns="90448" tIns="45224" rIns="90448" bIns="45224" anchor="ctr"/>
          <a:lstStyle/>
          <a:p>
            <a:pPr eaLnBrk="1" hangingPunct="1"/>
            <a:endParaRPr lang="en-US" smtClean="0"/>
          </a:p>
        </p:txBody>
      </p:sp>
    </p:spTree>
    <p:extLst>
      <p:ext uri="{BB962C8B-B14F-4D97-AF65-F5344CB8AC3E}">
        <p14:creationId xmlns:p14="http://schemas.microsoft.com/office/powerpoint/2010/main" val="83764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9F80472-32EA-4188-AA6D-B75552ED08E6}" type="slidenum">
              <a:rPr lang="lt-LT" smtClean="0">
                <a:latin typeface="Arial" charset="0"/>
                <a:cs typeface="Arial" charset="0"/>
              </a:rPr>
              <a:pPr/>
              <a:t>21</a:t>
            </a:fld>
            <a:endParaRPr lang="lt-LT" smtClean="0">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nb-NO" dirty="0" smtClean="0">
                <a:latin typeface="Arial" charset="0"/>
                <a:cs typeface="Arial" charset="0"/>
              </a:rPr>
              <a:t>The </a:t>
            </a:r>
            <a:r>
              <a:rPr lang="nb-NO" dirty="0" err="1" smtClean="0">
                <a:latin typeface="Arial" charset="0"/>
                <a:cs typeface="Arial" charset="0"/>
              </a:rPr>
              <a:t>information</a:t>
            </a:r>
            <a:r>
              <a:rPr lang="nb-NO" dirty="0" smtClean="0">
                <a:latin typeface="Arial" charset="0"/>
                <a:cs typeface="Arial" charset="0"/>
              </a:rPr>
              <a:t> is </a:t>
            </a:r>
            <a:r>
              <a:rPr lang="nb-NO" dirty="0" err="1" smtClean="0">
                <a:latin typeface="Arial" charset="0"/>
                <a:cs typeface="Arial" charset="0"/>
              </a:rPr>
              <a:t>collected</a:t>
            </a:r>
            <a:r>
              <a:rPr lang="nb-NO" dirty="0" smtClean="0">
                <a:latin typeface="Arial" charset="0"/>
                <a:cs typeface="Arial" charset="0"/>
              </a:rPr>
              <a:t> </a:t>
            </a:r>
            <a:r>
              <a:rPr lang="nb-NO" dirty="0" err="1" smtClean="0">
                <a:latin typeface="Arial" charset="0"/>
                <a:cs typeface="Arial" charset="0"/>
              </a:rPr>
              <a:t>through</a:t>
            </a:r>
            <a:r>
              <a:rPr lang="nb-NO" dirty="0" smtClean="0">
                <a:latin typeface="Arial" charset="0"/>
                <a:cs typeface="Arial" charset="0"/>
              </a:rPr>
              <a:t> </a:t>
            </a:r>
            <a:r>
              <a:rPr lang="nb-NO" dirty="0" err="1" smtClean="0">
                <a:latin typeface="Arial" charset="0"/>
                <a:cs typeface="Arial" charset="0"/>
              </a:rPr>
              <a:t>the</a:t>
            </a:r>
            <a:r>
              <a:rPr lang="nb-NO" dirty="0" smtClean="0">
                <a:latin typeface="Arial" charset="0"/>
                <a:cs typeface="Arial" charset="0"/>
              </a:rPr>
              <a:t> online </a:t>
            </a:r>
            <a:r>
              <a:rPr lang="nb-NO" dirty="0" err="1" smtClean="0">
                <a:latin typeface="Arial" charset="0"/>
                <a:cs typeface="Arial" charset="0"/>
              </a:rPr>
              <a:t>questionnaires</a:t>
            </a:r>
            <a:r>
              <a:rPr lang="nb-NO" dirty="0" smtClean="0">
                <a:latin typeface="Arial" charset="0"/>
                <a:cs typeface="Arial" charset="0"/>
              </a:rPr>
              <a:t>,</a:t>
            </a:r>
            <a:r>
              <a:rPr lang="nb-NO" baseline="0" dirty="0" smtClean="0">
                <a:latin typeface="Arial" charset="0"/>
                <a:cs typeface="Arial" charset="0"/>
              </a:rPr>
              <a:t> </a:t>
            </a:r>
            <a:r>
              <a:rPr lang="nb-NO" baseline="0" dirty="0" err="1" smtClean="0">
                <a:latin typeface="Arial" charset="0"/>
                <a:cs typeface="Arial" charset="0"/>
              </a:rPr>
              <a:t>which</a:t>
            </a:r>
            <a:r>
              <a:rPr lang="nb-NO" baseline="0" dirty="0" smtClean="0">
                <a:latin typeface="Arial" charset="0"/>
                <a:cs typeface="Arial" charset="0"/>
              </a:rPr>
              <a:t> </a:t>
            </a:r>
            <a:r>
              <a:rPr lang="nb-NO" baseline="0" dirty="0" err="1" smtClean="0">
                <a:latin typeface="Arial" charset="0"/>
                <a:cs typeface="Arial" charset="0"/>
              </a:rPr>
              <a:t>provide</a:t>
            </a:r>
            <a:r>
              <a:rPr lang="nb-NO" baseline="0" dirty="0" smtClean="0">
                <a:latin typeface="Arial" charset="0"/>
                <a:cs typeface="Arial" charset="0"/>
              </a:rPr>
              <a:t> </a:t>
            </a:r>
            <a:r>
              <a:rPr lang="nb-NO" baseline="0" dirty="0" err="1" smtClean="0">
                <a:latin typeface="Arial" charset="0"/>
                <a:cs typeface="Arial" charset="0"/>
              </a:rPr>
              <a:t>on</a:t>
            </a:r>
            <a:r>
              <a:rPr lang="nb-NO" baseline="0" dirty="0" smtClean="0">
                <a:latin typeface="Arial" charset="0"/>
                <a:cs typeface="Arial" charset="0"/>
              </a:rPr>
              <a:t> </a:t>
            </a:r>
            <a:r>
              <a:rPr lang="nb-NO" baseline="0" dirty="0" err="1" smtClean="0">
                <a:latin typeface="Arial" charset="0"/>
                <a:cs typeface="Arial" charset="0"/>
              </a:rPr>
              <a:t>one</a:t>
            </a:r>
            <a:r>
              <a:rPr lang="nb-NO" baseline="0" dirty="0" smtClean="0">
                <a:latin typeface="Arial" charset="0"/>
                <a:cs typeface="Arial" charset="0"/>
              </a:rPr>
              <a:t> side </a:t>
            </a:r>
            <a:r>
              <a:rPr lang="nb-NO" baseline="0" dirty="0" err="1" smtClean="0">
                <a:latin typeface="Arial" charset="0"/>
                <a:cs typeface="Arial" charset="0"/>
              </a:rPr>
              <a:t>qualitative</a:t>
            </a:r>
            <a:r>
              <a:rPr lang="nb-NO" baseline="0" dirty="0" smtClean="0">
                <a:latin typeface="Arial" charset="0"/>
                <a:cs typeface="Arial" charset="0"/>
              </a:rPr>
              <a:t> data</a:t>
            </a:r>
            <a:r>
              <a:rPr lang="nb-NO" dirty="0" smtClean="0">
                <a:latin typeface="Arial" charset="0"/>
                <a:cs typeface="Arial" charset="0"/>
              </a:rPr>
              <a:t>, </a:t>
            </a:r>
            <a:r>
              <a:rPr lang="nb-NO" dirty="0" err="1" smtClean="0">
                <a:latin typeface="Arial" charset="0"/>
                <a:cs typeface="Arial" charset="0"/>
              </a:rPr>
              <a:t>which</a:t>
            </a:r>
            <a:r>
              <a:rPr lang="nb-NO" dirty="0" smtClean="0">
                <a:latin typeface="Arial" charset="0"/>
                <a:cs typeface="Arial" charset="0"/>
              </a:rPr>
              <a:t> in </a:t>
            </a:r>
            <a:r>
              <a:rPr lang="nb-NO" dirty="0" err="1" smtClean="0">
                <a:latin typeface="Arial" charset="0"/>
                <a:cs typeface="Arial" charset="0"/>
              </a:rPr>
              <a:t>its</a:t>
            </a:r>
            <a:r>
              <a:rPr lang="nb-NO" dirty="0" smtClean="0">
                <a:latin typeface="Arial" charset="0"/>
                <a:cs typeface="Arial" charset="0"/>
              </a:rPr>
              <a:t> most </a:t>
            </a:r>
            <a:r>
              <a:rPr lang="nb-NO" dirty="0" err="1" smtClean="0">
                <a:latin typeface="Arial" charset="0"/>
                <a:cs typeface="Arial" charset="0"/>
              </a:rPr>
              <a:t>qualitative</a:t>
            </a:r>
            <a:r>
              <a:rPr lang="nb-NO" baseline="0" dirty="0" smtClean="0">
                <a:latin typeface="Arial" charset="0"/>
                <a:cs typeface="Arial" charset="0"/>
              </a:rPr>
              <a:t> form </a:t>
            </a:r>
            <a:r>
              <a:rPr lang="nb-NO" baseline="0" dirty="0" err="1" smtClean="0">
                <a:latin typeface="Arial" charset="0"/>
                <a:cs typeface="Arial" charset="0"/>
              </a:rPr>
              <a:t>are</a:t>
            </a:r>
            <a:r>
              <a:rPr lang="nb-NO" baseline="0" dirty="0" smtClean="0">
                <a:latin typeface="Arial" charset="0"/>
                <a:cs typeface="Arial" charset="0"/>
              </a:rPr>
              <a:t> </a:t>
            </a:r>
            <a:r>
              <a:rPr lang="nb-NO" baseline="0" dirty="0" err="1" smtClean="0">
                <a:latin typeface="Arial" charset="0"/>
                <a:cs typeface="Arial" charset="0"/>
              </a:rPr>
              <a:t>free-text</a:t>
            </a:r>
            <a:r>
              <a:rPr lang="nb-NO" baseline="0" dirty="0" smtClean="0">
                <a:latin typeface="Arial" charset="0"/>
                <a:cs typeface="Arial" charset="0"/>
              </a:rPr>
              <a:t> inputs like </a:t>
            </a:r>
            <a:r>
              <a:rPr lang="nb-NO" baseline="0" dirty="0" err="1" smtClean="0">
                <a:latin typeface="Arial" charset="0"/>
                <a:cs typeface="Arial" charset="0"/>
              </a:rPr>
              <a:t>the</a:t>
            </a:r>
            <a:r>
              <a:rPr lang="nb-NO" baseline="0" dirty="0" smtClean="0">
                <a:latin typeface="Arial" charset="0"/>
                <a:cs typeface="Arial" charset="0"/>
              </a:rPr>
              <a:t> </a:t>
            </a:r>
            <a:r>
              <a:rPr lang="nb-NO" baseline="0" dirty="0" err="1" smtClean="0">
                <a:latin typeface="Arial" charset="0"/>
                <a:cs typeface="Arial" charset="0"/>
              </a:rPr>
              <a:t>comment</a:t>
            </a:r>
            <a:r>
              <a:rPr lang="nb-NO" baseline="0" dirty="0" smtClean="0">
                <a:latin typeface="Arial" charset="0"/>
                <a:cs typeface="Arial" charset="0"/>
              </a:rPr>
              <a:t> </a:t>
            </a:r>
            <a:r>
              <a:rPr lang="nb-NO" baseline="0" dirty="0" err="1" smtClean="0">
                <a:latin typeface="Arial" charset="0"/>
                <a:cs typeface="Arial" charset="0"/>
              </a:rPr>
              <a:t>box</a:t>
            </a:r>
            <a:r>
              <a:rPr lang="nb-NO" baseline="0" dirty="0" smtClean="0">
                <a:latin typeface="Arial" charset="0"/>
                <a:cs typeface="Arial" charset="0"/>
              </a:rPr>
              <a:t> </a:t>
            </a:r>
            <a:r>
              <a:rPr lang="nb-NO" baseline="0" dirty="0" err="1" smtClean="0">
                <a:latin typeface="Arial" charset="0"/>
                <a:cs typeface="Arial" charset="0"/>
              </a:rPr>
              <a:t>shown</a:t>
            </a:r>
            <a:r>
              <a:rPr lang="nb-NO" baseline="0" dirty="0" smtClean="0">
                <a:latin typeface="Arial" charset="0"/>
                <a:cs typeface="Arial" charset="0"/>
              </a:rPr>
              <a:t> </a:t>
            </a:r>
            <a:r>
              <a:rPr lang="nb-NO" baseline="0" dirty="0" err="1" smtClean="0">
                <a:latin typeface="Arial" charset="0"/>
                <a:cs typeface="Arial" charset="0"/>
              </a:rPr>
              <a:t>on</a:t>
            </a:r>
            <a:r>
              <a:rPr lang="nb-NO" baseline="0" dirty="0" smtClean="0">
                <a:latin typeface="Arial" charset="0"/>
                <a:cs typeface="Arial" charset="0"/>
              </a:rPr>
              <a:t> </a:t>
            </a:r>
            <a:r>
              <a:rPr lang="nb-NO" baseline="0" dirty="0" err="1" smtClean="0">
                <a:latin typeface="Arial" charset="0"/>
                <a:cs typeface="Arial" charset="0"/>
              </a:rPr>
              <a:t>the</a:t>
            </a:r>
            <a:r>
              <a:rPr lang="nb-NO" baseline="0" dirty="0" smtClean="0">
                <a:latin typeface="Arial" charset="0"/>
                <a:cs typeface="Arial" charset="0"/>
              </a:rPr>
              <a:t> screen </a:t>
            </a:r>
            <a:r>
              <a:rPr lang="nb-NO" baseline="0" dirty="0" err="1" smtClean="0">
                <a:latin typeface="Arial" charset="0"/>
                <a:cs typeface="Arial" charset="0"/>
              </a:rPr>
              <a:t>here</a:t>
            </a:r>
            <a:r>
              <a:rPr lang="nb-NO" baseline="0" dirty="0" smtClean="0">
                <a:latin typeface="Arial" charset="0"/>
                <a:cs typeface="Arial" charset="0"/>
              </a:rPr>
              <a:t>.</a:t>
            </a:r>
          </a:p>
          <a:p>
            <a:pPr eaLnBrk="1" hangingPunct="1"/>
            <a:r>
              <a:rPr lang="nb-NO" baseline="0" dirty="0" smtClean="0">
                <a:latin typeface="Arial" charset="0"/>
                <a:cs typeface="Arial" charset="0"/>
              </a:rPr>
              <a:t>CLICK CLICK</a:t>
            </a:r>
          </a:p>
          <a:p>
            <a:pPr eaLnBrk="1" hangingPunct="1"/>
            <a:r>
              <a:rPr lang="nb-NO" dirty="0" smtClean="0">
                <a:latin typeface="Arial" charset="0"/>
                <a:cs typeface="Arial" charset="0"/>
              </a:rPr>
              <a:t>The </a:t>
            </a:r>
            <a:r>
              <a:rPr lang="nb-NO" dirty="0" err="1" smtClean="0">
                <a:latin typeface="Arial" charset="0"/>
                <a:cs typeface="Arial" charset="0"/>
              </a:rPr>
              <a:t>questionnaires</a:t>
            </a:r>
            <a:r>
              <a:rPr lang="nb-NO" dirty="0" smtClean="0">
                <a:latin typeface="Arial" charset="0"/>
                <a:cs typeface="Arial" charset="0"/>
              </a:rPr>
              <a:t> </a:t>
            </a:r>
            <a:r>
              <a:rPr lang="nb-NO" dirty="0" err="1" smtClean="0">
                <a:latin typeface="Arial" charset="0"/>
                <a:cs typeface="Arial" charset="0"/>
              </a:rPr>
              <a:t>also</a:t>
            </a:r>
            <a:r>
              <a:rPr lang="nb-NO" dirty="0" smtClean="0">
                <a:latin typeface="Arial" charset="0"/>
                <a:cs typeface="Arial" charset="0"/>
              </a:rPr>
              <a:t> </a:t>
            </a:r>
            <a:r>
              <a:rPr lang="nb-NO" dirty="0" err="1" smtClean="0">
                <a:latin typeface="Arial" charset="0"/>
                <a:cs typeface="Arial" charset="0"/>
              </a:rPr>
              <a:t>provide</a:t>
            </a:r>
            <a:r>
              <a:rPr lang="nb-NO" dirty="0" smtClean="0">
                <a:latin typeface="Arial" charset="0"/>
                <a:cs typeface="Arial" charset="0"/>
              </a:rPr>
              <a:t> </a:t>
            </a:r>
            <a:r>
              <a:rPr lang="nb-NO" dirty="0" err="1" smtClean="0">
                <a:latin typeface="Arial" charset="0"/>
                <a:cs typeface="Arial" charset="0"/>
              </a:rPr>
              <a:t>us</a:t>
            </a:r>
            <a:r>
              <a:rPr lang="nb-NO" dirty="0" smtClean="0">
                <a:latin typeface="Arial" charset="0"/>
                <a:cs typeface="Arial" charset="0"/>
              </a:rPr>
              <a:t> </a:t>
            </a:r>
            <a:r>
              <a:rPr lang="nb-NO" dirty="0" err="1" smtClean="0">
                <a:latin typeface="Arial" charset="0"/>
                <a:cs typeface="Arial" charset="0"/>
              </a:rPr>
              <a:t>with</a:t>
            </a:r>
            <a:r>
              <a:rPr lang="nb-NO" dirty="0" smtClean="0">
                <a:latin typeface="Arial" charset="0"/>
                <a:cs typeface="Arial" charset="0"/>
              </a:rPr>
              <a:t> </a:t>
            </a:r>
            <a:r>
              <a:rPr lang="nb-NO" dirty="0" err="1" smtClean="0">
                <a:latin typeface="Arial" charset="0"/>
                <a:cs typeface="Arial" charset="0"/>
              </a:rPr>
              <a:t>quantitative</a:t>
            </a:r>
            <a:r>
              <a:rPr lang="nb-NO" dirty="0" smtClean="0">
                <a:latin typeface="Arial" charset="0"/>
                <a:cs typeface="Arial" charset="0"/>
              </a:rPr>
              <a:t> data </a:t>
            </a:r>
            <a:r>
              <a:rPr lang="nb-NO" dirty="0" err="1" smtClean="0">
                <a:latin typeface="Arial" charset="0"/>
                <a:cs typeface="Arial" charset="0"/>
              </a:rPr>
              <a:t>through</a:t>
            </a:r>
            <a:r>
              <a:rPr lang="nb-NO" dirty="0" smtClean="0">
                <a:latin typeface="Arial" charset="0"/>
                <a:cs typeface="Arial" charset="0"/>
              </a:rPr>
              <a:t> a range </a:t>
            </a:r>
            <a:r>
              <a:rPr lang="nb-NO" dirty="0" err="1" smtClean="0">
                <a:latin typeface="Arial" charset="0"/>
                <a:cs typeface="Arial" charset="0"/>
              </a:rPr>
              <a:t>of</a:t>
            </a:r>
            <a:r>
              <a:rPr lang="nb-NO" dirty="0" smtClean="0">
                <a:latin typeface="Arial" charset="0"/>
                <a:cs typeface="Arial" charset="0"/>
              </a:rPr>
              <a:t> different types </a:t>
            </a:r>
            <a:r>
              <a:rPr lang="nb-NO" dirty="0" err="1" smtClean="0">
                <a:latin typeface="Arial" charset="0"/>
                <a:cs typeface="Arial" charset="0"/>
              </a:rPr>
              <a:t>of</a:t>
            </a:r>
            <a:r>
              <a:rPr lang="nb-NO" dirty="0" smtClean="0">
                <a:latin typeface="Arial" charset="0"/>
                <a:cs typeface="Arial" charset="0"/>
              </a:rPr>
              <a:t> questions.</a:t>
            </a:r>
          </a:p>
          <a:p>
            <a:pPr eaLnBrk="1" hangingPunct="1"/>
            <a:r>
              <a:rPr lang="nb-NO" baseline="0" dirty="0" smtClean="0">
                <a:latin typeface="Arial" charset="0"/>
                <a:cs typeface="Arial" charset="0"/>
              </a:rPr>
              <a:t>The </a:t>
            </a:r>
            <a:r>
              <a:rPr lang="nb-NO" baseline="0" dirty="0" err="1" smtClean="0">
                <a:latin typeface="Arial" charset="0"/>
                <a:cs typeface="Arial" charset="0"/>
              </a:rPr>
              <a:t>quantitative</a:t>
            </a:r>
            <a:r>
              <a:rPr lang="nb-NO" baseline="0" dirty="0" smtClean="0">
                <a:latin typeface="Arial" charset="0"/>
                <a:cs typeface="Arial" charset="0"/>
              </a:rPr>
              <a:t> data have </a:t>
            </a:r>
            <a:r>
              <a:rPr lang="nb-NO" baseline="0" dirty="0" err="1" smtClean="0">
                <a:latin typeface="Arial" charset="0"/>
                <a:cs typeface="Arial" charset="0"/>
              </a:rPr>
              <a:t>both</a:t>
            </a:r>
            <a:r>
              <a:rPr lang="nb-NO" baseline="0" dirty="0" smtClean="0">
                <a:latin typeface="Arial" charset="0"/>
                <a:cs typeface="Arial" charset="0"/>
              </a:rPr>
              <a:t> a </a:t>
            </a:r>
            <a:r>
              <a:rPr lang="nb-NO" baseline="0" dirty="0" err="1" smtClean="0">
                <a:latin typeface="Arial" charset="0"/>
                <a:cs typeface="Arial" charset="0"/>
              </a:rPr>
              <a:t>quantitative</a:t>
            </a:r>
            <a:r>
              <a:rPr lang="nb-NO" baseline="0" dirty="0" smtClean="0">
                <a:latin typeface="Arial" charset="0"/>
                <a:cs typeface="Arial" charset="0"/>
              </a:rPr>
              <a:t> and </a:t>
            </a:r>
            <a:r>
              <a:rPr lang="nb-NO" baseline="0" dirty="0" err="1" smtClean="0">
                <a:latin typeface="Arial" charset="0"/>
                <a:cs typeface="Arial" charset="0"/>
              </a:rPr>
              <a:t>qualitative</a:t>
            </a:r>
            <a:r>
              <a:rPr lang="nb-NO" baseline="0" dirty="0" smtClean="0">
                <a:latin typeface="Arial" charset="0"/>
                <a:cs typeface="Arial" charset="0"/>
              </a:rPr>
              <a:t> </a:t>
            </a:r>
            <a:r>
              <a:rPr lang="nb-NO" baseline="0" dirty="0" err="1" smtClean="0">
                <a:latin typeface="Arial" charset="0"/>
                <a:cs typeface="Arial" charset="0"/>
              </a:rPr>
              <a:t>character</a:t>
            </a:r>
            <a:r>
              <a:rPr lang="nb-NO" baseline="0" dirty="0" smtClean="0">
                <a:latin typeface="Arial" charset="0"/>
                <a:cs typeface="Arial" charset="0"/>
              </a:rPr>
              <a:t>, in </a:t>
            </a:r>
            <a:r>
              <a:rPr lang="nb-NO" baseline="0" dirty="0" err="1" smtClean="0">
                <a:latin typeface="Arial" charset="0"/>
                <a:cs typeface="Arial" charset="0"/>
              </a:rPr>
              <a:t>particular</a:t>
            </a:r>
            <a:r>
              <a:rPr lang="nb-NO" baseline="0" dirty="0" smtClean="0">
                <a:latin typeface="Arial" charset="0"/>
                <a:cs typeface="Arial" charset="0"/>
              </a:rPr>
              <a:t> </a:t>
            </a:r>
            <a:r>
              <a:rPr lang="nb-NO" baseline="0" dirty="0" err="1" smtClean="0">
                <a:latin typeface="Arial" charset="0"/>
                <a:cs typeface="Arial" charset="0"/>
              </a:rPr>
              <a:t>this</a:t>
            </a:r>
            <a:r>
              <a:rPr lang="nb-NO" baseline="0" dirty="0" smtClean="0">
                <a:latin typeface="Arial" charset="0"/>
                <a:cs typeface="Arial" charset="0"/>
              </a:rPr>
              <a:t> </a:t>
            </a:r>
            <a:r>
              <a:rPr lang="nb-NO" baseline="0" dirty="0" err="1" smtClean="0">
                <a:latin typeface="Arial" charset="0"/>
                <a:cs typeface="Arial" charset="0"/>
              </a:rPr>
              <a:t>relates</a:t>
            </a:r>
            <a:r>
              <a:rPr lang="nb-NO" baseline="0" dirty="0" smtClean="0">
                <a:latin typeface="Arial" charset="0"/>
                <a:cs typeface="Arial" charset="0"/>
              </a:rPr>
              <a:t> to </a:t>
            </a:r>
            <a:r>
              <a:rPr lang="nb-NO" baseline="0" dirty="0" err="1" smtClean="0">
                <a:latin typeface="Arial" charset="0"/>
                <a:cs typeface="Arial" charset="0"/>
              </a:rPr>
              <a:t>the</a:t>
            </a:r>
            <a:r>
              <a:rPr lang="nb-NO" baseline="0" dirty="0" smtClean="0">
                <a:latin typeface="Arial" charset="0"/>
                <a:cs typeface="Arial" charset="0"/>
              </a:rPr>
              <a:t> data </a:t>
            </a:r>
            <a:r>
              <a:rPr lang="nb-NO" baseline="0" dirty="0" err="1" smtClean="0">
                <a:latin typeface="Arial" charset="0"/>
                <a:cs typeface="Arial" charset="0"/>
              </a:rPr>
              <a:t>concerning</a:t>
            </a:r>
            <a:r>
              <a:rPr lang="nb-NO" baseline="0" dirty="0" smtClean="0">
                <a:latin typeface="Arial" charset="0"/>
                <a:cs typeface="Arial" charset="0"/>
              </a:rPr>
              <a:t> </a:t>
            </a:r>
            <a:r>
              <a:rPr lang="nb-NO" baseline="0" dirty="0" err="1" smtClean="0">
                <a:latin typeface="Arial" charset="0"/>
                <a:cs typeface="Arial" charset="0"/>
              </a:rPr>
              <a:t>the</a:t>
            </a:r>
            <a:r>
              <a:rPr lang="nb-NO" baseline="0" dirty="0" smtClean="0">
                <a:latin typeface="Arial" charset="0"/>
                <a:cs typeface="Arial" charset="0"/>
              </a:rPr>
              <a:t> </a:t>
            </a:r>
            <a:r>
              <a:rPr lang="nb-NO" baseline="0" dirty="0" err="1" smtClean="0">
                <a:latin typeface="Arial" charset="0"/>
                <a:cs typeface="Arial" charset="0"/>
              </a:rPr>
              <a:t>factors</a:t>
            </a:r>
            <a:r>
              <a:rPr lang="nb-NO" baseline="0" dirty="0" smtClean="0">
                <a:latin typeface="Arial" charset="0"/>
                <a:cs typeface="Arial" charset="0"/>
              </a:rPr>
              <a:t> </a:t>
            </a:r>
            <a:r>
              <a:rPr lang="nb-NO" baseline="0" dirty="0" err="1" smtClean="0">
                <a:latin typeface="Arial" charset="0"/>
                <a:cs typeface="Arial" charset="0"/>
              </a:rPr>
              <a:t>impacting</a:t>
            </a:r>
            <a:r>
              <a:rPr lang="nb-NO" baseline="0" dirty="0" smtClean="0">
                <a:latin typeface="Arial" charset="0"/>
                <a:cs typeface="Arial" charset="0"/>
              </a:rPr>
              <a:t> </a:t>
            </a:r>
            <a:r>
              <a:rPr lang="nb-NO" baseline="0" dirty="0" err="1" smtClean="0">
                <a:latin typeface="Arial" charset="0"/>
                <a:cs typeface="Arial" charset="0"/>
              </a:rPr>
              <a:t>on</a:t>
            </a:r>
            <a:r>
              <a:rPr lang="nb-NO" baseline="0" dirty="0" smtClean="0">
                <a:latin typeface="Arial" charset="0"/>
                <a:cs typeface="Arial" charset="0"/>
              </a:rPr>
              <a:t> </a:t>
            </a:r>
            <a:r>
              <a:rPr lang="nb-NO" baseline="0" dirty="0" err="1" smtClean="0">
                <a:latin typeface="Arial" charset="0"/>
                <a:cs typeface="Arial" charset="0"/>
              </a:rPr>
              <a:t>the</a:t>
            </a:r>
            <a:r>
              <a:rPr lang="nb-NO" baseline="0" dirty="0" smtClean="0">
                <a:latin typeface="Arial" charset="0"/>
                <a:cs typeface="Arial" charset="0"/>
              </a:rPr>
              <a:t> </a:t>
            </a:r>
            <a:r>
              <a:rPr lang="nb-NO" baseline="0" dirty="0" err="1" smtClean="0">
                <a:latin typeface="Arial" charset="0"/>
                <a:cs typeface="Arial" charset="0"/>
              </a:rPr>
              <a:t>properties</a:t>
            </a:r>
            <a:r>
              <a:rPr lang="nb-NO" baseline="0" dirty="0" smtClean="0">
                <a:latin typeface="Arial" charset="0"/>
                <a:cs typeface="Arial" charset="0"/>
              </a:rPr>
              <a:t> and management </a:t>
            </a:r>
            <a:r>
              <a:rPr lang="nb-NO" baseline="0" dirty="0" err="1" smtClean="0">
                <a:latin typeface="Arial" charset="0"/>
                <a:cs typeface="Arial" charset="0"/>
              </a:rPr>
              <a:t>needs</a:t>
            </a:r>
            <a:r>
              <a:rPr lang="nb-NO" baseline="0" dirty="0" smtClean="0">
                <a:latin typeface="Arial" charset="0"/>
                <a:cs typeface="Arial" charset="0"/>
              </a:rPr>
              <a:t>. </a:t>
            </a:r>
            <a:endParaRPr lang="lt-LT" dirty="0" smtClean="0">
              <a:latin typeface="Arial" charset="0"/>
              <a:cs typeface="Arial" charset="0"/>
            </a:endParaRPr>
          </a:p>
          <a:p>
            <a:pPr eaLnBrk="1" hangingPunct="1"/>
            <a:endParaRPr lang="nb-NO" baseline="0" dirty="0" smtClean="0">
              <a:latin typeface="Arial" charset="0"/>
              <a:cs typeface="Arial" charset="0"/>
            </a:endParaRPr>
          </a:p>
        </p:txBody>
      </p:sp>
    </p:spTree>
    <p:extLst>
      <p:ext uri="{BB962C8B-B14F-4D97-AF65-F5344CB8AC3E}">
        <p14:creationId xmlns:p14="http://schemas.microsoft.com/office/powerpoint/2010/main" val="71951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a:ln/>
        </p:spPr>
      </p:sp>
      <p:sp>
        <p:nvSpPr>
          <p:cNvPr id="61443" name="Plassholder for notat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effectLst>
                  <a:outerShdw blurRad="38100" dist="38100" dir="2700000" algn="tl">
                    <a:srgbClr val="000000">
                      <a:alpha val="43137"/>
                    </a:srgbClr>
                  </a:outerShdw>
                </a:effectLst>
              </a:rPr>
              <a:t>The data </a:t>
            </a:r>
            <a:r>
              <a:rPr lang="nb-NO" dirty="0" err="1" smtClean="0">
                <a:effectLst>
                  <a:outerShdw blurRad="38100" dist="38100" dir="2700000" algn="tl">
                    <a:srgbClr val="000000">
                      <a:alpha val="43137"/>
                    </a:srgbClr>
                  </a:outerShdw>
                </a:effectLst>
              </a:rPr>
              <a:t>allows</a:t>
            </a:r>
            <a:r>
              <a:rPr lang="nb-NO" dirty="0" smtClean="0">
                <a:effectLst>
                  <a:outerShdw blurRad="38100" dist="38100" dir="2700000" algn="tl">
                    <a:srgbClr val="000000">
                      <a:alpha val="43137"/>
                    </a:srgbClr>
                  </a:outerShdw>
                </a:effectLst>
              </a:rPr>
              <a:t> </a:t>
            </a:r>
            <a:r>
              <a:rPr lang="nb-NO" dirty="0" err="1" smtClean="0">
                <a:effectLst>
                  <a:outerShdw blurRad="38100" dist="38100" dir="2700000" algn="tl">
                    <a:srgbClr val="000000">
                      <a:alpha val="43137"/>
                    </a:srgbClr>
                  </a:outerShdw>
                </a:effectLst>
              </a:rPr>
              <a:t>us</a:t>
            </a:r>
            <a:r>
              <a:rPr lang="nb-NO" dirty="0" smtClean="0">
                <a:effectLst>
                  <a:outerShdw blurRad="38100" dist="38100" dir="2700000" algn="tl">
                    <a:srgbClr val="000000">
                      <a:alpha val="43137"/>
                    </a:srgbClr>
                  </a:outerShdw>
                </a:effectLst>
              </a:rPr>
              <a:t> to do analyses at </a:t>
            </a:r>
            <a:r>
              <a:rPr lang="nb-NO" dirty="0" err="1" smtClean="0">
                <a:effectLst>
                  <a:outerShdw blurRad="38100" dist="38100" dir="2700000" algn="tl">
                    <a:srgbClr val="000000">
                      <a:alpha val="43137"/>
                    </a:srgbClr>
                  </a:outerShdw>
                </a:effectLst>
              </a:rPr>
              <a:t>several</a:t>
            </a:r>
            <a:r>
              <a:rPr lang="nb-NO" dirty="0" smtClean="0">
                <a:effectLst>
                  <a:outerShdw blurRad="38100" dist="38100" dir="2700000" algn="tl">
                    <a:srgbClr val="000000">
                      <a:alpha val="43137"/>
                    </a:srgbClr>
                  </a:outerShdw>
                </a:effectLst>
              </a:rPr>
              <a:t> </a:t>
            </a:r>
            <a:r>
              <a:rPr lang="nb-NO" dirty="0" err="1" smtClean="0">
                <a:effectLst>
                  <a:outerShdw blurRad="38100" dist="38100" dir="2700000" algn="tl">
                    <a:srgbClr val="000000">
                      <a:alpha val="43137"/>
                    </a:srgbClr>
                  </a:outerShdw>
                </a:effectLst>
              </a:rPr>
              <a:t>levels</a:t>
            </a:r>
            <a:r>
              <a:rPr lang="nb-NO" dirty="0" smtClean="0">
                <a:effectLst>
                  <a:outerShdw blurRad="38100" dist="38100" dir="2700000" algn="tl">
                    <a:srgbClr val="000000">
                      <a:alpha val="43137"/>
                    </a:srgbClr>
                  </a:outerShdw>
                </a:effectLst>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effectLst>
                  <a:outerShdw blurRad="38100" dist="38100" dir="2700000" algn="tl">
                    <a:srgbClr val="000000">
                      <a:alpha val="43137"/>
                    </a:srgbClr>
                  </a:outerShdw>
                </a:effectLst>
              </a:rPr>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effectLst>
                  <a:outerShdw blurRad="38100" dist="38100" dir="2700000" algn="tl">
                    <a:srgbClr val="000000">
                      <a:alpha val="43137"/>
                    </a:srgbClr>
                  </a:outerShdw>
                </a:effectLst>
              </a:rPr>
              <a:t>The </a:t>
            </a:r>
            <a:r>
              <a:rPr lang="nb-NO" dirty="0" err="1" smtClean="0">
                <a:effectLst>
                  <a:outerShdw blurRad="38100" dist="38100" dir="2700000" algn="tl">
                    <a:srgbClr val="000000">
                      <a:alpha val="43137"/>
                    </a:srgbClr>
                  </a:outerShdw>
                </a:effectLst>
              </a:rPr>
              <a:t>quantitative</a:t>
            </a:r>
            <a:r>
              <a:rPr lang="nb-NO" dirty="0" smtClean="0">
                <a:effectLst>
                  <a:outerShdw blurRad="38100" dist="38100" dir="2700000" algn="tl">
                    <a:srgbClr val="000000">
                      <a:alpha val="43137"/>
                    </a:srgbClr>
                  </a:outerShdw>
                </a:effectLst>
              </a:rPr>
              <a:t> and </a:t>
            </a:r>
            <a:r>
              <a:rPr lang="nb-NO" dirty="0" err="1" smtClean="0">
                <a:effectLst>
                  <a:outerShdw blurRad="38100" dist="38100" dir="2700000" algn="tl">
                    <a:srgbClr val="000000">
                      <a:alpha val="43137"/>
                    </a:srgbClr>
                  </a:outerShdw>
                </a:effectLst>
              </a:rPr>
              <a:t>qualitative</a:t>
            </a:r>
            <a:r>
              <a:rPr lang="nb-NO" dirty="0" smtClean="0">
                <a:effectLst>
                  <a:outerShdw blurRad="38100" dist="38100" dir="2700000" algn="tl">
                    <a:srgbClr val="000000">
                      <a:alpha val="43137"/>
                    </a:srgbClr>
                  </a:outerShdw>
                </a:effectLst>
              </a:rPr>
              <a:t> data </a:t>
            </a:r>
            <a:r>
              <a:rPr lang="nb-NO" dirty="0" err="1" smtClean="0">
                <a:effectLst>
                  <a:outerShdw blurRad="38100" dist="38100" dir="2700000" algn="tl">
                    <a:srgbClr val="000000">
                      <a:alpha val="43137"/>
                    </a:srgbClr>
                  </a:outerShdw>
                </a:effectLst>
              </a:rPr>
              <a:t>obviously</a:t>
            </a:r>
            <a:r>
              <a:rPr lang="nb-NO" dirty="0" smtClean="0">
                <a:effectLst>
                  <a:outerShdw blurRad="38100" dist="38100" dir="2700000" algn="tl">
                    <a:srgbClr val="000000">
                      <a:alpha val="43137"/>
                    </a:srgbClr>
                  </a:outerShdw>
                </a:effectLst>
              </a:rPr>
              <a:t> </a:t>
            </a:r>
            <a:r>
              <a:rPr lang="nb-NO" dirty="0" err="1" smtClean="0">
                <a:effectLst>
                  <a:outerShdw blurRad="38100" dist="38100" dir="2700000" algn="tl">
                    <a:srgbClr val="000000">
                      <a:alpha val="43137"/>
                    </a:srgbClr>
                  </a:outerShdw>
                </a:effectLst>
              </a:rPr>
              <a:t>require</a:t>
            </a:r>
            <a:r>
              <a:rPr lang="nb-NO" dirty="0" smtClean="0">
                <a:effectLst>
                  <a:outerShdw blurRad="38100" dist="38100" dir="2700000" algn="tl">
                    <a:srgbClr val="000000">
                      <a:alpha val="43137"/>
                    </a:srgbClr>
                  </a:outerShdw>
                </a:effectLst>
              </a:rPr>
              <a:t> different </a:t>
            </a:r>
            <a:r>
              <a:rPr lang="nb-NO" dirty="0" err="1" smtClean="0">
                <a:effectLst>
                  <a:outerShdw blurRad="38100" dist="38100" dir="2700000" algn="tl">
                    <a:srgbClr val="000000">
                      <a:alpha val="43137"/>
                    </a:srgbClr>
                  </a:outerShdw>
                </a:effectLst>
              </a:rPr>
              <a:t>analytical</a:t>
            </a:r>
            <a:r>
              <a:rPr lang="nb-NO" baseline="0" dirty="0" smtClean="0">
                <a:effectLst>
                  <a:outerShdw blurRad="38100" dist="38100" dir="2700000" algn="tl">
                    <a:srgbClr val="000000">
                      <a:alpha val="43137"/>
                    </a:srgbClr>
                  </a:outerShdw>
                </a:effectLst>
              </a:rPr>
              <a:t> </a:t>
            </a:r>
            <a:r>
              <a:rPr lang="nb-NO" dirty="0" err="1" smtClean="0">
                <a:effectLst>
                  <a:outerShdw blurRad="38100" dist="38100" dir="2700000" algn="tl">
                    <a:srgbClr val="000000">
                      <a:alpha val="43137"/>
                    </a:srgbClr>
                  </a:outerShdw>
                </a:effectLst>
              </a:rPr>
              <a:t>approaches</a:t>
            </a:r>
            <a:r>
              <a:rPr lang="nb-NO" dirty="0" smtClean="0">
                <a:effectLst>
                  <a:outerShdw blurRad="38100" dist="38100" dir="2700000" algn="tl">
                    <a:srgbClr val="000000">
                      <a:alpha val="43137"/>
                    </a:srgbClr>
                  </a:outerShdw>
                </a:effectLst>
              </a:rPr>
              <a:t>.</a:t>
            </a:r>
            <a:r>
              <a:rPr lang="en-GB" baseline="0" dirty="0" smtClean="0">
                <a:effectLst/>
                <a:latin typeface="Arial" charset="0"/>
                <a:cs typeface="Arial" charset="0"/>
              </a:rPr>
              <a:t> </a:t>
            </a:r>
            <a:r>
              <a:rPr lang="nb-NO" baseline="0" dirty="0" smtClean="0">
                <a:latin typeface="Arial" charset="0"/>
                <a:cs typeface="Arial" charset="0"/>
              </a:rPr>
              <a:t>The </a:t>
            </a:r>
            <a:r>
              <a:rPr lang="nb-NO" baseline="0" dirty="0" err="1" smtClean="0">
                <a:latin typeface="Arial" charset="0"/>
                <a:cs typeface="Arial" charset="0"/>
              </a:rPr>
              <a:t>qualitative</a:t>
            </a:r>
            <a:r>
              <a:rPr lang="nb-NO" baseline="0" dirty="0" smtClean="0">
                <a:latin typeface="Arial" charset="0"/>
                <a:cs typeface="Arial" charset="0"/>
              </a:rPr>
              <a:t> data </a:t>
            </a:r>
            <a:r>
              <a:rPr lang="nb-NO" baseline="0" dirty="0" err="1" smtClean="0">
                <a:latin typeface="Arial" charset="0"/>
                <a:cs typeface="Arial" charset="0"/>
              </a:rPr>
              <a:t>require</a:t>
            </a:r>
            <a:r>
              <a:rPr lang="nb-NO" baseline="0" dirty="0" smtClean="0">
                <a:latin typeface="Arial" charset="0"/>
                <a:cs typeface="Arial" charset="0"/>
              </a:rPr>
              <a:t> a </a:t>
            </a:r>
            <a:r>
              <a:rPr lang="nb-NO" baseline="0" dirty="0" err="1" smtClean="0">
                <a:latin typeface="Arial" charset="0"/>
                <a:cs typeface="Arial" charset="0"/>
              </a:rPr>
              <a:t>very</a:t>
            </a:r>
            <a:r>
              <a:rPr lang="nb-NO" baseline="0" dirty="0" smtClean="0">
                <a:latin typeface="Arial" charset="0"/>
                <a:cs typeface="Arial" charset="0"/>
              </a:rPr>
              <a:t> </a:t>
            </a:r>
            <a:r>
              <a:rPr lang="nb-NO" baseline="0" dirty="0" err="1" smtClean="0">
                <a:latin typeface="Arial" charset="0"/>
                <a:cs typeface="Arial" charset="0"/>
              </a:rPr>
              <a:t>labour</a:t>
            </a:r>
            <a:r>
              <a:rPr lang="nb-NO" baseline="0" dirty="0" smtClean="0">
                <a:latin typeface="Arial" charset="0"/>
                <a:cs typeface="Arial" charset="0"/>
              </a:rPr>
              <a:t> intensive </a:t>
            </a:r>
            <a:r>
              <a:rPr lang="fr-FR" dirty="0" err="1" smtClean="0">
                <a:effectLst>
                  <a:outerShdw blurRad="38100" dist="38100" dir="2700000" algn="tl">
                    <a:srgbClr val="000000">
                      <a:alpha val="43137"/>
                    </a:srgbClr>
                  </a:outerShdw>
                </a:effectLst>
              </a:rPr>
              <a:t>analytical</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approach</a:t>
            </a:r>
            <a:r>
              <a:rPr lang="fr-FR"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because</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it</a:t>
            </a:r>
            <a:r>
              <a:rPr lang="fr-FR" baseline="0"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demands</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that</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somebody</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actually</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reads</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it</a:t>
            </a:r>
            <a:r>
              <a:rPr lang="fr-FR" dirty="0" smtClean="0">
                <a:effectLst>
                  <a:outerShdw blurRad="38100" dist="38100" dir="2700000" algn="tl">
                    <a:srgbClr val="000000">
                      <a:alpha val="43137"/>
                    </a:srgbClr>
                  </a:outerShdw>
                </a:effectLst>
              </a:rPr>
              <a:t> and analyses </a:t>
            </a:r>
            <a:r>
              <a:rPr lang="fr-FR" dirty="0" err="1" smtClean="0">
                <a:effectLst>
                  <a:outerShdw blurRad="38100" dist="38100" dir="2700000" algn="tl">
                    <a:srgbClr val="000000">
                      <a:alpha val="43137"/>
                    </a:srgbClr>
                  </a:outerShdw>
                </a:effectLst>
              </a:rPr>
              <a:t>them</a:t>
            </a:r>
            <a:r>
              <a:rPr lang="fr-FR" dirty="0" smtClean="0">
                <a:effectLst>
                  <a:outerShdw blurRad="38100" dist="38100" dir="2700000" algn="tl">
                    <a:srgbClr val="000000">
                      <a:alpha val="43137"/>
                    </a:srgbClr>
                  </a:outerShdw>
                </a:effectLst>
              </a:rPr>
              <a:t> « </a:t>
            </a:r>
            <a:r>
              <a:rPr lang="fr-FR" dirty="0" err="1" smtClean="0">
                <a:effectLst>
                  <a:outerShdw blurRad="38100" dist="38100" dir="2700000" algn="tl">
                    <a:srgbClr val="000000">
                      <a:alpha val="43137"/>
                    </a:srgbClr>
                  </a:outerShdw>
                </a:effectLst>
              </a:rPr>
              <a:t>manually</a:t>
            </a:r>
            <a:r>
              <a:rPr lang="fr-FR" dirty="0" smtClean="0">
                <a:effectLst>
                  <a:outerShdw blurRad="38100" dist="38100" dir="2700000" algn="tl">
                    <a:srgbClr val="000000">
                      <a:alpha val="43137"/>
                    </a:srgbClr>
                  </a:outerShdw>
                </a:effectLst>
              </a:rPr>
              <a:t> ». For instance, the input in comment </a:t>
            </a:r>
            <a:r>
              <a:rPr lang="fr-FR" dirty="0" err="1" smtClean="0">
                <a:effectLst>
                  <a:outerShdw blurRad="38100" dist="38100" dir="2700000" algn="tl">
                    <a:srgbClr val="000000">
                      <a:alpha val="43137"/>
                    </a:srgbClr>
                  </a:outerShdw>
                </a:effectLst>
              </a:rPr>
              <a:t>fields</a:t>
            </a:r>
            <a:r>
              <a:rPr lang="fr-FR" dirty="0" smtClean="0">
                <a:effectLst>
                  <a:outerShdw blurRad="38100" dist="38100" dir="2700000" algn="tl">
                    <a:srgbClr val="000000">
                      <a:alpha val="43137"/>
                    </a:srgbClr>
                  </a:outerShdw>
                </a:effectLst>
              </a:rPr>
              <a:t> has </a:t>
            </a:r>
            <a:r>
              <a:rPr lang="fr-FR" dirty="0" err="1" smtClean="0">
                <a:effectLst>
                  <a:outerShdw blurRad="38100" dist="38100" dir="2700000" algn="tl">
                    <a:srgbClr val="000000">
                      <a:alpha val="43137"/>
                    </a:srgbClr>
                  </a:outerShdw>
                </a:effectLst>
              </a:rPr>
              <a:t>very</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high</a:t>
            </a:r>
            <a:r>
              <a:rPr lang="fr-FR" dirty="0" smtClean="0">
                <a:effectLst>
                  <a:outerShdw blurRad="38100" dist="38100" dir="2700000" algn="tl">
                    <a:srgbClr val="000000">
                      <a:alpha val="43137"/>
                    </a:srgbClr>
                  </a:outerShdw>
                </a:effectLst>
              </a:rPr>
              <a:t> national value, </a:t>
            </a:r>
            <a:r>
              <a:rPr lang="fr-FR" baseline="0" dirty="0" smtClean="0">
                <a:effectLst>
                  <a:outerShdw blurRad="38100" dist="38100" dir="2700000" algn="tl">
                    <a:srgbClr val="000000">
                      <a:alpha val="43137"/>
                    </a:srgbClr>
                  </a:outerShdw>
                </a:effectLst>
              </a:rPr>
              <a:t>but </a:t>
            </a:r>
            <a:r>
              <a:rPr lang="fr-FR" baseline="0" dirty="0" err="1" smtClean="0">
                <a:effectLst>
                  <a:outerShdw blurRad="38100" dist="38100" dir="2700000" algn="tl">
                    <a:srgbClr val="000000">
                      <a:alpha val="43137"/>
                    </a:srgbClr>
                  </a:outerShdw>
                </a:effectLst>
              </a:rPr>
              <a:t>is</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very</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demanding</a:t>
            </a:r>
            <a:r>
              <a:rPr lang="fr-FR" baseline="0" dirty="0" smtClean="0">
                <a:effectLst>
                  <a:outerShdw blurRad="38100" dist="38100" dir="2700000" algn="tl">
                    <a:srgbClr val="000000">
                      <a:alpha val="43137"/>
                    </a:srgbClr>
                  </a:outerShdw>
                </a:effectLst>
              </a:rPr>
              <a:t> on the </a:t>
            </a:r>
            <a:r>
              <a:rPr lang="fr-FR" baseline="0" dirty="0" err="1" smtClean="0">
                <a:effectLst>
                  <a:outerShdw blurRad="38100" dist="38100" dir="2700000" algn="tl">
                    <a:srgbClr val="000000">
                      <a:alpha val="43137"/>
                    </a:srgbClr>
                  </a:outerShdw>
                </a:effectLst>
              </a:rPr>
              <a:t>analysis</a:t>
            </a:r>
            <a:r>
              <a:rPr lang="fr-FR" baseline="0" dirty="0" smtClean="0">
                <a:effectLst>
                  <a:outerShdw blurRad="38100" dist="38100" dir="2700000" algn="tl">
                    <a:srgbClr val="000000">
                      <a:alpha val="43137"/>
                    </a:srgbClr>
                  </a:outerShdw>
                </a:effectLst>
              </a:rPr>
              <a:t> team, </a:t>
            </a:r>
            <a:r>
              <a:rPr lang="fr-FR" baseline="0" dirty="0" err="1" smtClean="0">
                <a:effectLst>
                  <a:outerShdw blurRad="38100" dist="38100" dir="2700000" algn="tl">
                    <a:srgbClr val="000000">
                      <a:alpha val="43137"/>
                    </a:srgbClr>
                  </a:outerShdw>
                </a:effectLst>
              </a:rPr>
              <a:t>especially</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because</a:t>
            </a:r>
            <a:r>
              <a:rPr lang="fr-FR" baseline="0" dirty="0" smtClean="0">
                <a:effectLst>
                  <a:outerShdw blurRad="38100" dist="38100" dir="2700000" algn="tl">
                    <a:srgbClr val="000000">
                      <a:alpha val="43137"/>
                    </a:srgbClr>
                  </a:outerShdw>
                </a:effectLst>
              </a:rPr>
              <a:t> of the volume of information due to the </a:t>
            </a:r>
            <a:r>
              <a:rPr lang="fr-FR" baseline="0" dirty="0" err="1" smtClean="0">
                <a:effectLst>
                  <a:outerShdw blurRad="38100" dist="38100" dir="2700000" algn="tl">
                    <a:srgbClr val="000000">
                      <a:alpha val="43137"/>
                    </a:srgbClr>
                  </a:outerShdw>
                </a:effectLst>
              </a:rPr>
              <a:t>sheer</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number</a:t>
            </a:r>
            <a:r>
              <a:rPr lang="fr-FR" baseline="0" dirty="0" smtClean="0">
                <a:effectLst>
                  <a:outerShdw blurRad="38100" dist="38100" dir="2700000" algn="tl">
                    <a:srgbClr val="000000">
                      <a:alpha val="43137"/>
                    </a:srgbClr>
                  </a:outerShdw>
                </a:effectLst>
              </a:rPr>
              <a:t> of sites in Europe…</a:t>
            </a:r>
            <a:endParaRPr lang="fr-FR" dirty="0" smtClean="0">
              <a:effectLst>
                <a:outerShdw blurRad="38100" dist="38100" dir="2700000" algn="tl">
                  <a:srgbClr val="000000">
                    <a:alpha val="43137"/>
                  </a:srgbClr>
                </a:outerShdw>
              </a:effectLst>
            </a:endParaRPr>
          </a:p>
          <a:p>
            <a:pPr eaLnBrk="1" hangingPunct="1">
              <a:buFont typeface="Arial" charset="0"/>
              <a:buNone/>
            </a:pPr>
            <a:endParaRPr lang="fr-FR" baseline="0" dirty="0" smtClean="0">
              <a:effectLst>
                <a:outerShdw blurRad="38100" dist="38100" dir="2700000" algn="tl">
                  <a:srgbClr val="000000">
                    <a:alpha val="43137"/>
                  </a:srgbClr>
                </a:outerShdw>
              </a:effectLst>
            </a:endParaRPr>
          </a:p>
          <a:p>
            <a:pPr eaLnBrk="1" hangingPunct="1">
              <a:buFont typeface="Arial" charset="0"/>
              <a:buNone/>
            </a:pPr>
            <a:r>
              <a:rPr lang="fr-FR" baseline="0" dirty="0" smtClean="0">
                <a:effectLst>
                  <a:outerShdw blurRad="38100" dist="38100" dir="2700000" algn="tl">
                    <a:srgbClr val="000000">
                      <a:alpha val="43137"/>
                    </a:srgbClr>
                  </a:outerShdw>
                </a:effectLst>
              </a:rPr>
              <a:t>I </a:t>
            </a:r>
            <a:r>
              <a:rPr lang="fr-FR" baseline="0" dirty="0" err="1" smtClean="0">
                <a:effectLst>
                  <a:outerShdw blurRad="38100" dist="38100" dir="2700000" algn="tl">
                    <a:srgbClr val="000000">
                      <a:alpha val="43137"/>
                    </a:srgbClr>
                  </a:outerShdw>
                </a:effectLst>
              </a:rPr>
              <a:t>consider</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myself</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lucky</a:t>
            </a:r>
            <a:r>
              <a:rPr lang="fr-FR" baseline="0" dirty="0" smtClean="0">
                <a:effectLst>
                  <a:outerShdw blurRad="38100" dist="38100" dir="2700000" algn="tl">
                    <a:srgbClr val="000000">
                      <a:alpha val="43137"/>
                    </a:srgbClr>
                  </a:outerShdw>
                </a:effectLst>
              </a:rPr>
              <a:t>, as I have </a:t>
            </a:r>
            <a:r>
              <a:rPr lang="fr-FR" baseline="0" dirty="0" err="1" smtClean="0">
                <a:effectLst>
                  <a:outerShdw blurRad="38100" dist="38100" dir="2700000" algn="tl">
                    <a:srgbClr val="000000">
                      <a:alpha val="43137"/>
                    </a:srgbClr>
                  </a:outerShdw>
                </a:effectLst>
              </a:rPr>
              <a:t>worked</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mostly</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with</a:t>
            </a:r>
            <a:r>
              <a:rPr lang="fr-FR" baseline="0" dirty="0" smtClean="0">
                <a:effectLst>
                  <a:outerShdw blurRad="38100" dist="38100" dir="2700000" algn="tl">
                    <a:srgbClr val="000000">
                      <a:alpha val="43137"/>
                    </a:srgbClr>
                  </a:outerShdw>
                </a:effectLst>
              </a:rPr>
              <a:t> the quantitative data – </a:t>
            </a:r>
            <a:r>
              <a:rPr lang="fr-FR" baseline="0" dirty="0" err="1" smtClean="0">
                <a:effectLst>
                  <a:outerShdw blurRad="38100" dist="38100" dir="2700000" algn="tl">
                    <a:srgbClr val="000000">
                      <a:alpha val="43137"/>
                    </a:srgbClr>
                  </a:outerShdw>
                </a:effectLst>
              </a:rPr>
              <a:t>which</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can</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be</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structured</a:t>
            </a:r>
            <a:r>
              <a:rPr lang="fr-FR" baseline="0" dirty="0" smtClean="0">
                <a:effectLst>
                  <a:outerShdw blurRad="38100" dist="38100" dir="2700000" algn="tl">
                    <a:srgbClr val="000000">
                      <a:alpha val="43137"/>
                    </a:srgbClr>
                  </a:outerShdw>
                </a:effectLst>
              </a:rPr>
              <a:t> and fit </a:t>
            </a:r>
            <a:r>
              <a:rPr lang="fr-FR" baseline="0" dirty="0" err="1" smtClean="0">
                <a:effectLst>
                  <a:outerShdw blurRad="38100" dist="38100" dir="2700000" algn="tl">
                    <a:srgbClr val="000000">
                      <a:alpha val="43137"/>
                    </a:srgbClr>
                  </a:outerShdw>
                </a:effectLst>
              </a:rPr>
              <a:t>into</a:t>
            </a:r>
            <a:r>
              <a:rPr lang="fr-FR" baseline="0" dirty="0" smtClean="0">
                <a:effectLst>
                  <a:outerShdw blurRad="38100" dist="38100" dir="2700000" algn="tl">
                    <a:srgbClr val="000000">
                      <a:alpha val="43137"/>
                    </a:srgbClr>
                  </a:outerShdw>
                </a:effectLst>
              </a:rPr>
              <a:t> </a:t>
            </a:r>
            <a:r>
              <a:rPr lang="fr-FR" baseline="0" dirty="0" err="1" smtClean="0">
                <a:effectLst>
                  <a:outerShdw blurRad="38100" dist="38100" dir="2700000" algn="tl">
                    <a:srgbClr val="000000">
                      <a:alpha val="43137"/>
                    </a:srgbClr>
                  </a:outerShdw>
                </a:effectLst>
              </a:rPr>
              <a:t>systems</a:t>
            </a:r>
            <a:r>
              <a:rPr lang="fr-FR" baseline="0" dirty="0" smtClean="0">
                <a:effectLst>
                  <a:outerShdw blurRad="38100" dist="38100" dir="2700000" algn="tl">
                    <a:srgbClr val="000000">
                      <a:alpha val="43137"/>
                    </a:srgbClr>
                  </a:outerShdw>
                </a:effectLst>
              </a:rPr>
              <a:t>.</a:t>
            </a:r>
          </a:p>
          <a:p>
            <a:pPr eaLnBrk="1" hangingPunct="1">
              <a:buFont typeface="Arial" charset="0"/>
              <a:buNone/>
            </a:pPr>
            <a:r>
              <a:rPr lang="fr-FR" baseline="0" dirty="0" smtClean="0">
                <a:effectLst>
                  <a:outerShdw blurRad="38100" dist="38100" dir="2700000" algn="tl">
                    <a:srgbClr val="000000">
                      <a:alpha val="43137"/>
                    </a:srgbClr>
                  </a:outerShdw>
                </a:effectLst>
              </a:rPr>
              <a:t>CLICK</a:t>
            </a:r>
          </a:p>
          <a:p>
            <a:pPr eaLnBrk="1" hangingPunct="1">
              <a:buFont typeface="Arial" charset="0"/>
              <a:buNone/>
            </a:pPr>
            <a:r>
              <a:rPr lang="fr-FR" baseline="0" dirty="0" err="1" smtClean="0">
                <a:effectLst>
                  <a:outerShdw blurRad="38100" dist="38100" dir="2700000" algn="tl">
                    <a:srgbClr val="000000">
                      <a:alpha val="43137"/>
                    </a:srgbClr>
                  </a:outerShdw>
                </a:effectLst>
              </a:rPr>
              <a:t>Still</a:t>
            </a:r>
            <a:r>
              <a:rPr lang="fr-FR" baseline="0" dirty="0" smtClean="0">
                <a:effectLst>
                  <a:outerShdw blurRad="38100" dist="38100" dir="2700000" algn="tl">
                    <a:srgbClr val="000000">
                      <a:alpha val="43137"/>
                    </a:srgbClr>
                  </a:outerShdw>
                </a:effectLst>
              </a:rPr>
              <a:t>, f</a:t>
            </a:r>
            <a:r>
              <a:rPr lang="fr-FR" baseline="0" dirty="0" smtClean="0">
                <a:latin typeface="Arial" charset="0"/>
                <a:cs typeface="Arial" charset="0"/>
              </a:rPr>
              <a:t>or Europe, </a:t>
            </a:r>
            <a:r>
              <a:rPr lang="fr-FR" baseline="0" dirty="0" err="1" smtClean="0">
                <a:latin typeface="Arial" charset="0"/>
                <a:cs typeface="Arial" charset="0"/>
              </a:rPr>
              <a:t>with</a:t>
            </a:r>
            <a:r>
              <a:rPr lang="fr-FR" baseline="0" dirty="0" smtClean="0">
                <a:latin typeface="Arial" charset="0"/>
                <a:cs typeface="Arial" charset="0"/>
              </a:rPr>
              <a:t> 47 States Parties and 424 WH </a:t>
            </a:r>
            <a:r>
              <a:rPr lang="fr-FR" baseline="0" dirty="0" err="1" smtClean="0">
                <a:latin typeface="Arial" charset="0"/>
                <a:cs typeface="Arial" charset="0"/>
              </a:rPr>
              <a:t>properties</a:t>
            </a:r>
            <a:r>
              <a:rPr lang="fr-FR" baseline="0" dirty="0" smtClean="0">
                <a:latin typeface="Arial" charset="0"/>
                <a:cs typeface="Arial" charset="0"/>
              </a:rPr>
              <a:t>, </a:t>
            </a:r>
            <a:r>
              <a:rPr lang="fr-FR" baseline="0" dirty="0" err="1" smtClean="0">
                <a:latin typeface="Arial" charset="0"/>
                <a:cs typeface="Arial" charset="0"/>
              </a:rPr>
              <a:t>we</a:t>
            </a:r>
            <a:r>
              <a:rPr lang="fr-FR" baseline="0" dirty="0" smtClean="0">
                <a:latin typeface="Arial" charset="0"/>
                <a:cs typeface="Arial" charset="0"/>
              </a:rPr>
              <a:t> </a:t>
            </a:r>
            <a:r>
              <a:rPr lang="fr-FR" baseline="0" dirty="0" err="1" smtClean="0">
                <a:latin typeface="Arial" charset="0"/>
                <a:cs typeface="Arial" charset="0"/>
              </a:rPr>
              <a:t>ended</a:t>
            </a:r>
            <a:r>
              <a:rPr lang="fr-FR" baseline="0" dirty="0" smtClean="0">
                <a:latin typeface="Arial" charset="0"/>
                <a:cs typeface="Arial" charset="0"/>
              </a:rPr>
              <a:t> up </a:t>
            </a:r>
            <a:r>
              <a:rPr lang="fr-FR" baseline="0" dirty="0" err="1" smtClean="0">
                <a:latin typeface="Arial" charset="0"/>
                <a:cs typeface="Arial" charset="0"/>
              </a:rPr>
              <a:t>with</a:t>
            </a:r>
            <a:r>
              <a:rPr lang="fr-FR" baseline="0" dirty="0" smtClean="0">
                <a:latin typeface="Arial" charset="0"/>
                <a:cs typeface="Arial" charset="0"/>
              </a:rPr>
              <a:t> 66 358 </a:t>
            </a:r>
            <a:r>
              <a:rPr lang="fr-FR" baseline="0" dirty="0" err="1" smtClean="0">
                <a:latin typeface="Arial" charset="0"/>
                <a:cs typeface="Arial" charset="0"/>
              </a:rPr>
              <a:t>rows</a:t>
            </a:r>
            <a:r>
              <a:rPr lang="fr-FR" baseline="0" dirty="0" smtClean="0">
                <a:latin typeface="Arial" charset="0"/>
                <a:cs typeface="Arial" charset="0"/>
              </a:rPr>
              <a:t> of data, 660 </a:t>
            </a:r>
            <a:r>
              <a:rPr lang="fr-FR" baseline="0" dirty="0" err="1" smtClean="0">
                <a:latin typeface="Arial" charset="0"/>
                <a:cs typeface="Arial" charset="0"/>
              </a:rPr>
              <a:t>columns</a:t>
            </a:r>
            <a:r>
              <a:rPr lang="fr-FR" baseline="0" dirty="0" smtClean="0">
                <a:latin typeface="Arial" charset="0"/>
                <a:cs typeface="Arial" charset="0"/>
              </a:rPr>
              <a:t> of </a:t>
            </a:r>
            <a:r>
              <a:rPr lang="fr-FR" baseline="0" dirty="0" err="1" smtClean="0">
                <a:latin typeface="Arial" charset="0"/>
                <a:cs typeface="Arial" charset="0"/>
              </a:rPr>
              <a:t>indicators</a:t>
            </a:r>
            <a:r>
              <a:rPr lang="fr-FR" baseline="0" dirty="0" smtClean="0">
                <a:latin typeface="Arial" charset="0"/>
                <a:cs typeface="Arial" charset="0"/>
              </a:rPr>
              <a:t>, and a total of 1 913 256 </a:t>
            </a:r>
            <a:r>
              <a:rPr lang="fr-FR" baseline="0" dirty="0" err="1" smtClean="0">
                <a:latin typeface="Arial" charset="0"/>
                <a:cs typeface="Arial" charset="0"/>
              </a:rPr>
              <a:t>cells</a:t>
            </a:r>
            <a:r>
              <a:rPr lang="fr-FR" baseline="0" dirty="0" smtClean="0">
                <a:latin typeface="Arial" charset="0"/>
                <a:cs typeface="Arial" charset="0"/>
              </a:rPr>
              <a:t> of data in six </a:t>
            </a:r>
            <a:r>
              <a:rPr lang="fr-FR" baseline="0" dirty="0" err="1" smtClean="0">
                <a:latin typeface="Arial" charset="0"/>
                <a:cs typeface="Arial" charset="0"/>
              </a:rPr>
              <a:t>datasets</a:t>
            </a:r>
            <a:r>
              <a:rPr lang="fr-FR" baseline="0" dirty="0" smtClean="0">
                <a:latin typeface="Arial" charset="0"/>
                <a:cs typeface="Arial" charset="0"/>
              </a:rPr>
              <a:t>…</a:t>
            </a:r>
            <a:r>
              <a:rPr lang="fr-FR" baseline="0" dirty="0" err="1" smtClean="0">
                <a:latin typeface="Arial" charset="0"/>
                <a:cs typeface="Arial" charset="0"/>
              </a:rPr>
              <a:t>so</a:t>
            </a:r>
            <a:r>
              <a:rPr lang="fr-FR" baseline="0" dirty="0" smtClean="0">
                <a:latin typeface="Arial" charset="0"/>
                <a:cs typeface="Arial" charset="0"/>
              </a:rPr>
              <a:t> as </a:t>
            </a:r>
            <a:r>
              <a:rPr lang="fr-FR" baseline="0" dirty="0" err="1" smtClean="0">
                <a:latin typeface="Arial" charset="0"/>
                <a:cs typeface="Arial" charset="0"/>
              </a:rPr>
              <a:t>you</a:t>
            </a:r>
            <a:r>
              <a:rPr lang="fr-FR" baseline="0" dirty="0" smtClean="0">
                <a:latin typeface="Arial" charset="0"/>
                <a:cs typeface="Arial" charset="0"/>
              </a:rPr>
              <a:t> </a:t>
            </a:r>
            <a:r>
              <a:rPr lang="fr-FR" baseline="0" dirty="0" err="1" smtClean="0">
                <a:latin typeface="Arial" charset="0"/>
                <a:cs typeface="Arial" charset="0"/>
              </a:rPr>
              <a:t>understand</a:t>
            </a:r>
            <a:r>
              <a:rPr lang="fr-FR" baseline="0" dirty="0" smtClean="0">
                <a:latin typeface="Arial" charset="0"/>
                <a:cs typeface="Arial" charset="0"/>
              </a:rPr>
              <a:t>, a </a:t>
            </a:r>
            <a:r>
              <a:rPr lang="fr-FR" baseline="0" dirty="0" err="1" smtClean="0">
                <a:latin typeface="Arial" charset="0"/>
                <a:cs typeface="Arial" charset="0"/>
              </a:rPr>
              <a:t>systematic</a:t>
            </a:r>
            <a:r>
              <a:rPr lang="fr-FR" baseline="0" dirty="0" smtClean="0">
                <a:latin typeface="Arial" charset="0"/>
                <a:cs typeface="Arial" charset="0"/>
              </a:rPr>
              <a:t> and quantitative </a:t>
            </a:r>
            <a:r>
              <a:rPr lang="fr-FR" baseline="0" dirty="0" err="1" smtClean="0">
                <a:latin typeface="Arial" charset="0"/>
                <a:cs typeface="Arial" charset="0"/>
              </a:rPr>
              <a:t>approach</a:t>
            </a:r>
            <a:r>
              <a:rPr lang="fr-FR" baseline="0" dirty="0" smtClean="0">
                <a:latin typeface="Arial" charset="0"/>
                <a:cs typeface="Arial" charset="0"/>
              </a:rPr>
              <a:t> has  been </a:t>
            </a:r>
            <a:r>
              <a:rPr lang="fr-FR" baseline="0" dirty="0" err="1" smtClean="0">
                <a:latin typeface="Arial" charset="0"/>
                <a:cs typeface="Arial" charset="0"/>
              </a:rPr>
              <a:t>very</a:t>
            </a:r>
            <a:r>
              <a:rPr lang="fr-FR" baseline="0" dirty="0" smtClean="0">
                <a:latin typeface="Arial" charset="0"/>
                <a:cs typeface="Arial" charset="0"/>
              </a:rPr>
              <a:t> </a:t>
            </a:r>
            <a:r>
              <a:rPr lang="fr-FR" baseline="0" dirty="0" err="1" smtClean="0">
                <a:latin typeface="Arial" charset="0"/>
                <a:cs typeface="Arial" charset="0"/>
              </a:rPr>
              <a:t>much</a:t>
            </a:r>
            <a:r>
              <a:rPr lang="fr-FR" baseline="0" dirty="0" smtClean="0">
                <a:latin typeface="Arial" charset="0"/>
                <a:cs typeface="Arial" charset="0"/>
              </a:rPr>
              <a:t> </a:t>
            </a:r>
            <a:r>
              <a:rPr lang="fr-FR" baseline="0" dirty="0" err="1" smtClean="0">
                <a:latin typeface="Arial" charset="0"/>
                <a:cs typeface="Arial" charset="0"/>
              </a:rPr>
              <a:t>necessary</a:t>
            </a:r>
            <a:r>
              <a:rPr lang="fr-FR" baseline="0" dirty="0" smtClean="0">
                <a:latin typeface="Arial" charset="0"/>
                <a:cs typeface="Arial" charset="0"/>
              </a:rPr>
              <a:t>.</a:t>
            </a:r>
            <a:endParaRPr lang="nb-NO" dirty="0" smtClean="0">
              <a:latin typeface="Arial" charset="0"/>
              <a:cs typeface="Arial" charset="0"/>
            </a:endParaRPr>
          </a:p>
          <a:p>
            <a:endParaRPr lang="en-GB" dirty="0" smtClean="0">
              <a:latin typeface="Arial" charset="0"/>
              <a:cs typeface="Arial" charset="0"/>
            </a:endParaRPr>
          </a:p>
        </p:txBody>
      </p:sp>
      <p:sp>
        <p:nvSpPr>
          <p:cNvPr id="61444" name="Plassholder for lysbildenummer 3"/>
          <p:cNvSpPr>
            <a:spLocks noGrp="1"/>
          </p:cNvSpPr>
          <p:nvPr>
            <p:ph type="sldNum" sz="quarter" idx="5"/>
          </p:nvPr>
        </p:nvSpPr>
        <p:spPr>
          <a:noFill/>
        </p:spPr>
        <p:txBody>
          <a:bodyPr/>
          <a:lstStyle/>
          <a:p>
            <a:fld id="{7FC0CC12-B33A-4802-8A40-7EC2441E895D}" type="slidenum">
              <a:rPr lang="lt-LT" smtClean="0">
                <a:latin typeface="Arial" charset="0"/>
                <a:cs typeface="Arial" charset="0"/>
              </a:rPr>
              <a:pPr/>
              <a:t>22</a:t>
            </a:fld>
            <a:endParaRPr lang="lt-LT" smtClean="0">
              <a:latin typeface="Arial" charset="0"/>
              <a:cs typeface="Arial" charset="0"/>
            </a:endParaRPr>
          </a:p>
        </p:txBody>
      </p:sp>
    </p:spTree>
    <p:extLst>
      <p:ext uri="{BB962C8B-B14F-4D97-AF65-F5344CB8AC3E}">
        <p14:creationId xmlns:p14="http://schemas.microsoft.com/office/powerpoint/2010/main" val="199838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As </a:t>
            </a:r>
            <a:r>
              <a:rPr lang="nb-NO" dirty="0" err="1" smtClean="0"/>
              <a:t>you</a:t>
            </a:r>
            <a:r>
              <a:rPr lang="nb-NO" dirty="0" smtClean="0"/>
              <a:t> all </a:t>
            </a:r>
            <a:r>
              <a:rPr lang="nb-NO" dirty="0" err="1" smtClean="0"/>
              <a:t>know</a:t>
            </a:r>
            <a:r>
              <a:rPr lang="nb-NO" dirty="0" smtClean="0"/>
              <a:t>, </a:t>
            </a:r>
            <a:r>
              <a:rPr lang="nb-NO" dirty="0" err="1" smtClean="0"/>
              <a:t>the</a:t>
            </a:r>
            <a:r>
              <a:rPr lang="nb-NO" dirty="0" smtClean="0"/>
              <a:t> </a:t>
            </a:r>
            <a:r>
              <a:rPr lang="nb-NO" dirty="0" err="1" smtClean="0"/>
              <a:t>Periodic</a:t>
            </a:r>
            <a:r>
              <a:rPr lang="nb-NO" dirty="0" smtClean="0"/>
              <a:t> Reporting</a:t>
            </a:r>
            <a:r>
              <a:rPr lang="nb-NO" baseline="0" dirty="0" smtClean="0"/>
              <a:t> </a:t>
            </a:r>
            <a:r>
              <a:rPr lang="nb-NO" baseline="0" dirty="0" err="1" smtClean="0"/>
              <a:t>questionnaires</a:t>
            </a:r>
            <a:r>
              <a:rPr lang="nb-NO" baseline="0" dirty="0" smtClean="0"/>
              <a:t> </a:t>
            </a:r>
            <a:r>
              <a:rPr lang="nb-NO" baseline="0" dirty="0" err="1" smtClean="0"/>
              <a:t>were</a:t>
            </a:r>
            <a:r>
              <a:rPr lang="nb-NO" baseline="0" dirty="0" smtClean="0"/>
              <a:t> </a:t>
            </a:r>
            <a:r>
              <a:rPr lang="nb-NO" baseline="0" dirty="0" err="1" smtClean="0"/>
              <a:t>developed</a:t>
            </a:r>
            <a:r>
              <a:rPr lang="nb-NO" baseline="0" dirty="0" smtClean="0"/>
              <a:t> as online surveys. For </a:t>
            </a:r>
            <a:r>
              <a:rPr lang="nb-NO" baseline="0" dirty="0" err="1" smtClean="0"/>
              <a:t>the</a:t>
            </a:r>
            <a:r>
              <a:rPr lang="nb-NO" baseline="0" dirty="0" smtClean="0"/>
              <a:t> end </a:t>
            </a:r>
            <a:r>
              <a:rPr lang="nb-NO" baseline="0" dirty="0" err="1" smtClean="0"/>
              <a:t>users</a:t>
            </a:r>
            <a:r>
              <a:rPr lang="nb-NO" baseline="0" dirty="0" smtClean="0"/>
              <a:t>, </a:t>
            </a:r>
            <a:r>
              <a:rPr lang="nb-NO" baseline="0" dirty="0" err="1" smtClean="0"/>
              <a:t>the</a:t>
            </a:r>
            <a:r>
              <a:rPr lang="nb-NO" baseline="0" dirty="0" smtClean="0"/>
              <a:t> </a:t>
            </a:r>
            <a:r>
              <a:rPr lang="nb-NO" baseline="0" dirty="0" err="1" smtClean="0"/>
              <a:t>Focal</a:t>
            </a:r>
            <a:r>
              <a:rPr lang="nb-NO" baseline="0" dirty="0" smtClean="0"/>
              <a:t> Points and Site Managers, </a:t>
            </a:r>
            <a:r>
              <a:rPr lang="nb-NO" baseline="0" dirty="0" err="1" smtClean="0"/>
              <a:t>the</a:t>
            </a:r>
            <a:r>
              <a:rPr lang="nb-NO" baseline="0" dirty="0" smtClean="0"/>
              <a:t> </a:t>
            </a:r>
            <a:r>
              <a:rPr lang="nb-NO" baseline="0" dirty="0" err="1" smtClean="0"/>
              <a:t>questionnaires</a:t>
            </a:r>
            <a:r>
              <a:rPr lang="nb-NO" baseline="0" dirty="0" smtClean="0"/>
              <a:t> </a:t>
            </a:r>
            <a:r>
              <a:rPr lang="nb-NO" baseline="0" dirty="0" err="1" smtClean="0"/>
              <a:t>are</a:t>
            </a:r>
            <a:r>
              <a:rPr lang="nb-NO" baseline="0" dirty="0" smtClean="0"/>
              <a:t> </a:t>
            </a:r>
            <a:r>
              <a:rPr lang="nb-NO" baseline="0" dirty="0" err="1" smtClean="0"/>
              <a:t>divided</a:t>
            </a:r>
            <a:r>
              <a:rPr lang="nb-NO" baseline="0" dirty="0" smtClean="0"/>
              <a:t> </a:t>
            </a:r>
            <a:r>
              <a:rPr lang="nb-NO" baseline="0" dirty="0" err="1" smtClean="0"/>
              <a:t>into</a:t>
            </a:r>
            <a:r>
              <a:rPr lang="nb-NO" baseline="0" dirty="0" smtClean="0"/>
              <a:t> </a:t>
            </a:r>
            <a:r>
              <a:rPr lang="nb-NO" baseline="0" dirty="0" err="1" smtClean="0"/>
              <a:t>two</a:t>
            </a:r>
            <a:r>
              <a:rPr lang="nb-NO" baseline="0" dirty="0" smtClean="0"/>
              <a:t> </a:t>
            </a:r>
            <a:r>
              <a:rPr lang="nb-NO" baseline="0" dirty="0" err="1" smtClean="0"/>
              <a:t>sections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pPr>
              <a:defRPr/>
            </a:pPr>
            <a:fld id="{7732B970-B55D-4D76-8365-31AE4B925B52}" type="slidenum">
              <a:rPr lang="lt-LT" smtClean="0"/>
              <a:pPr>
                <a:defRPr/>
              </a:pPr>
              <a:t>2</a:t>
            </a:fld>
            <a:endParaRPr lang="lt-LT"/>
          </a:p>
        </p:txBody>
      </p:sp>
    </p:spTree>
    <p:extLst>
      <p:ext uri="{BB962C8B-B14F-4D97-AF65-F5344CB8AC3E}">
        <p14:creationId xmlns:p14="http://schemas.microsoft.com/office/powerpoint/2010/main" val="866582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a:ln/>
        </p:spPr>
      </p:sp>
      <p:sp>
        <p:nvSpPr>
          <p:cNvPr id="61443" name="Plassholder for notater 2"/>
          <p:cNvSpPr>
            <a:spLocks noGrp="1"/>
          </p:cNvSpPr>
          <p:nvPr>
            <p:ph type="body" idx="1"/>
          </p:nvPr>
        </p:nvSpPr>
        <p:spPr>
          <a:noFill/>
          <a:ln/>
        </p:spPr>
        <p:txBody>
          <a:bodyPr/>
          <a:lstStyle/>
          <a:p>
            <a:r>
              <a:rPr lang="en-GB" sz="1200" kern="1200" dirty="0" smtClean="0">
                <a:solidFill>
                  <a:schemeClr val="tx1"/>
                </a:solidFill>
                <a:latin typeface="Arial" pitchFamily="34" charset="0"/>
                <a:ea typeface="+mn-ea"/>
                <a:cs typeface="Arial" pitchFamily="34" charset="0"/>
              </a:rPr>
              <a:t>But a systematic</a:t>
            </a:r>
            <a:r>
              <a:rPr lang="en-GB" sz="1200" kern="1200" baseline="0" dirty="0" smtClean="0">
                <a:solidFill>
                  <a:schemeClr val="tx1"/>
                </a:solidFill>
                <a:latin typeface="Arial" pitchFamily="34" charset="0"/>
                <a:ea typeface="+mn-ea"/>
                <a:cs typeface="Arial" pitchFamily="34" charset="0"/>
              </a:rPr>
              <a:t> approach in itself is not enough, we need to look at the data material and data collection methods before we can draw any conclusions:</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 methodology for data collection in Periodic Reporting is self-evaluation through an online tool.</a:t>
            </a:r>
          </a:p>
          <a:p>
            <a:r>
              <a:rPr lang="en-GB" sz="1200" kern="1200" dirty="0" smtClean="0">
                <a:solidFill>
                  <a:schemeClr val="tx1"/>
                </a:solidFill>
                <a:latin typeface="Arial" pitchFamily="34" charset="0"/>
                <a:ea typeface="+mn-ea"/>
                <a:cs typeface="Arial" pitchFamily="34" charset="0"/>
              </a:rPr>
              <a:t>*The national Focal Points fill in, validate and submit Section I, while the site managers fill in Section II. The Focal Points then have to validate and submit Section II for the World Heritage properties in their respective countries.</a:t>
            </a:r>
          </a:p>
          <a:p>
            <a:pPr>
              <a:buFont typeface="Arial" charset="0"/>
              <a:buChar char="•"/>
            </a:pPr>
            <a:r>
              <a:rPr lang="en-GB" sz="1200" kern="1200" dirty="0" smtClean="0">
                <a:solidFill>
                  <a:schemeClr val="tx1"/>
                </a:solidFill>
                <a:latin typeface="Arial" pitchFamily="34" charset="0"/>
                <a:ea typeface="+mn-ea"/>
                <a:cs typeface="Arial" pitchFamily="34" charset="0"/>
              </a:rPr>
              <a:t>The intention of this is to safeguard that true and reliable information regarding national implementation programmes and World Heritage properties’ conservation schemes is provided.</a:t>
            </a:r>
          </a:p>
          <a:p>
            <a:pPr>
              <a:buFont typeface="Arial" charset="0"/>
              <a:buNone/>
            </a:pPr>
            <a:r>
              <a:rPr lang="en-GB" sz="1200" kern="1200" dirty="0" smtClean="0">
                <a:solidFill>
                  <a:schemeClr val="tx1"/>
                </a:solidFill>
                <a:latin typeface="Arial" pitchFamily="34" charset="0"/>
                <a:ea typeface="+mn-ea"/>
                <a:cs typeface="Arial" pitchFamily="34" charset="0"/>
              </a:rPr>
              <a:t>CLICK</a:t>
            </a:r>
          </a:p>
          <a:p>
            <a:pPr>
              <a:buFont typeface="Arial" charset="0"/>
              <a:buChar char="•"/>
            </a:pPr>
            <a:r>
              <a:rPr lang="en-GB" sz="1200" kern="1200" dirty="0" smtClean="0">
                <a:solidFill>
                  <a:schemeClr val="tx1"/>
                </a:solidFill>
                <a:latin typeface="Arial" pitchFamily="34" charset="0"/>
                <a:ea typeface="+mn-ea"/>
                <a:cs typeface="Arial" pitchFamily="34" charset="0"/>
              </a:rPr>
              <a:t>For analytical purposes, the</a:t>
            </a:r>
            <a:r>
              <a:rPr lang="en-GB" sz="1200" i="1" kern="1200" dirty="0" smtClean="0">
                <a:solidFill>
                  <a:schemeClr val="tx1"/>
                </a:solidFill>
                <a:latin typeface="Arial" pitchFamily="34" charset="0"/>
                <a:ea typeface="+mn-ea"/>
                <a:cs typeface="Arial" pitchFamily="34" charset="0"/>
              </a:rPr>
              <a:t> reliability </a:t>
            </a:r>
            <a:r>
              <a:rPr lang="en-GB" sz="1200" kern="1200" dirty="0" smtClean="0">
                <a:solidFill>
                  <a:schemeClr val="tx1"/>
                </a:solidFill>
                <a:latin typeface="Arial" pitchFamily="34" charset="0"/>
                <a:ea typeface="+mn-ea"/>
                <a:cs typeface="Arial" pitchFamily="34" charset="0"/>
              </a:rPr>
              <a:t>and </a:t>
            </a:r>
            <a:r>
              <a:rPr lang="en-GB" sz="1200" i="1" kern="1200" dirty="0" smtClean="0">
                <a:solidFill>
                  <a:schemeClr val="tx1"/>
                </a:solidFill>
                <a:latin typeface="Arial" pitchFamily="34" charset="0"/>
                <a:ea typeface="+mn-ea"/>
                <a:cs typeface="Arial" pitchFamily="34" charset="0"/>
              </a:rPr>
              <a:t>validity</a:t>
            </a:r>
            <a:r>
              <a:rPr lang="en-GB" sz="1200" kern="1200" dirty="0" smtClean="0">
                <a:solidFill>
                  <a:schemeClr val="tx1"/>
                </a:solidFill>
                <a:latin typeface="Arial" pitchFamily="34" charset="0"/>
                <a:ea typeface="+mn-ea"/>
                <a:cs typeface="Arial" pitchFamily="34" charset="0"/>
              </a:rPr>
              <a:t> of the data and conclusions drawn from them must be considered.</a:t>
            </a:r>
            <a:endParaRPr lang="nb-NO"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 </a:t>
            </a:r>
            <a:endParaRPr lang="nb-NO" sz="1200" kern="1200" dirty="0" smtClean="0">
              <a:solidFill>
                <a:schemeClr val="tx1"/>
              </a:solidFill>
              <a:latin typeface="Arial" pitchFamily="34" charset="0"/>
              <a:ea typeface="+mn-ea"/>
              <a:cs typeface="Arial" pitchFamily="34" charset="0"/>
            </a:endParaRPr>
          </a:p>
          <a:p>
            <a:r>
              <a:rPr lang="en-GB" sz="1200" i="1" kern="1200" dirty="0" smtClean="0">
                <a:solidFill>
                  <a:schemeClr val="tx1"/>
                </a:solidFill>
                <a:latin typeface="Arial" pitchFamily="34" charset="0"/>
                <a:ea typeface="+mn-ea"/>
                <a:cs typeface="Arial" pitchFamily="34" charset="0"/>
              </a:rPr>
              <a:t>Reliability</a:t>
            </a:r>
            <a:r>
              <a:rPr lang="en-GB" sz="1200" kern="1200" dirty="0" smtClean="0">
                <a:solidFill>
                  <a:schemeClr val="tx1"/>
                </a:solidFill>
                <a:latin typeface="Arial" pitchFamily="34" charset="0"/>
                <a:ea typeface="+mn-ea"/>
                <a:cs typeface="Arial" pitchFamily="34" charset="0"/>
              </a:rPr>
              <a:t> is a prerequisite for findings and conclusions to have </a:t>
            </a:r>
            <a:r>
              <a:rPr lang="en-GB" sz="1200" i="1" kern="1200" dirty="0" smtClean="0">
                <a:solidFill>
                  <a:schemeClr val="tx1"/>
                </a:solidFill>
                <a:latin typeface="Arial" pitchFamily="34" charset="0"/>
                <a:ea typeface="+mn-ea"/>
                <a:cs typeface="Arial" pitchFamily="34" charset="0"/>
              </a:rPr>
              <a:t>validity</a:t>
            </a:r>
            <a:r>
              <a:rPr lang="en-GB" sz="1200" kern="1200" dirty="0" smtClean="0">
                <a:solidFill>
                  <a:schemeClr val="tx1"/>
                </a:solidFill>
                <a:latin typeface="Arial" pitchFamily="34" charset="0"/>
                <a:ea typeface="+mn-ea"/>
                <a:cs typeface="Arial" pitchFamily="34" charset="0"/>
              </a:rPr>
              <a:t>. The reliability can be referred to as level of precision (i.e. will we get the same results if the exercise is repeated under similar circumstances). </a:t>
            </a:r>
            <a:r>
              <a:rPr lang="en-GB" sz="1200" i="1" kern="1200" dirty="0" smtClean="0">
                <a:solidFill>
                  <a:schemeClr val="tx1"/>
                </a:solidFill>
                <a:latin typeface="Arial" pitchFamily="34" charset="0"/>
                <a:ea typeface="+mn-ea"/>
                <a:cs typeface="Arial" pitchFamily="34" charset="0"/>
              </a:rPr>
              <a:t>Validity</a:t>
            </a:r>
            <a:r>
              <a:rPr lang="en-GB" sz="1200" kern="1200" dirty="0" smtClean="0">
                <a:solidFill>
                  <a:schemeClr val="tx1"/>
                </a:solidFill>
                <a:latin typeface="Arial" pitchFamily="34" charset="0"/>
                <a:ea typeface="+mn-ea"/>
                <a:cs typeface="Arial" pitchFamily="34" charset="0"/>
              </a:rPr>
              <a:t> on the other hand can be referred to as degree of accuracy (i.e. “do we measure what we want to measure”). The validity in this case partly refers to whether the Periodic Report can be considered a truthful depiction of what was analysed, i.e. the implementation of the </a:t>
            </a:r>
            <a:r>
              <a:rPr lang="en-GB" sz="1200" i="1" kern="1200" dirty="0" smtClean="0">
                <a:solidFill>
                  <a:schemeClr val="tx1"/>
                </a:solidFill>
                <a:latin typeface="Arial" pitchFamily="34" charset="0"/>
                <a:ea typeface="+mn-ea"/>
                <a:cs typeface="Arial" pitchFamily="34" charset="0"/>
              </a:rPr>
              <a:t>Convention</a:t>
            </a:r>
            <a:r>
              <a:rPr lang="en-GB" sz="1200" kern="1200" dirty="0" smtClean="0">
                <a:solidFill>
                  <a:schemeClr val="tx1"/>
                </a:solidFill>
                <a:latin typeface="Arial" pitchFamily="34" charset="0"/>
                <a:ea typeface="+mn-ea"/>
                <a:cs typeface="Arial" pitchFamily="34" charset="0"/>
              </a:rPr>
              <a:t> in the States Parties, and the state of conservation of the World Heritage properties. Further, validity refers to the rigour with which the study was conducted (its design, decisions concerning what was and was not measured, the care taken in conducting these measurements etc.).</a:t>
            </a:r>
            <a:endParaRPr lang="nb-NO"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 </a:t>
            </a:r>
            <a:endParaRPr lang="nb-NO"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It should be noted that questionnaires based on self-reporting are often claimed to lack validity for a number of reasons. Self-reporting always implies a degree of subjectivity, and the validation process of Section II might also be reflected in the results. Further, the way questions are first formulated by the team requesting information and secondly understood by the end user, might have impacts on the results.</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 Periodic Reporting Questionnaire is designed to be as accurate or precise as possible for its purpose, but discussions regarding the Questionnaire have taken</a:t>
            </a:r>
            <a:r>
              <a:rPr lang="en-GB" sz="1200" kern="1200" baseline="0" dirty="0" smtClean="0">
                <a:solidFill>
                  <a:schemeClr val="tx1"/>
                </a:solidFill>
                <a:latin typeface="Arial" pitchFamily="34" charset="0"/>
                <a:ea typeface="+mn-ea"/>
                <a:cs typeface="Arial" pitchFamily="34" charset="0"/>
              </a:rPr>
              <a:t> place across the regions </a:t>
            </a:r>
            <a:r>
              <a:rPr lang="en-GB" sz="1200" kern="1200" dirty="0" smtClean="0">
                <a:solidFill>
                  <a:schemeClr val="tx1"/>
                </a:solidFill>
                <a:latin typeface="Arial" pitchFamily="34" charset="0"/>
                <a:ea typeface="+mn-ea"/>
                <a:cs typeface="Arial" pitchFamily="34" charset="0"/>
              </a:rPr>
              <a:t>during the Periodic Reporting exercise, and National Focal Points have raised issues regarding reliability and validity. States Parties have considered a number of questions imprecise, difficult to comprehend and/or respond to. In particular, it has been emphasised that Section II is not precise or specific enough for neither cultural nor natural properties. Further, certain trans-boundary and serial properties considered that specific issues related to such properties were not sufficiently covered in Section II. Finally, discussions have been taking</a:t>
            </a:r>
            <a:r>
              <a:rPr lang="en-GB" sz="1200" kern="1200" baseline="0" dirty="0" smtClean="0">
                <a:solidFill>
                  <a:schemeClr val="tx1"/>
                </a:solidFill>
                <a:latin typeface="Arial" pitchFamily="34" charset="0"/>
                <a:ea typeface="+mn-ea"/>
                <a:cs typeface="Arial" pitchFamily="34" charset="0"/>
              </a:rPr>
              <a:t> place</a:t>
            </a:r>
            <a:r>
              <a:rPr lang="en-GB" sz="1200" kern="1200" dirty="0" smtClean="0">
                <a:solidFill>
                  <a:schemeClr val="tx1"/>
                </a:solidFill>
                <a:latin typeface="Arial" pitchFamily="34" charset="0"/>
                <a:ea typeface="+mn-ea"/>
                <a:cs typeface="Arial" pitchFamily="34" charset="0"/>
              </a:rPr>
              <a:t> concerning whether the collected data are indeed reflecting the current situation in the region.</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Level of precision in the tool</a:t>
            </a:r>
            <a:r>
              <a:rPr lang="en-GB" sz="1200" kern="1200" baseline="0" dirty="0" smtClean="0">
                <a:solidFill>
                  <a:schemeClr val="tx1"/>
                </a:solidFill>
                <a:latin typeface="Arial" pitchFamily="34" charset="0"/>
                <a:ea typeface="+mn-ea"/>
                <a:cs typeface="Arial" pitchFamily="34" charset="0"/>
              </a:rPr>
              <a:t> itself is one thing, but</a:t>
            </a:r>
            <a:r>
              <a:rPr lang="en-GB" sz="1200" kern="1200" dirty="0" smtClean="0">
                <a:solidFill>
                  <a:schemeClr val="tx1"/>
                </a:solidFill>
                <a:latin typeface="Arial" pitchFamily="34" charset="0"/>
                <a:ea typeface="+mn-ea"/>
                <a:cs typeface="Arial" pitchFamily="34" charset="0"/>
              </a:rPr>
              <a:t> we also have sites in our datasets reporting that earthquakes and volcanic</a:t>
            </a:r>
            <a:r>
              <a:rPr lang="en-GB" sz="1200" kern="1200" baseline="0" dirty="0" smtClean="0">
                <a:solidFill>
                  <a:schemeClr val="tx1"/>
                </a:solidFill>
                <a:latin typeface="Arial" pitchFamily="34" charset="0"/>
                <a:ea typeface="+mn-ea"/>
                <a:cs typeface="Arial" pitchFamily="34" charset="0"/>
              </a:rPr>
              <a:t> eruptions are potential positive factors for the state of conservation, we have natural sites claiming that their authenticity is preserved, although authenticity is N/A for natural sites – and there is a category of answer for the natural sites saying just that. So we need to carefully ask ourselves – how much can we trust these data? And how far can we go with them? We have for example avoided correlations and the temptation of trying to find causal connections – we simply can’t trust these data alone for those purposes.</a:t>
            </a:r>
            <a:endParaRPr lang="nb-NO"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In order to balance some of these issues regarding the validity of the Periodic Report, conscious efforts are made to utilise knowledge obtained through other sources in the analysis process. </a:t>
            </a:r>
            <a:endParaRPr lang="en-GB" dirty="0" smtClean="0">
              <a:latin typeface="Arial" charset="0"/>
              <a:cs typeface="Arial" charset="0"/>
            </a:endParaRPr>
          </a:p>
          <a:p>
            <a:r>
              <a:rPr lang="en-GB" sz="1200" kern="1200" dirty="0" smtClean="0">
                <a:solidFill>
                  <a:schemeClr val="tx1"/>
                </a:solidFill>
                <a:latin typeface="Arial" pitchFamily="34" charset="0"/>
                <a:ea typeface="+mn-ea"/>
                <a:cs typeface="Arial" pitchFamily="34" charset="0"/>
              </a:rPr>
              <a:t>CLICK</a:t>
            </a:r>
          </a:p>
          <a:p>
            <a:r>
              <a:rPr lang="en-GB" sz="1200" kern="1200" dirty="0" smtClean="0">
                <a:solidFill>
                  <a:schemeClr val="tx1"/>
                </a:solidFill>
                <a:latin typeface="Arial" pitchFamily="34" charset="0"/>
                <a:ea typeface="+mn-ea"/>
                <a:cs typeface="Arial" pitchFamily="34" charset="0"/>
              </a:rPr>
              <a:t>The Advisory Bodies’ interventions and the available information at the World Heritage Centre, CLICK such as the regional and sub-regional meeting reports, state of conservation reports and reactive monitoring reports have been used for cross-referencing and data-triangulation. </a:t>
            </a:r>
            <a:endParaRPr lang="fr-FR" baseline="0" dirty="0" smtClean="0">
              <a:latin typeface="Arial" charset="0"/>
              <a:cs typeface="Arial" charset="0"/>
            </a:endParaRPr>
          </a:p>
          <a:p>
            <a:r>
              <a:rPr lang="en-GB" sz="1200" kern="1200" dirty="0" smtClean="0">
                <a:solidFill>
                  <a:schemeClr val="tx1"/>
                </a:solidFill>
                <a:latin typeface="Arial" pitchFamily="34" charset="0"/>
                <a:ea typeface="+mn-ea"/>
                <a:cs typeface="Arial" pitchFamily="34" charset="0"/>
              </a:rPr>
              <a:t>CLICK</a:t>
            </a:r>
          </a:p>
          <a:p>
            <a:r>
              <a:rPr lang="en-GB" sz="1200" kern="1200" dirty="0" smtClean="0">
                <a:solidFill>
                  <a:schemeClr val="tx1"/>
                </a:solidFill>
                <a:latin typeface="Arial" pitchFamily="34" charset="0"/>
                <a:ea typeface="+mn-ea"/>
                <a:cs typeface="Arial" pitchFamily="34" charset="0"/>
              </a:rPr>
              <a:t>This is in line with the World Heritage Committee’s call “</a:t>
            </a:r>
            <a:r>
              <a:rPr lang="en-GB" sz="1200" i="1" kern="1200" dirty="0" smtClean="0">
                <a:solidFill>
                  <a:schemeClr val="tx1"/>
                </a:solidFill>
                <a:latin typeface="Arial" pitchFamily="34" charset="0"/>
                <a:ea typeface="+mn-ea"/>
                <a:cs typeface="Arial" pitchFamily="34" charset="0"/>
              </a:rPr>
              <a:t>for cross-referencing between state of conservation and periodic reports to enhance consistency in reporting mechanisms and to ensure that follow-up action is taken as necessary</a:t>
            </a:r>
            <a:r>
              <a:rPr lang="en-GB" sz="1200" kern="1200" dirty="0" smtClean="0">
                <a:solidFill>
                  <a:schemeClr val="tx1"/>
                </a:solidFill>
                <a:latin typeface="Arial" pitchFamily="34" charset="0"/>
                <a:ea typeface="+mn-ea"/>
                <a:cs typeface="Arial" pitchFamily="34" charset="0"/>
              </a:rPr>
              <a:t>;” (Decision </a:t>
            </a:r>
            <a:r>
              <a:rPr lang="en-GB" sz="1200" b="1" kern="1200" dirty="0" smtClean="0">
                <a:solidFill>
                  <a:schemeClr val="tx1"/>
                </a:solidFill>
                <a:latin typeface="Arial" pitchFamily="34" charset="0"/>
                <a:ea typeface="+mn-ea"/>
                <a:cs typeface="Arial" pitchFamily="34" charset="0"/>
              </a:rPr>
              <a:t>29 COM 7B</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These cross-references</a:t>
            </a:r>
            <a:r>
              <a:rPr lang="en-GB" sz="1200" kern="1200" baseline="0" dirty="0" smtClean="0">
                <a:solidFill>
                  <a:schemeClr val="tx1"/>
                </a:solidFill>
                <a:latin typeface="Arial" pitchFamily="34" charset="0"/>
                <a:ea typeface="+mn-ea"/>
                <a:cs typeface="Arial" pitchFamily="34" charset="0"/>
              </a:rPr>
              <a:t>, as well as </a:t>
            </a:r>
            <a:r>
              <a:rPr lang="en-GB" sz="1200" kern="1200" dirty="0" smtClean="0">
                <a:solidFill>
                  <a:schemeClr val="tx1"/>
                </a:solidFill>
                <a:latin typeface="Arial" pitchFamily="34" charset="0"/>
                <a:ea typeface="+mn-ea"/>
                <a:cs typeface="Arial" pitchFamily="34" charset="0"/>
              </a:rPr>
              <a:t>the implementation strategy for the Periodic Reporting exercise in Europe, with frequent State Party consultation meetings, are crucial for the overall reliability and validity of our conclusions to be considered satisfactory. </a:t>
            </a:r>
            <a:endParaRPr lang="fr-FR" baseline="0" dirty="0" smtClean="0">
              <a:latin typeface="Arial" charset="0"/>
              <a:cs typeface="Arial" charset="0"/>
            </a:endParaRPr>
          </a:p>
          <a:p>
            <a:endParaRPr lang="en-GB" dirty="0" smtClean="0">
              <a:latin typeface="Arial" charset="0"/>
              <a:cs typeface="Arial" charset="0"/>
            </a:endParaRPr>
          </a:p>
        </p:txBody>
      </p:sp>
      <p:sp>
        <p:nvSpPr>
          <p:cNvPr id="61444" name="Plassholder for lysbildenummer 3"/>
          <p:cNvSpPr>
            <a:spLocks noGrp="1"/>
          </p:cNvSpPr>
          <p:nvPr>
            <p:ph type="sldNum" sz="quarter" idx="5"/>
          </p:nvPr>
        </p:nvSpPr>
        <p:spPr>
          <a:noFill/>
        </p:spPr>
        <p:txBody>
          <a:bodyPr/>
          <a:lstStyle/>
          <a:p>
            <a:fld id="{7FC0CC12-B33A-4802-8A40-7EC2441E895D}" type="slidenum">
              <a:rPr lang="lt-LT" smtClean="0">
                <a:latin typeface="Arial" charset="0"/>
                <a:cs typeface="Arial" charset="0"/>
              </a:rPr>
              <a:pPr/>
              <a:t>23</a:t>
            </a:fld>
            <a:endParaRPr lang="lt-LT" smtClean="0">
              <a:latin typeface="Arial" charset="0"/>
              <a:cs typeface="Arial" charset="0"/>
            </a:endParaRPr>
          </a:p>
        </p:txBody>
      </p:sp>
    </p:spTree>
    <p:extLst>
      <p:ext uri="{BB962C8B-B14F-4D97-AF65-F5344CB8AC3E}">
        <p14:creationId xmlns:p14="http://schemas.microsoft.com/office/powerpoint/2010/main" val="67136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A22027-AFF9-4255-AE3C-D1F6CE8432E0}" type="slidenum">
              <a:rPr lang="lt-LT">
                <a:latin typeface="Arial" charset="0"/>
                <a:cs typeface="Arial" charset="0"/>
              </a:rPr>
              <a:pPr/>
              <a:t>24</a:t>
            </a:fld>
            <a:endParaRPr lang="lt-LT">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fr-FR" dirty="0" smtClean="0">
                <a:latin typeface="Arial" charset="0"/>
                <a:cs typeface="Arial" charset="0"/>
              </a:rPr>
              <a:t>Let us have a quick look </a:t>
            </a:r>
            <a:r>
              <a:rPr lang="fr-FR" dirty="0" err="1" smtClean="0">
                <a:latin typeface="Arial" charset="0"/>
                <a:cs typeface="Arial" charset="0"/>
              </a:rPr>
              <a:t>at</a:t>
            </a:r>
            <a:r>
              <a:rPr lang="fr-FR" dirty="0" smtClean="0">
                <a:latin typeface="Arial" charset="0"/>
                <a:cs typeface="Arial" charset="0"/>
              </a:rPr>
              <a:t> the </a:t>
            </a:r>
            <a:r>
              <a:rPr lang="fr-FR" dirty="0" err="1" smtClean="0">
                <a:latin typeface="Arial" charset="0"/>
                <a:cs typeface="Arial" charset="0"/>
              </a:rPr>
              <a:t>work</a:t>
            </a:r>
            <a:r>
              <a:rPr lang="fr-FR" dirty="0" smtClean="0">
                <a:latin typeface="Arial" charset="0"/>
                <a:cs typeface="Arial" charset="0"/>
              </a:rPr>
              <a:t> </a:t>
            </a:r>
            <a:r>
              <a:rPr lang="fr-FR" dirty="0" err="1" smtClean="0">
                <a:latin typeface="Arial" charset="0"/>
                <a:cs typeface="Arial" charset="0"/>
              </a:rPr>
              <a:t>with</a:t>
            </a:r>
            <a:r>
              <a:rPr lang="fr-FR" dirty="0" smtClean="0">
                <a:latin typeface="Arial" charset="0"/>
                <a:cs typeface="Arial" charset="0"/>
              </a:rPr>
              <a:t> the quantitative data</a:t>
            </a:r>
          </a:p>
          <a:p>
            <a:pPr eaLnBrk="1" hangingPunct="1"/>
            <a:endParaRPr lang="fr-FR" dirty="0" smtClean="0">
              <a:latin typeface="Arial" charset="0"/>
              <a:cs typeface="Arial" charset="0"/>
            </a:endParaRPr>
          </a:p>
          <a:p>
            <a:pPr eaLnBrk="1" hangingPunct="1"/>
            <a:r>
              <a:rPr lang="fr-FR" dirty="0" err="1" smtClean="0">
                <a:latin typeface="Arial" charset="0"/>
                <a:cs typeface="Arial" charset="0"/>
              </a:rPr>
              <a:t>We</a:t>
            </a:r>
            <a:r>
              <a:rPr lang="fr-FR" dirty="0" smtClean="0">
                <a:latin typeface="Arial" charset="0"/>
                <a:cs typeface="Arial" charset="0"/>
              </a:rPr>
              <a:t> extracted</a:t>
            </a:r>
            <a:r>
              <a:rPr lang="fr-FR" baseline="0" dirty="0" smtClean="0">
                <a:latin typeface="Arial" charset="0"/>
                <a:cs typeface="Arial" charset="0"/>
              </a:rPr>
              <a:t> all the quantitative data from the questionnaires and created datasets which </a:t>
            </a:r>
            <a:r>
              <a:rPr lang="fr-FR" baseline="0" dirty="0" err="1" smtClean="0">
                <a:latin typeface="Arial" charset="0"/>
                <a:cs typeface="Arial" charset="0"/>
              </a:rPr>
              <a:t>can</a:t>
            </a:r>
            <a:r>
              <a:rPr lang="fr-FR" baseline="0" dirty="0" smtClean="0">
                <a:latin typeface="Arial" charset="0"/>
                <a:cs typeface="Arial" charset="0"/>
              </a:rPr>
              <a:t> </a:t>
            </a:r>
            <a:r>
              <a:rPr lang="fr-FR" baseline="0" dirty="0" err="1" smtClean="0">
                <a:latin typeface="Arial" charset="0"/>
                <a:cs typeface="Arial" charset="0"/>
              </a:rPr>
              <a:t>be</a:t>
            </a:r>
            <a:r>
              <a:rPr lang="fr-FR" baseline="0" dirty="0" smtClean="0">
                <a:latin typeface="Arial" charset="0"/>
                <a:cs typeface="Arial" charset="0"/>
              </a:rPr>
              <a:t> </a:t>
            </a:r>
            <a:r>
              <a:rPr lang="fr-FR" baseline="0" dirty="0" err="1" smtClean="0">
                <a:latin typeface="Arial" charset="0"/>
                <a:cs typeface="Arial" charset="0"/>
              </a:rPr>
              <a:t>imported</a:t>
            </a:r>
            <a:r>
              <a:rPr lang="fr-FR" baseline="0" dirty="0" smtClean="0">
                <a:latin typeface="Arial" charset="0"/>
                <a:cs typeface="Arial" charset="0"/>
              </a:rPr>
              <a:t> into Excel or </a:t>
            </a:r>
            <a:r>
              <a:rPr lang="fr-FR" baseline="0" dirty="0" err="1" smtClean="0">
                <a:latin typeface="Arial" charset="0"/>
                <a:cs typeface="Arial" charset="0"/>
              </a:rPr>
              <a:t>any</a:t>
            </a:r>
            <a:r>
              <a:rPr lang="fr-FR" baseline="0" dirty="0" smtClean="0">
                <a:latin typeface="Arial" charset="0"/>
                <a:cs typeface="Arial" charset="0"/>
              </a:rPr>
              <a:t> statistical programme like SPSS, one for Section I, one for Section II and </a:t>
            </a:r>
            <a:r>
              <a:rPr lang="fr-FR" baseline="0" dirty="0" err="1" smtClean="0">
                <a:latin typeface="Arial" charset="0"/>
                <a:cs typeface="Arial" charset="0"/>
              </a:rPr>
              <a:t>separate</a:t>
            </a:r>
            <a:r>
              <a:rPr lang="fr-FR" baseline="0" dirty="0" smtClean="0">
                <a:latin typeface="Arial" charset="0"/>
                <a:cs typeface="Arial" charset="0"/>
              </a:rPr>
              <a:t> </a:t>
            </a:r>
            <a:r>
              <a:rPr lang="fr-FR" baseline="0" dirty="0" err="1" smtClean="0">
                <a:latin typeface="Arial" charset="0"/>
                <a:cs typeface="Arial" charset="0"/>
              </a:rPr>
              <a:t>datasets</a:t>
            </a:r>
            <a:r>
              <a:rPr lang="fr-FR" baseline="0" dirty="0" smtClean="0">
                <a:latin typeface="Arial" charset="0"/>
                <a:cs typeface="Arial" charset="0"/>
              </a:rPr>
              <a:t> for the Factors affecting the properties under Section II, as </a:t>
            </a:r>
            <a:r>
              <a:rPr lang="fr-FR" baseline="0" dirty="0" err="1" smtClean="0">
                <a:latin typeface="Arial" charset="0"/>
                <a:cs typeface="Arial" charset="0"/>
              </a:rPr>
              <a:t>well</a:t>
            </a:r>
            <a:r>
              <a:rPr lang="fr-FR" baseline="0" dirty="0" smtClean="0">
                <a:latin typeface="Arial" charset="0"/>
                <a:cs typeface="Arial" charset="0"/>
              </a:rPr>
              <a:t> as the </a:t>
            </a:r>
            <a:r>
              <a:rPr lang="fr-FR" baseline="0" dirty="0" err="1" smtClean="0">
                <a:latin typeface="Arial" charset="0"/>
                <a:cs typeface="Arial" charset="0"/>
              </a:rPr>
              <a:t>various</a:t>
            </a:r>
            <a:r>
              <a:rPr lang="fr-FR" baseline="0" dirty="0" smtClean="0">
                <a:latin typeface="Arial" charset="0"/>
                <a:cs typeface="Arial" charset="0"/>
              </a:rPr>
              <a:t> </a:t>
            </a:r>
            <a:r>
              <a:rPr lang="fr-FR" baseline="0" dirty="0" err="1" smtClean="0">
                <a:latin typeface="Arial" charset="0"/>
                <a:cs typeface="Arial" charset="0"/>
              </a:rPr>
              <a:t>summary</a:t>
            </a:r>
            <a:r>
              <a:rPr lang="fr-FR" baseline="0" dirty="0" smtClean="0">
                <a:latin typeface="Arial" charset="0"/>
                <a:cs typeface="Arial" charset="0"/>
              </a:rPr>
              <a:t> sections, in total 6 </a:t>
            </a:r>
            <a:r>
              <a:rPr lang="fr-FR" baseline="0" dirty="0" err="1" smtClean="0">
                <a:latin typeface="Arial" charset="0"/>
                <a:cs typeface="Arial" charset="0"/>
              </a:rPr>
              <a:t>datasets</a:t>
            </a:r>
            <a:endParaRPr lang="fr-FR" baseline="0" dirty="0" smtClean="0">
              <a:latin typeface="Arial" charset="0"/>
              <a:cs typeface="Arial" charset="0"/>
            </a:endParaRPr>
          </a:p>
          <a:p>
            <a:pPr eaLnBrk="1" hangingPunct="1"/>
            <a:endParaRPr lang="fr-FR" baseline="0" dirty="0" smtClean="0">
              <a:latin typeface="Arial" charset="0"/>
              <a:cs typeface="Arial" charset="0"/>
            </a:endParaRPr>
          </a:p>
        </p:txBody>
      </p:sp>
    </p:spTree>
    <p:extLst>
      <p:ext uri="{BB962C8B-B14F-4D97-AF65-F5344CB8AC3E}">
        <p14:creationId xmlns:p14="http://schemas.microsoft.com/office/powerpoint/2010/main" val="114220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A22027-AFF9-4255-AE3C-D1F6CE8432E0}" type="slidenum">
              <a:rPr lang="lt-LT">
                <a:latin typeface="Arial" charset="0"/>
                <a:cs typeface="Arial" charset="0"/>
              </a:rPr>
              <a:pPr/>
              <a:t>25</a:t>
            </a:fld>
            <a:endParaRPr lang="lt-LT">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fr-FR" dirty="0" smtClean="0">
                <a:latin typeface="Arial" charset="0"/>
                <a:cs typeface="Arial" charset="0"/>
              </a:rPr>
              <a:t>This is an excerpt of the dataset for factors affecting the properties, containing a total of 32802 </a:t>
            </a:r>
            <a:r>
              <a:rPr lang="fr-FR" dirty="0" err="1" smtClean="0">
                <a:latin typeface="Arial" charset="0"/>
                <a:cs typeface="Arial" charset="0"/>
              </a:rPr>
              <a:t>rows</a:t>
            </a:r>
            <a:r>
              <a:rPr lang="fr-FR" dirty="0" smtClean="0">
                <a:latin typeface="Arial" charset="0"/>
                <a:cs typeface="Arial" charset="0"/>
              </a:rPr>
              <a:t> of data. This </a:t>
            </a:r>
            <a:r>
              <a:rPr lang="fr-FR" dirty="0" err="1" smtClean="0">
                <a:latin typeface="Arial" charset="0"/>
                <a:cs typeface="Arial" charset="0"/>
              </a:rPr>
              <a:t>is</a:t>
            </a:r>
            <a:r>
              <a:rPr lang="fr-FR" dirty="0" smtClean="0">
                <a:latin typeface="Arial" charset="0"/>
                <a:cs typeface="Arial" charset="0"/>
              </a:rPr>
              <a:t> </a:t>
            </a:r>
            <a:r>
              <a:rPr lang="fr-FR" dirty="0" err="1" smtClean="0">
                <a:latin typeface="Arial" charset="0"/>
                <a:cs typeface="Arial" charset="0"/>
              </a:rPr>
              <a:t>maybe</a:t>
            </a:r>
            <a:r>
              <a:rPr lang="fr-FR" dirty="0" smtClean="0">
                <a:latin typeface="Arial" charset="0"/>
                <a:cs typeface="Arial" charset="0"/>
              </a:rPr>
              <a:t> the </a:t>
            </a:r>
            <a:r>
              <a:rPr lang="fr-FR" dirty="0" err="1" smtClean="0">
                <a:latin typeface="Arial" charset="0"/>
                <a:cs typeface="Arial" charset="0"/>
              </a:rPr>
              <a:t>most</a:t>
            </a:r>
            <a:r>
              <a:rPr lang="fr-FR" dirty="0" smtClean="0">
                <a:latin typeface="Arial" charset="0"/>
                <a:cs typeface="Arial" charset="0"/>
              </a:rPr>
              <a:t> </a:t>
            </a:r>
            <a:r>
              <a:rPr lang="fr-FR" dirty="0" err="1" smtClean="0">
                <a:latin typeface="Arial" charset="0"/>
                <a:cs typeface="Arial" charset="0"/>
              </a:rPr>
              <a:t>complex</a:t>
            </a:r>
            <a:r>
              <a:rPr lang="fr-FR" baseline="0" dirty="0" smtClean="0">
                <a:latin typeface="Arial" charset="0"/>
                <a:cs typeface="Arial" charset="0"/>
              </a:rPr>
              <a:t> part of PR as </a:t>
            </a:r>
            <a:r>
              <a:rPr lang="fr-FR" baseline="0" dirty="0" err="1" smtClean="0">
                <a:latin typeface="Arial" charset="0"/>
                <a:cs typeface="Arial" charset="0"/>
              </a:rPr>
              <a:t>we</a:t>
            </a:r>
            <a:r>
              <a:rPr lang="fr-FR" baseline="0" dirty="0" smtClean="0">
                <a:latin typeface="Arial" charset="0"/>
                <a:cs typeface="Arial" charset="0"/>
              </a:rPr>
              <a:t> </a:t>
            </a:r>
            <a:r>
              <a:rPr lang="fr-FR" baseline="0" dirty="0" err="1" smtClean="0">
                <a:latin typeface="Arial" charset="0"/>
                <a:cs typeface="Arial" charset="0"/>
              </a:rPr>
              <a:t>can’t</a:t>
            </a:r>
            <a:r>
              <a:rPr lang="fr-FR" baseline="0" dirty="0" smtClean="0">
                <a:latin typeface="Arial" charset="0"/>
                <a:cs typeface="Arial" charset="0"/>
              </a:rPr>
              <a:t> count the values, </a:t>
            </a:r>
            <a:r>
              <a:rPr lang="fr-FR" baseline="0" dirty="0" err="1" smtClean="0">
                <a:latin typeface="Arial" charset="0"/>
                <a:cs typeface="Arial" charset="0"/>
              </a:rPr>
              <a:t>there</a:t>
            </a:r>
            <a:r>
              <a:rPr lang="fr-FR" baseline="0" dirty="0" smtClean="0">
                <a:latin typeface="Arial" charset="0"/>
                <a:cs typeface="Arial" charset="0"/>
              </a:rPr>
              <a:t> </a:t>
            </a:r>
            <a:r>
              <a:rPr lang="fr-FR" baseline="0" dirty="0" err="1" smtClean="0">
                <a:latin typeface="Arial" charset="0"/>
                <a:cs typeface="Arial" charset="0"/>
              </a:rPr>
              <a:t>is</a:t>
            </a:r>
            <a:r>
              <a:rPr lang="fr-FR" baseline="0" dirty="0" smtClean="0">
                <a:latin typeface="Arial" charset="0"/>
                <a:cs typeface="Arial" charset="0"/>
              </a:rPr>
              <a:t> </a:t>
            </a:r>
            <a:r>
              <a:rPr lang="fr-FR" baseline="0" dirty="0" err="1" smtClean="0">
                <a:latin typeface="Arial" charset="0"/>
                <a:cs typeface="Arial" charset="0"/>
              </a:rPr>
              <a:t>simply</a:t>
            </a:r>
            <a:r>
              <a:rPr lang="fr-FR" baseline="0" dirty="0" smtClean="0">
                <a:latin typeface="Arial" charset="0"/>
                <a:cs typeface="Arial" charset="0"/>
              </a:rPr>
              <a:t> </a:t>
            </a:r>
            <a:r>
              <a:rPr lang="fr-FR" baseline="0" dirty="0" err="1" smtClean="0">
                <a:latin typeface="Arial" charset="0"/>
                <a:cs typeface="Arial" charset="0"/>
              </a:rPr>
              <a:t>too</a:t>
            </a:r>
            <a:r>
              <a:rPr lang="fr-FR" baseline="0" dirty="0" smtClean="0">
                <a:latin typeface="Arial" charset="0"/>
                <a:cs typeface="Arial" charset="0"/>
              </a:rPr>
              <a:t> </a:t>
            </a:r>
            <a:r>
              <a:rPr lang="fr-FR" baseline="0" dirty="0" err="1" smtClean="0">
                <a:latin typeface="Arial" charset="0"/>
                <a:cs typeface="Arial" charset="0"/>
              </a:rPr>
              <a:t>much</a:t>
            </a:r>
            <a:r>
              <a:rPr lang="fr-FR" baseline="0" dirty="0" smtClean="0">
                <a:latin typeface="Arial" charset="0"/>
                <a:cs typeface="Arial" charset="0"/>
              </a:rPr>
              <a:t> data</a:t>
            </a:r>
          </a:p>
        </p:txBody>
      </p:sp>
    </p:spTree>
    <p:extLst>
      <p:ext uri="{BB962C8B-B14F-4D97-AF65-F5344CB8AC3E}">
        <p14:creationId xmlns:p14="http://schemas.microsoft.com/office/powerpoint/2010/main" val="2095615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A22027-AFF9-4255-AE3C-D1F6CE8432E0}" type="slidenum">
              <a:rPr lang="lt-LT">
                <a:latin typeface="Arial" charset="0"/>
                <a:cs typeface="Arial" charset="0"/>
              </a:rPr>
              <a:pPr/>
              <a:t>26</a:t>
            </a:fld>
            <a:endParaRPr lang="lt-LT">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nb-NO" dirty="0" smtClean="0">
                <a:latin typeface="Arial" charset="0"/>
                <a:cs typeface="Arial" charset="0"/>
              </a:rPr>
              <a:t>The </a:t>
            </a:r>
            <a:r>
              <a:rPr lang="nb-NO" dirty="0" err="1" smtClean="0">
                <a:latin typeface="Arial" charset="0"/>
                <a:cs typeface="Arial" charset="0"/>
              </a:rPr>
              <a:t>factors</a:t>
            </a:r>
            <a:r>
              <a:rPr lang="nb-NO" dirty="0" smtClean="0">
                <a:latin typeface="Arial" charset="0"/>
                <a:cs typeface="Arial" charset="0"/>
              </a:rPr>
              <a:t> </a:t>
            </a:r>
            <a:r>
              <a:rPr lang="nb-NO" dirty="0" err="1" smtClean="0">
                <a:latin typeface="Arial" charset="0"/>
                <a:cs typeface="Arial" charset="0"/>
              </a:rPr>
              <a:t>need</a:t>
            </a:r>
            <a:r>
              <a:rPr lang="nb-NO" dirty="0" smtClean="0">
                <a:latin typeface="Arial" charset="0"/>
                <a:cs typeface="Arial" charset="0"/>
              </a:rPr>
              <a:t> </a:t>
            </a:r>
            <a:r>
              <a:rPr lang="nb-NO" dirty="0" err="1" smtClean="0">
                <a:latin typeface="Arial" charset="0"/>
                <a:cs typeface="Arial" charset="0"/>
              </a:rPr>
              <a:t>considerable</a:t>
            </a:r>
            <a:r>
              <a:rPr lang="nb-NO" dirty="0" smtClean="0">
                <a:latin typeface="Arial" charset="0"/>
                <a:cs typeface="Arial" charset="0"/>
              </a:rPr>
              <a:t> massaging </a:t>
            </a:r>
            <a:r>
              <a:rPr lang="nb-NO" dirty="0" err="1" smtClean="0">
                <a:latin typeface="Arial" charset="0"/>
                <a:cs typeface="Arial" charset="0"/>
              </a:rPr>
              <a:t>before</a:t>
            </a:r>
            <a:r>
              <a:rPr lang="nb-NO" dirty="0" smtClean="0">
                <a:latin typeface="Arial" charset="0"/>
                <a:cs typeface="Arial" charset="0"/>
              </a:rPr>
              <a:t> </a:t>
            </a:r>
            <a:r>
              <a:rPr lang="nb-NO" dirty="0" err="1" smtClean="0">
                <a:latin typeface="Arial" charset="0"/>
                <a:cs typeface="Arial" charset="0"/>
              </a:rPr>
              <a:t>we</a:t>
            </a:r>
            <a:r>
              <a:rPr lang="nb-NO" dirty="0" smtClean="0">
                <a:latin typeface="Arial" charset="0"/>
                <a:cs typeface="Arial" charset="0"/>
              </a:rPr>
              <a:t> </a:t>
            </a:r>
            <a:r>
              <a:rPr lang="nb-NO" dirty="0" err="1" smtClean="0">
                <a:latin typeface="Arial" charset="0"/>
                <a:cs typeface="Arial" charset="0"/>
              </a:rPr>
              <a:t>are</a:t>
            </a:r>
            <a:r>
              <a:rPr lang="nb-NO" dirty="0" smtClean="0">
                <a:latin typeface="Arial" charset="0"/>
                <a:cs typeface="Arial" charset="0"/>
              </a:rPr>
              <a:t> </a:t>
            </a:r>
            <a:r>
              <a:rPr lang="nb-NO" dirty="0" err="1" smtClean="0">
                <a:latin typeface="Arial" charset="0"/>
                <a:cs typeface="Arial" charset="0"/>
              </a:rPr>
              <a:t>able</a:t>
            </a:r>
            <a:r>
              <a:rPr lang="nb-NO" dirty="0" smtClean="0">
                <a:latin typeface="Arial" charset="0"/>
                <a:cs typeface="Arial" charset="0"/>
              </a:rPr>
              <a:t> to </a:t>
            </a:r>
            <a:r>
              <a:rPr lang="nb-NO" dirty="0" err="1" smtClean="0">
                <a:latin typeface="Arial" charset="0"/>
                <a:cs typeface="Arial" charset="0"/>
              </a:rPr>
              <a:t>read</a:t>
            </a:r>
            <a:r>
              <a:rPr lang="nb-NO" baseline="0" dirty="0" smtClean="0">
                <a:latin typeface="Arial" charset="0"/>
                <a:cs typeface="Arial" charset="0"/>
              </a:rPr>
              <a:t> </a:t>
            </a:r>
            <a:r>
              <a:rPr lang="nb-NO" baseline="0" dirty="0" err="1" smtClean="0">
                <a:latin typeface="Arial" charset="0"/>
                <a:cs typeface="Arial" charset="0"/>
              </a:rPr>
              <a:t>anything</a:t>
            </a:r>
            <a:r>
              <a:rPr lang="nb-NO" baseline="0" dirty="0" smtClean="0">
                <a:latin typeface="Arial" charset="0"/>
                <a:cs typeface="Arial" charset="0"/>
              </a:rPr>
              <a:t> sensible </a:t>
            </a:r>
            <a:r>
              <a:rPr lang="nb-NO" baseline="0" dirty="0" err="1" smtClean="0">
                <a:latin typeface="Arial" charset="0"/>
                <a:cs typeface="Arial" charset="0"/>
              </a:rPr>
              <a:t>out</a:t>
            </a:r>
            <a:r>
              <a:rPr lang="nb-NO" baseline="0" dirty="0" smtClean="0">
                <a:latin typeface="Arial" charset="0"/>
                <a:cs typeface="Arial" charset="0"/>
              </a:rPr>
              <a:t> </a:t>
            </a:r>
            <a:r>
              <a:rPr lang="nb-NO" baseline="0" dirty="0" err="1" smtClean="0">
                <a:latin typeface="Arial" charset="0"/>
                <a:cs typeface="Arial" charset="0"/>
              </a:rPr>
              <a:t>of</a:t>
            </a:r>
            <a:r>
              <a:rPr lang="nb-NO" baseline="0" dirty="0" smtClean="0">
                <a:latin typeface="Arial" charset="0"/>
                <a:cs typeface="Arial" charset="0"/>
              </a:rPr>
              <a:t> </a:t>
            </a:r>
            <a:r>
              <a:rPr lang="nb-NO" baseline="0" dirty="0" err="1" smtClean="0">
                <a:latin typeface="Arial" charset="0"/>
                <a:cs typeface="Arial" charset="0"/>
              </a:rPr>
              <a:t>them</a:t>
            </a:r>
            <a:r>
              <a:rPr lang="nb-NO" baseline="0" dirty="0" smtClean="0">
                <a:latin typeface="Arial" charset="0"/>
                <a:cs typeface="Arial" charset="0"/>
              </a:rPr>
              <a:t>. </a:t>
            </a:r>
            <a:r>
              <a:rPr lang="nb-NO" baseline="0" dirty="0" err="1" smtClean="0">
                <a:latin typeface="Arial" charset="0"/>
                <a:cs typeface="Arial" charset="0"/>
              </a:rPr>
              <a:t>We</a:t>
            </a:r>
            <a:r>
              <a:rPr lang="nb-NO" baseline="0" dirty="0" smtClean="0">
                <a:latin typeface="Arial" charset="0"/>
                <a:cs typeface="Arial" charset="0"/>
              </a:rPr>
              <a:t> </a:t>
            </a:r>
            <a:r>
              <a:rPr lang="nb-NO" baseline="0" dirty="0" err="1" smtClean="0">
                <a:latin typeface="Arial" charset="0"/>
                <a:cs typeface="Arial" charset="0"/>
              </a:rPr>
              <a:t>also</a:t>
            </a:r>
            <a:r>
              <a:rPr lang="nb-NO" baseline="0" dirty="0" smtClean="0">
                <a:latin typeface="Arial" charset="0"/>
                <a:cs typeface="Arial" charset="0"/>
              </a:rPr>
              <a:t> </a:t>
            </a:r>
            <a:r>
              <a:rPr lang="nb-NO" baseline="0" dirty="0" err="1" smtClean="0">
                <a:latin typeface="Arial" charset="0"/>
                <a:cs typeface="Arial" charset="0"/>
              </a:rPr>
              <a:t>experienced</a:t>
            </a:r>
            <a:r>
              <a:rPr lang="nb-NO" baseline="0" dirty="0" smtClean="0">
                <a:latin typeface="Arial" charset="0"/>
                <a:cs typeface="Arial" charset="0"/>
              </a:rPr>
              <a:t> </a:t>
            </a:r>
            <a:r>
              <a:rPr lang="nb-NO" baseline="0" dirty="0" err="1" smtClean="0">
                <a:latin typeface="Arial" charset="0"/>
                <a:cs typeface="Arial" charset="0"/>
              </a:rPr>
              <a:t>various</a:t>
            </a:r>
            <a:r>
              <a:rPr lang="nb-NO" baseline="0" dirty="0" smtClean="0">
                <a:latin typeface="Arial" charset="0"/>
                <a:cs typeface="Arial" charset="0"/>
              </a:rPr>
              <a:t> </a:t>
            </a:r>
            <a:r>
              <a:rPr lang="nb-NO" baseline="0" dirty="0" err="1" smtClean="0">
                <a:latin typeface="Arial" charset="0"/>
                <a:cs typeface="Arial" charset="0"/>
              </a:rPr>
              <a:t>issues</a:t>
            </a:r>
            <a:r>
              <a:rPr lang="nb-NO" baseline="0" dirty="0" smtClean="0">
                <a:latin typeface="Arial" charset="0"/>
                <a:cs typeface="Arial" charset="0"/>
              </a:rPr>
              <a:t> as </a:t>
            </a:r>
            <a:r>
              <a:rPr lang="nb-NO" baseline="0" dirty="0" err="1" smtClean="0">
                <a:latin typeface="Arial" charset="0"/>
                <a:cs typeface="Arial" charset="0"/>
              </a:rPr>
              <a:t>we</a:t>
            </a:r>
            <a:r>
              <a:rPr lang="nb-NO" baseline="0" dirty="0" smtClean="0">
                <a:latin typeface="Arial" charset="0"/>
                <a:cs typeface="Arial" charset="0"/>
              </a:rPr>
              <a:t> </a:t>
            </a:r>
            <a:r>
              <a:rPr lang="nb-NO" baseline="0" dirty="0" err="1" smtClean="0">
                <a:latin typeface="Arial" charset="0"/>
                <a:cs typeface="Arial" charset="0"/>
              </a:rPr>
              <a:t>went</a:t>
            </a:r>
            <a:r>
              <a:rPr lang="nb-NO" baseline="0" dirty="0" smtClean="0">
                <a:latin typeface="Arial" charset="0"/>
                <a:cs typeface="Arial" charset="0"/>
              </a:rPr>
              <a:t> </a:t>
            </a:r>
            <a:r>
              <a:rPr lang="nb-NO" baseline="0" dirty="0" err="1" smtClean="0">
                <a:latin typeface="Arial" charset="0"/>
                <a:cs typeface="Arial" charset="0"/>
              </a:rPr>
              <a:t>along</a:t>
            </a:r>
            <a:r>
              <a:rPr lang="nb-NO" baseline="0" dirty="0" smtClean="0">
                <a:latin typeface="Arial" charset="0"/>
                <a:cs typeface="Arial" charset="0"/>
              </a:rPr>
              <a:t>. </a:t>
            </a:r>
            <a:r>
              <a:rPr lang="nb-NO" baseline="0" dirty="0" err="1" smtClean="0">
                <a:latin typeface="Arial" charset="0"/>
                <a:cs typeface="Arial" charset="0"/>
              </a:rPr>
              <a:t>We</a:t>
            </a:r>
            <a:r>
              <a:rPr lang="nb-NO" baseline="0" dirty="0" smtClean="0">
                <a:latin typeface="Arial" charset="0"/>
                <a:cs typeface="Arial" charset="0"/>
              </a:rPr>
              <a:t> </a:t>
            </a:r>
            <a:r>
              <a:rPr lang="nb-NO" baseline="0" dirty="0" err="1" smtClean="0">
                <a:latin typeface="Arial" charset="0"/>
                <a:cs typeface="Arial" charset="0"/>
              </a:rPr>
              <a:t>decided</a:t>
            </a:r>
            <a:r>
              <a:rPr lang="nb-NO" baseline="0" dirty="0" smtClean="0">
                <a:latin typeface="Arial" charset="0"/>
                <a:cs typeface="Arial" charset="0"/>
              </a:rPr>
              <a:t> to </a:t>
            </a:r>
            <a:r>
              <a:rPr lang="nb-NO" baseline="0" dirty="0" err="1" smtClean="0">
                <a:latin typeface="Arial" charset="0"/>
                <a:cs typeface="Arial" charset="0"/>
              </a:rPr>
              <a:t>use</a:t>
            </a:r>
            <a:r>
              <a:rPr lang="nb-NO" baseline="0" dirty="0" smtClean="0">
                <a:latin typeface="Arial" charset="0"/>
                <a:cs typeface="Arial" charset="0"/>
              </a:rPr>
              <a:t> </a:t>
            </a:r>
            <a:r>
              <a:rPr lang="nb-NO" baseline="0" dirty="0" err="1" smtClean="0">
                <a:latin typeface="Arial" charset="0"/>
                <a:cs typeface="Arial" charset="0"/>
              </a:rPr>
              <a:t>excel</a:t>
            </a:r>
            <a:r>
              <a:rPr lang="nb-NO" baseline="0" dirty="0" smtClean="0">
                <a:latin typeface="Arial" charset="0"/>
                <a:cs typeface="Arial" charset="0"/>
              </a:rPr>
              <a:t> </a:t>
            </a:r>
            <a:r>
              <a:rPr lang="nb-NO" baseline="0" dirty="0" err="1" smtClean="0">
                <a:latin typeface="Arial" charset="0"/>
                <a:cs typeface="Arial" charset="0"/>
              </a:rPr>
              <a:t>this</a:t>
            </a:r>
            <a:r>
              <a:rPr lang="nb-NO" baseline="0" dirty="0" smtClean="0">
                <a:latin typeface="Arial" charset="0"/>
                <a:cs typeface="Arial" charset="0"/>
              </a:rPr>
              <a:t> time, so </a:t>
            </a:r>
            <a:r>
              <a:rPr lang="nb-NO" baseline="0" dirty="0" err="1" smtClean="0">
                <a:latin typeface="Arial" charset="0"/>
                <a:cs typeface="Arial" charset="0"/>
              </a:rPr>
              <a:t>that</a:t>
            </a:r>
            <a:r>
              <a:rPr lang="nb-NO" baseline="0" dirty="0" smtClean="0">
                <a:latin typeface="Arial" charset="0"/>
                <a:cs typeface="Arial" charset="0"/>
              </a:rPr>
              <a:t> </a:t>
            </a:r>
            <a:r>
              <a:rPr lang="nb-NO" baseline="0" dirty="0" err="1" smtClean="0">
                <a:latin typeface="Arial" charset="0"/>
                <a:cs typeface="Arial" charset="0"/>
              </a:rPr>
              <a:t>everybody</a:t>
            </a:r>
            <a:r>
              <a:rPr lang="nb-NO" baseline="0" dirty="0" smtClean="0">
                <a:latin typeface="Arial" charset="0"/>
                <a:cs typeface="Arial" charset="0"/>
              </a:rPr>
              <a:t> </a:t>
            </a:r>
            <a:r>
              <a:rPr lang="nb-NO" baseline="0" dirty="0" err="1" smtClean="0">
                <a:latin typeface="Arial" charset="0"/>
                <a:cs typeface="Arial" charset="0"/>
              </a:rPr>
              <a:t>could</a:t>
            </a:r>
            <a:r>
              <a:rPr lang="nb-NO" baseline="0" dirty="0" smtClean="0">
                <a:latin typeface="Arial" charset="0"/>
                <a:cs typeface="Arial" charset="0"/>
              </a:rPr>
              <a:t> </a:t>
            </a:r>
            <a:r>
              <a:rPr lang="nb-NO" baseline="0" dirty="0" err="1" smtClean="0">
                <a:latin typeface="Arial" charset="0"/>
                <a:cs typeface="Arial" charset="0"/>
              </a:rPr>
              <a:t>access</a:t>
            </a:r>
            <a:r>
              <a:rPr lang="nb-NO" baseline="0" dirty="0" smtClean="0">
                <a:latin typeface="Arial" charset="0"/>
                <a:cs typeface="Arial" charset="0"/>
              </a:rPr>
              <a:t> </a:t>
            </a:r>
            <a:r>
              <a:rPr lang="nb-NO" baseline="0" dirty="0" err="1" smtClean="0">
                <a:latin typeface="Arial" charset="0"/>
                <a:cs typeface="Arial" charset="0"/>
              </a:rPr>
              <a:t>the</a:t>
            </a:r>
            <a:r>
              <a:rPr lang="nb-NO" baseline="0" dirty="0" smtClean="0">
                <a:latin typeface="Arial" charset="0"/>
                <a:cs typeface="Arial" charset="0"/>
              </a:rPr>
              <a:t> </a:t>
            </a:r>
            <a:r>
              <a:rPr lang="nb-NO" baseline="0" dirty="0" err="1" smtClean="0">
                <a:latin typeface="Arial" charset="0"/>
                <a:cs typeface="Arial" charset="0"/>
              </a:rPr>
              <a:t>analysis</a:t>
            </a:r>
            <a:r>
              <a:rPr lang="nb-NO" baseline="0" dirty="0" smtClean="0">
                <a:latin typeface="Arial" charset="0"/>
                <a:cs typeface="Arial" charset="0"/>
              </a:rPr>
              <a:t> – </a:t>
            </a:r>
            <a:r>
              <a:rPr lang="nb-NO" baseline="0" dirty="0" err="1" smtClean="0">
                <a:latin typeface="Arial" charset="0"/>
                <a:cs typeface="Arial" charset="0"/>
              </a:rPr>
              <a:t>one</a:t>
            </a:r>
            <a:r>
              <a:rPr lang="nb-NO" baseline="0" dirty="0" smtClean="0">
                <a:latin typeface="Arial" charset="0"/>
                <a:cs typeface="Arial" charset="0"/>
              </a:rPr>
              <a:t> </a:t>
            </a:r>
            <a:r>
              <a:rPr lang="nb-NO" baseline="0" dirty="0" err="1" smtClean="0">
                <a:latin typeface="Arial" charset="0"/>
                <a:cs typeface="Arial" charset="0"/>
              </a:rPr>
              <a:t>unforeseen</a:t>
            </a:r>
            <a:r>
              <a:rPr lang="nb-NO" baseline="0" dirty="0" smtClean="0">
                <a:latin typeface="Arial" charset="0"/>
                <a:cs typeface="Arial" charset="0"/>
              </a:rPr>
              <a:t> problem </a:t>
            </a:r>
            <a:r>
              <a:rPr lang="nb-NO" baseline="0" dirty="0" err="1" smtClean="0">
                <a:latin typeface="Arial" charset="0"/>
                <a:cs typeface="Arial" charset="0"/>
              </a:rPr>
              <a:t>was</a:t>
            </a:r>
            <a:r>
              <a:rPr lang="nb-NO" baseline="0" dirty="0" smtClean="0">
                <a:latin typeface="Arial" charset="0"/>
                <a:cs typeface="Arial" charset="0"/>
              </a:rPr>
              <a:t> </a:t>
            </a:r>
            <a:r>
              <a:rPr lang="nb-NO" baseline="0" dirty="0" err="1" smtClean="0">
                <a:latin typeface="Arial" charset="0"/>
                <a:cs typeface="Arial" charset="0"/>
              </a:rPr>
              <a:t>that</a:t>
            </a:r>
            <a:r>
              <a:rPr lang="nb-NO" baseline="0" dirty="0" smtClean="0">
                <a:latin typeface="Arial" charset="0"/>
                <a:cs typeface="Arial" charset="0"/>
              </a:rPr>
              <a:t> </a:t>
            </a:r>
            <a:r>
              <a:rPr lang="nb-NO" baseline="0" dirty="0" err="1" smtClean="0">
                <a:latin typeface="Arial" charset="0"/>
                <a:cs typeface="Arial" charset="0"/>
              </a:rPr>
              <a:t>excel</a:t>
            </a:r>
            <a:r>
              <a:rPr lang="nb-NO" baseline="0" dirty="0" smtClean="0">
                <a:latin typeface="Arial" charset="0"/>
                <a:cs typeface="Arial" charset="0"/>
              </a:rPr>
              <a:t> </a:t>
            </a:r>
            <a:r>
              <a:rPr lang="nb-NO" baseline="0" dirty="0" err="1" smtClean="0">
                <a:latin typeface="Arial" charset="0"/>
                <a:cs typeface="Arial" charset="0"/>
              </a:rPr>
              <a:t>refused</a:t>
            </a:r>
            <a:r>
              <a:rPr lang="nb-NO" baseline="0" dirty="0" smtClean="0">
                <a:latin typeface="Arial" charset="0"/>
                <a:cs typeface="Arial" charset="0"/>
              </a:rPr>
              <a:t> to </a:t>
            </a:r>
            <a:r>
              <a:rPr lang="nb-NO" baseline="0" dirty="0" err="1" smtClean="0">
                <a:latin typeface="Arial" charset="0"/>
                <a:cs typeface="Arial" charset="0"/>
              </a:rPr>
              <a:t>count</a:t>
            </a:r>
            <a:r>
              <a:rPr lang="nb-NO" baseline="0" dirty="0" smtClean="0">
                <a:latin typeface="Arial" charset="0"/>
                <a:cs typeface="Arial" charset="0"/>
              </a:rPr>
              <a:t> </a:t>
            </a:r>
            <a:r>
              <a:rPr lang="nb-NO" baseline="0" dirty="0" err="1" smtClean="0">
                <a:latin typeface="Arial" charset="0"/>
                <a:cs typeface="Arial" charset="0"/>
              </a:rPr>
              <a:t>indicators</a:t>
            </a:r>
            <a:r>
              <a:rPr lang="nb-NO" baseline="0" dirty="0" smtClean="0">
                <a:latin typeface="Arial" charset="0"/>
                <a:cs typeface="Arial" charset="0"/>
              </a:rPr>
              <a:t> </a:t>
            </a:r>
            <a:r>
              <a:rPr lang="nb-NO" baseline="0" dirty="0" err="1" smtClean="0">
                <a:latin typeface="Arial" charset="0"/>
                <a:cs typeface="Arial" charset="0"/>
              </a:rPr>
              <a:t>reported</a:t>
            </a:r>
            <a:r>
              <a:rPr lang="nb-NO" baseline="0" dirty="0" smtClean="0">
                <a:latin typeface="Arial" charset="0"/>
                <a:cs typeface="Arial" charset="0"/>
              </a:rPr>
              <a:t> to have more </a:t>
            </a:r>
            <a:r>
              <a:rPr lang="nb-NO" baseline="0" dirty="0" err="1" smtClean="0">
                <a:latin typeface="Arial" charset="0"/>
                <a:cs typeface="Arial" charset="0"/>
              </a:rPr>
              <a:t>than</a:t>
            </a:r>
            <a:r>
              <a:rPr lang="nb-NO" baseline="0" dirty="0" smtClean="0">
                <a:latin typeface="Arial" charset="0"/>
                <a:cs typeface="Arial" charset="0"/>
              </a:rPr>
              <a:t> </a:t>
            </a:r>
            <a:r>
              <a:rPr lang="nb-NO" baseline="0" dirty="0" err="1" smtClean="0">
                <a:latin typeface="Arial" charset="0"/>
                <a:cs typeface="Arial" charset="0"/>
              </a:rPr>
              <a:t>one</a:t>
            </a:r>
            <a:r>
              <a:rPr lang="nb-NO" baseline="0" dirty="0" smtClean="0">
                <a:latin typeface="Arial" charset="0"/>
                <a:cs typeface="Arial" charset="0"/>
              </a:rPr>
              <a:t> </a:t>
            </a:r>
            <a:r>
              <a:rPr lang="nb-NO" baseline="0" dirty="0" err="1" smtClean="0">
                <a:latin typeface="Arial" charset="0"/>
                <a:cs typeface="Arial" charset="0"/>
              </a:rPr>
              <a:t>value</a:t>
            </a:r>
            <a:r>
              <a:rPr lang="nb-NO" baseline="0" dirty="0" smtClean="0">
                <a:latin typeface="Arial" charset="0"/>
                <a:cs typeface="Arial" charset="0"/>
              </a:rPr>
              <a:t> – for </a:t>
            </a:r>
            <a:r>
              <a:rPr lang="nb-NO" baseline="0" dirty="0" err="1" smtClean="0">
                <a:latin typeface="Arial" charset="0"/>
                <a:cs typeface="Arial" charset="0"/>
              </a:rPr>
              <a:t>example</a:t>
            </a:r>
            <a:r>
              <a:rPr lang="nb-NO" baseline="0" dirty="0" smtClean="0">
                <a:latin typeface="Arial" charset="0"/>
                <a:cs typeface="Arial" charset="0"/>
              </a:rPr>
              <a:t> </a:t>
            </a:r>
            <a:r>
              <a:rPr lang="nb-NO" baseline="0" dirty="0" err="1" smtClean="0">
                <a:latin typeface="Arial" charset="0"/>
                <a:cs typeface="Arial" charset="0"/>
              </a:rPr>
              <a:t>when</a:t>
            </a:r>
            <a:r>
              <a:rPr lang="nb-NO" baseline="0" dirty="0" smtClean="0">
                <a:latin typeface="Arial" charset="0"/>
                <a:cs typeface="Arial" charset="0"/>
              </a:rPr>
              <a:t> it </a:t>
            </a:r>
            <a:r>
              <a:rPr lang="nb-NO" baseline="0" dirty="0" err="1" smtClean="0">
                <a:latin typeface="Arial" charset="0"/>
                <a:cs typeface="Arial" charset="0"/>
              </a:rPr>
              <a:t>comes</a:t>
            </a:r>
            <a:r>
              <a:rPr lang="nb-NO" baseline="0" dirty="0" smtClean="0">
                <a:latin typeface="Arial" charset="0"/>
                <a:cs typeface="Arial" charset="0"/>
              </a:rPr>
              <a:t> to </a:t>
            </a:r>
            <a:r>
              <a:rPr lang="nb-NO" baseline="0" dirty="0" err="1" smtClean="0">
                <a:latin typeface="Arial" charset="0"/>
                <a:cs typeface="Arial" charset="0"/>
              </a:rPr>
              <a:t>factors</a:t>
            </a:r>
            <a:r>
              <a:rPr lang="nb-NO" baseline="0" dirty="0" smtClean="0">
                <a:latin typeface="Arial" charset="0"/>
                <a:cs typeface="Arial" charset="0"/>
              </a:rPr>
              <a:t>, </a:t>
            </a:r>
            <a:r>
              <a:rPr lang="nb-NO" baseline="0" dirty="0" err="1" smtClean="0">
                <a:latin typeface="Arial" charset="0"/>
                <a:cs typeface="Arial" charset="0"/>
              </a:rPr>
              <a:t>excel</a:t>
            </a:r>
            <a:r>
              <a:rPr lang="nb-NO" baseline="0" dirty="0" smtClean="0">
                <a:latin typeface="Arial" charset="0"/>
                <a:cs typeface="Arial" charset="0"/>
              </a:rPr>
              <a:t> </a:t>
            </a:r>
            <a:r>
              <a:rPr lang="nb-NO" baseline="0" dirty="0" err="1" smtClean="0">
                <a:latin typeface="Arial" charset="0"/>
                <a:cs typeface="Arial" charset="0"/>
              </a:rPr>
              <a:t>doesn’t</a:t>
            </a:r>
            <a:r>
              <a:rPr lang="nb-NO" baseline="0" dirty="0" smtClean="0">
                <a:latin typeface="Arial" charset="0"/>
                <a:cs typeface="Arial" charset="0"/>
              </a:rPr>
              <a:t> </a:t>
            </a:r>
            <a:r>
              <a:rPr lang="nb-NO" baseline="0" dirty="0" err="1" smtClean="0">
                <a:latin typeface="Arial" charset="0"/>
                <a:cs typeface="Arial" charset="0"/>
              </a:rPr>
              <a:t>count</a:t>
            </a:r>
            <a:r>
              <a:rPr lang="nb-NO" baseline="0" dirty="0" smtClean="0">
                <a:latin typeface="Arial" charset="0"/>
                <a:cs typeface="Arial" charset="0"/>
              </a:rPr>
              <a:t> </a:t>
            </a:r>
            <a:r>
              <a:rPr lang="nb-NO" baseline="0" dirty="0" err="1" smtClean="0">
                <a:latin typeface="Arial" charset="0"/>
                <a:cs typeface="Arial" charset="0"/>
              </a:rPr>
              <a:t>factors</a:t>
            </a:r>
            <a:r>
              <a:rPr lang="nb-NO" baseline="0" dirty="0" smtClean="0">
                <a:latin typeface="Arial" charset="0"/>
                <a:cs typeface="Arial" charset="0"/>
              </a:rPr>
              <a:t> </a:t>
            </a:r>
            <a:r>
              <a:rPr lang="nb-NO" baseline="0" dirty="0" err="1" smtClean="0">
                <a:latin typeface="Arial" charset="0"/>
                <a:cs typeface="Arial" charset="0"/>
              </a:rPr>
              <a:t>reported</a:t>
            </a:r>
            <a:r>
              <a:rPr lang="nb-NO" baseline="0" dirty="0" smtClean="0">
                <a:latin typeface="Arial" charset="0"/>
                <a:cs typeface="Arial" charset="0"/>
              </a:rPr>
              <a:t> to have negative AND positive </a:t>
            </a:r>
            <a:r>
              <a:rPr lang="nb-NO" baseline="0" dirty="0" err="1" smtClean="0">
                <a:latin typeface="Arial" charset="0"/>
                <a:cs typeface="Arial" charset="0"/>
              </a:rPr>
              <a:t>impacts</a:t>
            </a:r>
            <a:r>
              <a:rPr lang="nb-NO" baseline="0" dirty="0" smtClean="0">
                <a:latin typeface="Arial" charset="0"/>
                <a:cs typeface="Arial" charset="0"/>
              </a:rPr>
              <a:t> – </a:t>
            </a:r>
            <a:r>
              <a:rPr lang="nb-NO" baseline="0" dirty="0" err="1" smtClean="0">
                <a:latin typeface="Arial" charset="0"/>
                <a:cs typeface="Arial" charset="0"/>
              </a:rPr>
              <a:t>meaning</a:t>
            </a:r>
            <a:r>
              <a:rPr lang="nb-NO" baseline="0" dirty="0" smtClean="0">
                <a:latin typeface="Arial" charset="0"/>
                <a:cs typeface="Arial" charset="0"/>
              </a:rPr>
              <a:t> all positive and all negative </a:t>
            </a:r>
            <a:r>
              <a:rPr lang="nb-NO" baseline="0" dirty="0" err="1" smtClean="0">
                <a:latin typeface="Arial" charset="0"/>
                <a:cs typeface="Arial" charset="0"/>
              </a:rPr>
              <a:t>impacts</a:t>
            </a:r>
            <a:r>
              <a:rPr lang="nb-NO" baseline="0" dirty="0" smtClean="0">
                <a:latin typeface="Arial" charset="0"/>
                <a:cs typeface="Arial" charset="0"/>
              </a:rPr>
              <a:t> have to be </a:t>
            </a:r>
            <a:r>
              <a:rPr lang="nb-NO" baseline="0" dirty="0" err="1" smtClean="0">
                <a:latin typeface="Arial" charset="0"/>
                <a:cs typeface="Arial" charset="0"/>
              </a:rPr>
              <a:t>counted</a:t>
            </a:r>
            <a:r>
              <a:rPr lang="nb-NO" baseline="0" dirty="0" smtClean="0">
                <a:latin typeface="Arial" charset="0"/>
                <a:cs typeface="Arial" charset="0"/>
              </a:rPr>
              <a:t> </a:t>
            </a:r>
            <a:r>
              <a:rPr lang="nb-NO" baseline="0" dirty="0" err="1" smtClean="0">
                <a:latin typeface="Arial" charset="0"/>
                <a:cs typeface="Arial" charset="0"/>
              </a:rPr>
              <a:t>separately</a:t>
            </a:r>
            <a:r>
              <a:rPr lang="nb-NO" baseline="0" dirty="0" smtClean="0">
                <a:latin typeface="Arial" charset="0"/>
                <a:cs typeface="Arial" charset="0"/>
              </a:rPr>
              <a:t> and not in </a:t>
            </a:r>
            <a:r>
              <a:rPr lang="nb-NO" baseline="0" dirty="0" err="1" smtClean="0">
                <a:latin typeface="Arial" charset="0"/>
                <a:cs typeface="Arial" charset="0"/>
              </a:rPr>
              <a:t>the</a:t>
            </a:r>
            <a:r>
              <a:rPr lang="nb-NO" baseline="0" dirty="0" smtClean="0">
                <a:latin typeface="Arial" charset="0"/>
                <a:cs typeface="Arial" charset="0"/>
              </a:rPr>
              <a:t> same </a:t>
            </a:r>
            <a:r>
              <a:rPr lang="nb-NO" baseline="0" dirty="0" err="1" smtClean="0">
                <a:latin typeface="Arial" charset="0"/>
                <a:cs typeface="Arial" charset="0"/>
              </a:rPr>
              <a:t>tables</a:t>
            </a:r>
            <a:r>
              <a:rPr lang="nb-NO" baseline="0" dirty="0" smtClean="0">
                <a:latin typeface="Arial" charset="0"/>
                <a:cs typeface="Arial" charset="0"/>
              </a:rPr>
              <a:t>.</a:t>
            </a:r>
            <a:endParaRPr lang="en-GB" sz="1200" b="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694632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A22027-AFF9-4255-AE3C-D1F6CE8432E0}" type="slidenum">
              <a:rPr lang="lt-LT">
                <a:latin typeface="Arial" charset="0"/>
                <a:cs typeface="Arial" charset="0"/>
              </a:rPr>
              <a:pPr/>
              <a:t>27</a:t>
            </a:fld>
            <a:endParaRPr lang="lt-LT">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nb-NO" dirty="0" err="1" smtClean="0">
                <a:latin typeface="Arial" charset="0"/>
                <a:cs typeface="Arial" charset="0"/>
              </a:rPr>
              <a:t>But</a:t>
            </a:r>
            <a:r>
              <a:rPr lang="nb-NO" dirty="0" smtClean="0">
                <a:latin typeface="Arial" charset="0"/>
                <a:cs typeface="Arial" charset="0"/>
              </a:rPr>
              <a:t> - </a:t>
            </a:r>
            <a:r>
              <a:rPr lang="nb-NO" dirty="0" err="1" smtClean="0">
                <a:latin typeface="Arial" charset="0"/>
                <a:cs typeface="Arial" charset="0"/>
              </a:rPr>
              <a:t>after</a:t>
            </a:r>
            <a:r>
              <a:rPr lang="nb-NO" dirty="0" smtClean="0">
                <a:latin typeface="Arial" charset="0"/>
                <a:cs typeface="Arial" charset="0"/>
              </a:rPr>
              <a:t> a bit </a:t>
            </a:r>
            <a:r>
              <a:rPr lang="nb-NO" dirty="0" err="1" smtClean="0">
                <a:latin typeface="Arial" charset="0"/>
                <a:cs typeface="Arial" charset="0"/>
              </a:rPr>
              <a:t>of</a:t>
            </a:r>
            <a:r>
              <a:rPr lang="nb-NO" dirty="0" smtClean="0">
                <a:latin typeface="Arial" charset="0"/>
                <a:cs typeface="Arial" charset="0"/>
              </a:rPr>
              <a:t> massaging </a:t>
            </a:r>
            <a:r>
              <a:rPr lang="nb-NO" dirty="0" err="1" smtClean="0">
                <a:latin typeface="Arial" charset="0"/>
                <a:cs typeface="Arial" charset="0"/>
              </a:rPr>
              <a:t>of</a:t>
            </a:r>
            <a:r>
              <a:rPr lang="nb-NO" dirty="0" smtClean="0">
                <a:latin typeface="Arial" charset="0"/>
                <a:cs typeface="Arial" charset="0"/>
              </a:rPr>
              <a:t> </a:t>
            </a:r>
            <a:r>
              <a:rPr lang="nb-NO" dirty="0" err="1" smtClean="0">
                <a:latin typeface="Arial" charset="0"/>
                <a:cs typeface="Arial" charset="0"/>
              </a:rPr>
              <a:t>the</a:t>
            </a:r>
            <a:r>
              <a:rPr lang="nb-NO" dirty="0" smtClean="0">
                <a:latin typeface="Arial" charset="0"/>
                <a:cs typeface="Arial" charset="0"/>
              </a:rPr>
              <a:t> data, </a:t>
            </a:r>
            <a:r>
              <a:rPr lang="nb-NO" dirty="0" err="1" smtClean="0">
                <a:latin typeface="Arial" charset="0"/>
                <a:cs typeface="Arial" charset="0"/>
              </a:rPr>
              <a:t>we</a:t>
            </a:r>
            <a:r>
              <a:rPr lang="nb-NO" dirty="0" smtClean="0">
                <a:latin typeface="Arial" charset="0"/>
                <a:cs typeface="Arial" charset="0"/>
              </a:rPr>
              <a:t> end</a:t>
            </a:r>
            <a:r>
              <a:rPr lang="nb-NO" baseline="0" dirty="0" smtClean="0">
                <a:latin typeface="Arial" charset="0"/>
                <a:cs typeface="Arial" charset="0"/>
              </a:rPr>
              <a:t> up </a:t>
            </a:r>
            <a:r>
              <a:rPr lang="nb-NO" baseline="0" dirty="0" err="1" smtClean="0">
                <a:latin typeface="Arial" charset="0"/>
                <a:cs typeface="Arial" charset="0"/>
              </a:rPr>
              <a:t>here</a:t>
            </a:r>
            <a:r>
              <a:rPr lang="nb-NO" baseline="0" dirty="0" smtClean="0">
                <a:latin typeface="Arial" charset="0"/>
                <a:cs typeface="Arial" charset="0"/>
              </a:rPr>
              <a:t>, </a:t>
            </a:r>
            <a:r>
              <a:rPr lang="nb-NO" baseline="0" dirty="0" err="1" smtClean="0">
                <a:latin typeface="Arial" charset="0"/>
                <a:cs typeface="Arial" charset="0"/>
              </a:rPr>
              <a:t>being</a:t>
            </a:r>
            <a:r>
              <a:rPr lang="nb-NO" baseline="0" dirty="0" smtClean="0">
                <a:latin typeface="Arial" charset="0"/>
                <a:cs typeface="Arial" charset="0"/>
              </a:rPr>
              <a:t> </a:t>
            </a:r>
            <a:r>
              <a:rPr lang="nb-NO" baseline="0" dirty="0" err="1" smtClean="0">
                <a:latin typeface="Arial" charset="0"/>
                <a:cs typeface="Arial" charset="0"/>
              </a:rPr>
              <a:t>able</a:t>
            </a:r>
            <a:r>
              <a:rPr lang="nb-NO" baseline="0" dirty="0" smtClean="0">
                <a:latin typeface="Arial" charset="0"/>
                <a:cs typeface="Arial" charset="0"/>
              </a:rPr>
              <a:t> to present all </a:t>
            </a:r>
            <a:r>
              <a:rPr lang="nb-NO" baseline="0" dirty="0" err="1" smtClean="0">
                <a:latin typeface="Arial" charset="0"/>
                <a:cs typeface="Arial" charset="0"/>
              </a:rPr>
              <a:t>the</a:t>
            </a:r>
            <a:r>
              <a:rPr lang="nb-NO" baseline="0" dirty="0" smtClean="0">
                <a:latin typeface="Arial" charset="0"/>
                <a:cs typeface="Arial" charset="0"/>
              </a:rPr>
              <a:t> </a:t>
            </a:r>
            <a:r>
              <a:rPr lang="nb-NO" baseline="0" dirty="0" err="1" smtClean="0">
                <a:latin typeface="Arial" charset="0"/>
                <a:cs typeface="Arial" charset="0"/>
              </a:rPr>
              <a:t>values</a:t>
            </a:r>
            <a:r>
              <a:rPr lang="nb-NO" baseline="0" dirty="0" smtClean="0">
                <a:latin typeface="Arial" charset="0"/>
                <a:cs typeface="Arial" charset="0"/>
              </a:rPr>
              <a:t> in a </a:t>
            </a:r>
            <a:r>
              <a:rPr lang="nb-NO" baseline="0" dirty="0" err="1" smtClean="0">
                <a:latin typeface="Arial" charset="0"/>
                <a:cs typeface="Arial" charset="0"/>
              </a:rPr>
              <a:t>hopefully</a:t>
            </a:r>
            <a:r>
              <a:rPr lang="nb-NO" baseline="0" dirty="0" smtClean="0">
                <a:latin typeface="Arial" charset="0"/>
                <a:cs typeface="Arial" charset="0"/>
              </a:rPr>
              <a:t> </a:t>
            </a:r>
            <a:r>
              <a:rPr lang="nb-NO" baseline="0" dirty="0" err="1" smtClean="0">
                <a:latin typeface="Arial" charset="0"/>
                <a:cs typeface="Arial" charset="0"/>
              </a:rPr>
              <a:t>quite</a:t>
            </a:r>
            <a:r>
              <a:rPr lang="nb-NO" baseline="0" dirty="0" smtClean="0">
                <a:latin typeface="Arial" charset="0"/>
                <a:cs typeface="Arial" charset="0"/>
              </a:rPr>
              <a:t> </a:t>
            </a:r>
            <a:r>
              <a:rPr lang="nb-NO" baseline="0" dirty="0" err="1" smtClean="0">
                <a:latin typeface="Arial" charset="0"/>
                <a:cs typeface="Arial" charset="0"/>
              </a:rPr>
              <a:t>readable</a:t>
            </a:r>
            <a:r>
              <a:rPr lang="nb-NO" baseline="0" dirty="0" smtClean="0">
                <a:latin typeface="Arial" charset="0"/>
                <a:cs typeface="Arial" charset="0"/>
              </a:rPr>
              <a:t> </a:t>
            </a:r>
            <a:r>
              <a:rPr lang="nb-NO" baseline="0" dirty="0" err="1" smtClean="0">
                <a:latin typeface="Arial" charset="0"/>
                <a:cs typeface="Arial" charset="0"/>
              </a:rPr>
              <a:t>tabular</a:t>
            </a:r>
            <a:r>
              <a:rPr lang="nb-NO" baseline="0" dirty="0" smtClean="0">
                <a:latin typeface="Arial" charset="0"/>
                <a:cs typeface="Arial" charset="0"/>
              </a:rPr>
              <a:t> format.</a:t>
            </a:r>
            <a:endParaRPr lang="en-GB" sz="1200" b="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137627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A22027-AFF9-4255-AE3C-D1F6CE8432E0}" type="slidenum">
              <a:rPr lang="lt-LT">
                <a:latin typeface="Arial" charset="0"/>
                <a:cs typeface="Arial" charset="0"/>
              </a:rPr>
              <a:pPr/>
              <a:t>28</a:t>
            </a:fld>
            <a:endParaRPr lang="lt-LT">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fr-FR" dirty="0" smtClean="0">
                <a:latin typeface="Arial" charset="0"/>
                <a:cs typeface="Arial" charset="0"/>
              </a:rPr>
              <a:t>Based on what</a:t>
            </a:r>
            <a:r>
              <a:rPr lang="fr-FR" baseline="0" dirty="0" smtClean="0">
                <a:latin typeface="Arial" charset="0"/>
                <a:cs typeface="Arial" charset="0"/>
              </a:rPr>
              <a:t> you saw in the </a:t>
            </a:r>
            <a:r>
              <a:rPr lang="fr-FR" baseline="0" dirty="0" err="1" smtClean="0">
                <a:latin typeface="Arial" charset="0"/>
                <a:cs typeface="Arial" charset="0"/>
              </a:rPr>
              <a:t>previous</a:t>
            </a:r>
            <a:r>
              <a:rPr lang="fr-FR" baseline="0" dirty="0" smtClean="0">
                <a:latin typeface="Arial" charset="0"/>
                <a:cs typeface="Arial" charset="0"/>
              </a:rPr>
              <a:t> </a:t>
            </a:r>
            <a:r>
              <a:rPr lang="fr-FR" baseline="0" dirty="0" err="1" smtClean="0">
                <a:latin typeface="Arial" charset="0"/>
                <a:cs typeface="Arial" charset="0"/>
              </a:rPr>
              <a:t>three</a:t>
            </a:r>
            <a:r>
              <a:rPr lang="fr-FR" baseline="0" dirty="0" smtClean="0">
                <a:latin typeface="Arial" charset="0"/>
                <a:cs typeface="Arial" charset="0"/>
              </a:rPr>
              <a:t> slides, </a:t>
            </a:r>
            <a:r>
              <a:rPr lang="fr-FR" dirty="0" err="1" smtClean="0">
                <a:latin typeface="Arial" charset="0"/>
                <a:cs typeface="Arial" charset="0"/>
              </a:rPr>
              <a:t>we</a:t>
            </a:r>
            <a:r>
              <a:rPr lang="fr-FR" dirty="0" smtClean="0">
                <a:latin typeface="Arial" charset="0"/>
                <a:cs typeface="Arial" charset="0"/>
              </a:rPr>
              <a:t> </a:t>
            </a:r>
            <a:r>
              <a:rPr lang="fr-FR" dirty="0" err="1" smtClean="0">
                <a:latin typeface="Arial" charset="0"/>
                <a:cs typeface="Arial" charset="0"/>
              </a:rPr>
              <a:t>can</a:t>
            </a:r>
            <a:r>
              <a:rPr lang="fr-FR" dirty="0" smtClean="0">
                <a:latin typeface="Arial" charset="0"/>
                <a:cs typeface="Arial" charset="0"/>
              </a:rPr>
              <a:t> </a:t>
            </a:r>
            <a:r>
              <a:rPr lang="fr-FR" dirty="0" err="1" smtClean="0">
                <a:latin typeface="Arial" charset="0"/>
                <a:cs typeface="Arial" charset="0"/>
              </a:rPr>
              <a:t>again</a:t>
            </a:r>
            <a:r>
              <a:rPr lang="fr-FR" dirty="0" smtClean="0">
                <a:latin typeface="Arial" charset="0"/>
                <a:cs typeface="Arial" charset="0"/>
              </a:rPr>
              <a:t> </a:t>
            </a:r>
            <a:r>
              <a:rPr lang="fr-FR" dirty="0" err="1" smtClean="0">
                <a:latin typeface="Arial" charset="0"/>
                <a:cs typeface="Arial" charset="0"/>
              </a:rPr>
              <a:t>develop</a:t>
            </a:r>
            <a:r>
              <a:rPr lang="fr-FR" dirty="0" smtClean="0">
                <a:latin typeface="Arial" charset="0"/>
                <a:cs typeface="Arial" charset="0"/>
              </a:rPr>
              <a:t> </a:t>
            </a:r>
            <a:r>
              <a:rPr lang="fr-FR" dirty="0" err="1" smtClean="0">
                <a:latin typeface="Arial" charset="0"/>
                <a:cs typeface="Arial" charset="0"/>
              </a:rPr>
              <a:t>graphic</a:t>
            </a:r>
            <a:r>
              <a:rPr lang="fr-FR" dirty="0" smtClean="0">
                <a:latin typeface="Arial" charset="0"/>
                <a:cs typeface="Arial" charset="0"/>
              </a:rPr>
              <a:t> </a:t>
            </a:r>
            <a:r>
              <a:rPr lang="fr-FR" dirty="0" err="1" smtClean="0">
                <a:latin typeface="Arial" charset="0"/>
                <a:cs typeface="Arial" charset="0"/>
              </a:rPr>
              <a:t>depictions</a:t>
            </a:r>
            <a:r>
              <a:rPr lang="fr-FR" dirty="0" smtClean="0">
                <a:latin typeface="Arial" charset="0"/>
                <a:cs typeface="Arial" charset="0"/>
              </a:rPr>
              <a:t>, </a:t>
            </a:r>
            <a:r>
              <a:rPr lang="fr-FR" dirty="0" err="1" smtClean="0">
                <a:latin typeface="Arial" charset="0"/>
                <a:cs typeface="Arial" charset="0"/>
              </a:rPr>
              <a:t>like</a:t>
            </a:r>
            <a:r>
              <a:rPr lang="fr-FR" dirty="0" smtClean="0">
                <a:latin typeface="Arial" charset="0"/>
                <a:cs typeface="Arial" charset="0"/>
              </a:rPr>
              <a:t> </a:t>
            </a:r>
            <a:r>
              <a:rPr lang="fr-FR" dirty="0" err="1" smtClean="0">
                <a:latin typeface="Arial" charset="0"/>
                <a:cs typeface="Arial" charset="0"/>
              </a:rPr>
              <a:t>this</a:t>
            </a:r>
            <a:r>
              <a:rPr lang="fr-FR" dirty="0" smtClean="0">
                <a:latin typeface="Arial" charset="0"/>
                <a:cs typeface="Arial" charset="0"/>
              </a:rPr>
              <a:t> graph which shows the data</a:t>
            </a:r>
            <a:r>
              <a:rPr lang="fr-FR" baseline="0" dirty="0" smtClean="0">
                <a:latin typeface="Arial" charset="0"/>
                <a:cs typeface="Arial" charset="0"/>
              </a:rPr>
              <a:t> from the 32802 rows of data in compressed form, portraying the </a:t>
            </a:r>
            <a:r>
              <a:rPr lang="en-GB" sz="1200" b="0" kern="1200" baseline="0" dirty="0" smtClean="0">
                <a:solidFill>
                  <a:schemeClr val="tx1"/>
                </a:solidFill>
                <a:latin typeface="Arial" pitchFamily="34" charset="0"/>
                <a:ea typeface="+mn-ea"/>
                <a:cs typeface="Arial" pitchFamily="34" charset="0"/>
              </a:rPr>
              <a:t>l</a:t>
            </a:r>
            <a:r>
              <a:rPr lang="en-GB" sz="1200" b="0" kern="1200" dirty="0" smtClean="0">
                <a:solidFill>
                  <a:schemeClr val="tx1"/>
                </a:solidFill>
                <a:latin typeface="Arial" pitchFamily="34" charset="0"/>
                <a:ea typeface="+mn-ea"/>
                <a:cs typeface="Arial" pitchFamily="34" charset="0"/>
              </a:rPr>
              <a:t>evels of positive and negative impacts by factors on cultural properties in Europe</a:t>
            </a:r>
            <a:r>
              <a:rPr lang="en-GB" sz="1200" b="0" kern="1200" baseline="0" dirty="0" smtClean="0">
                <a:solidFill>
                  <a:schemeClr val="tx1"/>
                </a:solidFill>
                <a:latin typeface="Arial" pitchFamily="34" charset="0"/>
                <a:ea typeface="+mn-ea"/>
                <a:cs typeface="Arial" pitchFamily="34" charset="0"/>
              </a:rPr>
              <a:t> </a:t>
            </a:r>
            <a:r>
              <a:rPr lang="en-GB" sz="1200" b="0" kern="1200" dirty="0" smtClean="0">
                <a:solidFill>
                  <a:schemeClr val="tx1"/>
                </a:solidFill>
                <a:latin typeface="Arial" pitchFamily="34" charset="0"/>
                <a:ea typeface="+mn-ea"/>
                <a:cs typeface="Arial" pitchFamily="34" charset="0"/>
              </a:rPr>
              <a:t>(All properties, weighted factor groups, ranked) THIS TABLE CAN BE FOUND ON</a:t>
            </a:r>
            <a:r>
              <a:rPr lang="en-GB" sz="1200" b="0" kern="1200" baseline="0" dirty="0" smtClean="0">
                <a:solidFill>
                  <a:schemeClr val="tx1"/>
                </a:solidFill>
                <a:latin typeface="Arial" pitchFamily="34" charset="0"/>
                <a:ea typeface="+mn-ea"/>
                <a:cs typeface="Arial" pitchFamily="34" charset="0"/>
              </a:rPr>
              <a:t> P XX IN DOCUMENT 10A</a:t>
            </a:r>
          </a:p>
          <a:p>
            <a:pPr eaLnBrk="1" hangingPunct="1"/>
            <a:endParaRPr lang="en-GB" sz="1200" b="0" kern="1200" baseline="0" dirty="0" smtClean="0">
              <a:solidFill>
                <a:schemeClr val="tx1"/>
              </a:solidFill>
              <a:latin typeface="Arial" pitchFamily="34" charset="0"/>
              <a:ea typeface="+mn-ea"/>
              <a:cs typeface="Arial" pitchFamily="34" charset="0"/>
            </a:endParaRPr>
          </a:p>
          <a:p>
            <a:pPr eaLnBrk="1" hangingPunct="1"/>
            <a:r>
              <a:rPr lang="en-GB" sz="1200" b="0" kern="1200" baseline="0" dirty="0" smtClean="0">
                <a:solidFill>
                  <a:schemeClr val="tx1"/>
                </a:solidFill>
                <a:latin typeface="Arial" pitchFamily="34" charset="0"/>
                <a:ea typeface="+mn-ea"/>
                <a:cs typeface="Arial" pitchFamily="34" charset="0"/>
              </a:rPr>
              <a:t>We have chosen to include also the positive current and potential impacts – look for example at tourism here – yes it’s reported to be the most negative factor on our sites, but also a hugely positive factor with a significant amount of potential positive effects. We have chosen to break down the data into sub-regions and site typologies, according to the wishes of the states parties </a:t>
            </a:r>
          </a:p>
          <a:p>
            <a:pPr eaLnBrk="1" hangingPunct="1"/>
            <a:endParaRPr lang="en-GB" sz="1200" b="0" kern="1200" baseline="0" dirty="0" smtClean="0">
              <a:solidFill>
                <a:schemeClr val="tx1"/>
              </a:solidFill>
              <a:latin typeface="Arial" pitchFamily="34" charset="0"/>
              <a:ea typeface="+mn-ea"/>
              <a:cs typeface="Arial" pitchFamily="34" charset="0"/>
            </a:endParaRPr>
          </a:p>
          <a:p>
            <a:pPr eaLnBrk="1" hangingPunct="1"/>
            <a:r>
              <a:rPr lang="en-GB" sz="1200" b="0" kern="1200" baseline="0" dirty="0" smtClean="0">
                <a:solidFill>
                  <a:schemeClr val="tx1"/>
                </a:solidFill>
                <a:latin typeface="Arial" pitchFamily="34" charset="0"/>
                <a:ea typeface="+mn-ea"/>
                <a:cs typeface="Arial" pitchFamily="34" charset="0"/>
              </a:rPr>
              <a:t>We hope that the Periodic Report and the quantitative summaries are useful in providing a baseline and starting points for further discussions, and I sincerely hope that we have managed to highlight some of the challenges and issues we see with these data from Periodic Reporting, but I must also emphasise that we are sitting on a treasure-throve of valuable information here. My colleagues Christopher Young, Pierre </a:t>
            </a:r>
            <a:r>
              <a:rPr lang="en-GB" sz="1200" b="0" kern="1200" baseline="0" dirty="0" err="1" smtClean="0">
                <a:solidFill>
                  <a:schemeClr val="tx1"/>
                </a:solidFill>
                <a:latin typeface="Arial" pitchFamily="34" charset="0"/>
                <a:ea typeface="+mn-ea"/>
                <a:cs typeface="Arial" pitchFamily="34" charset="0"/>
              </a:rPr>
              <a:t>Galland</a:t>
            </a:r>
            <a:r>
              <a:rPr lang="en-GB" sz="1200" b="0" kern="1200" baseline="0" dirty="0" smtClean="0">
                <a:solidFill>
                  <a:schemeClr val="tx1"/>
                </a:solidFill>
                <a:latin typeface="Arial" pitchFamily="34" charset="0"/>
                <a:ea typeface="+mn-ea"/>
                <a:cs typeface="Arial" pitchFamily="34" charset="0"/>
              </a:rPr>
              <a:t> and </a:t>
            </a:r>
            <a:r>
              <a:rPr lang="en-GB" sz="1200" b="0" kern="1200" baseline="0" dirty="0" err="1" smtClean="0">
                <a:solidFill>
                  <a:schemeClr val="tx1"/>
                </a:solidFill>
                <a:latin typeface="Arial" pitchFamily="34" charset="0"/>
                <a:ea typeface="+mn-ea"/>
                <a:cs typeface="Arial" pitchFamily="34" charset="0"/>
              </a:rPr>
              <a:t>Katri</a:t>
            </a:r>
            <a:r>
              <a:rPr lang="en-GB" sz="1200" b="0" kern="1200" baseline="0" dirty="0" smtClean="0">
                <a:solidFill>
                  <a:schemeClr val="tx1"/>
                </a:solidFill>
                <a:latin typeface="Arial" pitchFamily="34" charset="0"/>
                <a:ea typeface="+mn-ea"/>
                <a:cs typeface="Arial" pitchFamily="34" charset="0"/>
              </a:rPr>
              <a:t> </a:t>
            </a:r>
            <a:r>
              <a:rPr lang="en-GB" sz="1200" b="0" kern="1200" baseline="0" dirty="0" err="1" smtClean="0">
                <a:solidFill>
                  <a:schemeClr val="tx1"/>
                </a:solidFill>
                <a:latin typeface="Arial" pitchFamily="34" charset="0"/>
                <a:ea typeface="+mn-ea"/>
                <a:cs typeface="Arial" pitchFamily="34" charset="0"/>
              </a:rPr>
              <a:t>Lisitsin</a:t>
            </a:r>
            <a:r>
              <a:rPr lang="en-GB" sz="1200" b="0" kern="1200" baseline="0" dirty="0" smtClean="0">
                <a:solidFill>
                  <a:schemeClr val="tx1"/>
                </a:solidFill>
                <a:latin typeface="Arial" pitchFamily="34" charset="0"/>
                <a:ea typeface="+mn-ea"/>
                <a:cs typeface="Arial" pitchFamily="34" charset="0"/>
              </a:rPr>
              <a:t> will take you through the substance.</a:t>
            </a:r>
          </a:p>
          <a:p>
            <a:pPr eaLnBrk="1" hangingPunct="1"/>
            <a:endParaRPr lang="en-GB" sz="1200" b="0" kern="1200" baseline="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426569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433DFA6-CF3D-4015-A84F-88646DA4D268}" type="slidenum">
              <a:rPr lang="lt-LT">
                <a:latin typeface="Arial" charset="0"/>
                <a:cs typeface="Arial" charset="0"/>
              </a:rPr>
              <a:pPr/>
              <a:t>29</a:t>
            </a:fld>
            <a:endParaRPr lang="lt-LT">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lt-LT" dirty="0" smtClean="0">
              <a:latin typeface="Arial" charset="0"/>
              <a:cs typeface="Arial" charset="0"/>
            </a:endParaRPr>
          </a:p>
        </p:txBody>
      </p:sp>
    </p:spTree>
    <p:extLst>
      <p:ext uri="{BB962C8B-B14F-4D97-AF65-F5344CB8AC3E}">
        <p14:creationId xmlns:p14="http://schemas.microsoft.com/office/powerpoint/2010/main" val="199024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sldNum" sz="quarter"/>
          </p:nvPr>
        </p:nvSpPr>
        <p:spPr>
          <a:noFill/>
        </p:spPr>
        <p:txBody>
          <a:bodyPr/>
          <a:lstStyle/>
          <a:p>
            <a:fld id="{55D9809E-6318-4D1F-8475-6632F94A427B}" type="slidenum">
              <a:rPr lang="en-GB" smtClean="0"/>
              <a:pPr/>
              <a:t>4</a:t>
            </a:fld>
            <a:endParaRPr lang="en-GB" smtClean="0"/>
          </a:p>
        </p:txBody>
      </p:sp>
      <p:sp>
        <p:nvSpPr>
          <p:cNvPr id="8195" name="Rectangle 2"/>
          <p:cNvSpPr>
            <a:spLocks noGrp="1" noRot="1" noChangeAspect="1" noChangeArrowheads="1" noTextEdit="1"/>
          </p:cNvSpPr>
          <p:nvPr>
            <p:ph type="sldImg"/>
          </p:nvPr>
        </p:nvSpPr>
        <p:spPr/>
      </p:sp>
      <p:sp>
        <p:nvSpPr>
          <p:cNvPr id="819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18572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p:spPr>
        <p:txBody>
          <a:bodyPr/>
          <a:lstStyle/>
          <a:p>
            <a:fld id="{D186D978-4C6D-40BA-BDDC-FF0E477A3505}" type="slidenum">
              <a:rPr lang="en-GB" altLang="ja-JP"/>
              <a:pPr/>
              <a:t>5</a:t>
            </a:fld>
            <a:endParaRPr lang="en-GB" altLang="ja-JP"/>
          </a:p>
        </p:txBody>
      </p:sp>
      <p:sp>
        <p:nvSpPr>
          <p:cNvPr id="20483"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20484" name="Rectangle 2"/>
          <p:cNvSpPr>
            <a:spLocks noGrp="1" noChangeArrowheads="1"/>
          </p:cNvSpPr>
          <p:nvPr>
            <p:ph type="body" idx="1"/>
          </p:nvPr>
        </p:nvSpPr>
        <p:spPr>
          <a:xfrm>
            <a:off x="678184" y="4716857"/>
            <a:ext cx="5436556" cy="4463262"/>
          </a:xfrm>
          <a:noFill/>
          <a:ln/>
        </p:spPr>
        <p:txBody>
          <a:bodyPr wrap="none" lIns="90448" tIns="45224" rIns="90448" bIns="45224" anchor="ctr"/>
          <a:lstStyle/>
          <a:p>
            <a:r>
              <a:rPr lang="en-US" altLang="ja-JP" dirty="0" smtClean="0"/>
              <a:t>What has changed</a:t>
            </a:r>
            <a:r>
              <a:rPr lang="en-US" altLang="ja-JP" baseline="0" dirty="0" smtClean="0"/>
              <a:t> since the first cycle?</a:t>
            </a:r>
          </a:p>
          <a:p>
            <a:endParaRPr lang="en-US" altLang="ja-JP" baseline="0" dirty="0" smtClean="0"/>
          </a:p>
          <a:p>
            <a:r>
              <a:rPr lang="en-US" altLang="ja-JP" baseline="0" dirty="0" smtClean="0"/>
              <a:t>Online tool</a:t>
            </a:r>
          </a:p>
          <a:p>
            <a:r>
              <a:rPr lang="en-US" altLang="ja-JP" baseline="0" dirty="0" smtClean="0"/>
              <a:t>Prefilling</a:t>
            </a:r>
          </a:p>
          <a:p>
            <a:r>
              <a:rPr lang="en-US" altLang="ja-JP" baseline="0" dirty="0" smtClean="0"/>
              <a:t>Qualitative focus</a:t>
            </a:r>
          </a:p>
          <a:p>
            <a:r>
              <a:rPr lang="en-US" altLang="ja-JP" baseline="0" dirty="0" smtClean="0"/>
              <a:t>Assessment of factors affecting the property</a:t>
            </a:r>
          </a:p>
          <a:p>
            <a:r>
              <a:rPr lang="en-US" altLang="ja-JP" baseline="0" dirty="0" smtClean="0"/>
              <a:t>Assessment of management needs</a:t>
            </a:r>
          </a:p>
          <a:p>
            <a:endParaRPr lang="en-US" altLang="ja-JP" baseline="0" dirty="0" smtClean="0"/>
          </a:p>
          <a:p>
            <a:r>
              <a:rPr lang="en-US" altLang="ja-JP" baseline="0" dirty="0" smtClean="0"/>
              <a:t>It is shorter, quicker to answer, easier to understand.</a:t>
            </a:r>
          </a:p>
          <a:p>
            <a:r>
              <a:rPr lang="en-US" altLang="ja-JP" dirty="0" smtClean="0"/>
              <a:t>It is a reference for the management of the property, in other</a:t>
            </a:r>
            <a:r>
              <a:rPr lang="en-US" altLang="ja-JP" baseline="0" dirty="0" smtClean="0"/>
              <a:t> words USEFUL, more linked to other processes</a:t>
            </a:r>
            <a:endParaRPr lang="en-US" altLang="ja-JP" dirty="0" smtClean="0"/>
          </a:p>
        </p:txBody>
      </p:sp>
    </p:spTree>
    <p:extLst>
      <p:ext uri="{BB962C8B-B14F-4D97-AF65-F5344CB8AC3E}">
        <p14:creationId xmlns:p14="http://schemas.microsoft.com/office/powerpoint/2010/main" val="197361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p:spPr>
        <p:txBody>
          <a:bodyPr/>
          <a:lstStyle/>
          <a:p>
            <a:fld id="{D186D978-4C6D-40BA-BDDC-FF0E477A3505}" type="slidenum">
              <a:rPr lang="en-GB" altLang="ja-JP"/>
              <a:pPr/>
              <a:t>6</a:t>
            </a:fld>
            <a:endParaRPr lang="en-GB" altLang="ja-JP"/>
          </a:p>
        </p:txBody>
      </p:sp>
      <p:sp>
        <p:nvSpPr>
          <p:cNvPr id="20483"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20484" name="Rectangle 2"/>
          <p:cNvSpPr>
            <a:spLocks noGrp="1" noChangeArrowheads="1"/>
          </p:cNvSpPr>
          <p:nvPr>
            <p:ph type="body" idx="1"/>
          </p:nvPr>
        </p:nvSpPr>
        <p:spPr>
          <a:xfrm>
            <a:off x="678184" y="4716857"/>
            <a:ext cx="5436556" cy="4463262"/>
          </a:xfrm>
          <a:noFill/>
          <a:ln/>
        </p:spPr>
        <p:txBody>
          <a:bodyPr wrap="none" lIns="90448" tIns="45224" rIns="90448" bIns="45224" anchor="ctr"/>
          <a:lstStyle/>
          <a:p>
            <a:endParaRPr lang="en-US" altLang="ja-JP" smtClean="0"/>
          </a:p>
        </p:txBody>
      </p:sp>
    </p:spTree>
    <p:extLst>
      <p:ext uri="{BB962C8B-B14F-4D97-AF65-F5344CB8AC3E}">
        <p14:creationId xmlns:p14="http://schemas.microsoft.com/office/powerpoint/2010/main" val="38483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p:spPr>
        <p:txBody>
          <a:bodyPr/>
          <a:lstStyle/>
          <a:p>
            <a:fld id="{D186D978-4C6D-40BA-BDDC-FF0E477A3505}" type="slidenum">
              <a:rPr lang="en-GB" altLang="ja-JP"/>
              <a:pPr/>
              <a:t>7</a:t>
            </a:fld>
            <a:endParaRPr lang="en-GB" altLang="ja-JP"/>
          </a:p>
        </p:txBody>
      </p:sp>
      <p:sp>
        <p:nvSpPr>
          <p:cNvPr id="20483"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20484" name="Rectangle 2"/>
          <p:cNvSpPr>
            <a:spLocks noGrp="1" noChangeArrowheads="1"/>
          </p:cNvSpPr>
          <p:nvPr>
            <p:ph type="body" idx="1"/>
          </p:nvPr>
        </p:nvSpPr>
        <p:spPr>
          <a:xfrm>
            <a:off x="678184" y="4716857"/>
            <a:ext cx="5436556" cy="4463262"/>
          </a:xfrm>
          <a:noFill/>
          <a:ln/>
        </p:spPr>
        <p:txBody>
          <a:bodyPr wrap="none" lIns="90448" tIns="45224" rIns="90448" bIns="45224" anchor="ctr"/>
          <a:lstStyle/>
          <a:p>
            <a:endParaRPr lang="en-US" altLang="ja-JP" smtClean="0"/>
          </a:p>
        </p:txBody>
      </p:sp>
    </p:spTree>
    <p:extLst>
      <p:ext uri="{BB962C8B-B14F-4D97-AF65-F5344CB8AC3E}">
        <p14:creationId xmlns:p14="http://schemas.microsoft.com/office/powerpoint/2010/main" val="205719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p:spPr>
        <p:txBody>
          <a:bodyPr/>
          <a:lstStyle/>
          <a:p>
            <a:fld id="{D186D978-4C6D-40BA-BDDC-FF0E477A3505}" type="slidenum">
              <a:rPr lang="en-GB" altLang="ja-JP"/>
              <a:pPr/>
              <a:t>8</a:t>
            </a:fld>
            <a:endParaRPr lang="en-GB" altLang="ja-JP"/>
          </a:p>
        </p:txBody>
      </p:sp>
      <p:sp>
        <p:nvSpPr>
          <p:cNvPr id="20483"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20484" name="Rectangle 2"/>
          <p:cNvSpPr>
            <a:spLocks noGrp="1" noChangeArrowheads="1"/>
          </p:cNvSpPr>
          <p:nvPr>
            <p:ph type="body" idx="1"/>
          </p:nvPr>
        </p:nvSpPr>
        <p:spPr>
          <a:xfrm>
            <a:off x="678184" y="4716857"/>
            <a:ext cx="5436556" cy="4463262"/>
          </a:xfrm>
          <a:noFill/>
          <a:ln/>
        </p:spPr>
        <p:txBody>
          <a:bodyPr wrap="none" lIns="90448" tIns="45224" rIns="90448" bIns="45224" anchor="ctr"/>
          <a:lstStyle/>
          <a:p>
            <a:endParaRPr lang="en-US" altLang="ja-JP" smtClean="0"/>
          </a:p>
        </p:txBody>
      </p:sp>
    </p:spTree>
    <p:extLst>
      <p:ext uri="{BB962C8B-B14F-4D97-AF65-F5344CB8AC3E}">
        <p14:creationId xmlns:p14="http://schemas.microsoft.com/office/powerpoint/2010/main" val="181262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p:spPr>
        <p:txBody>
          <a:bodyPr/>
          <a:lstStyle/>
          <a:p>
            <a:fld id="{595AACD1-4E02-4037-A1D6-124832CAAD56}" type="slidenum">
              <a:rPr lang="en-GB" altLang="ja-JP"/>
              <a:pPr/>
              <a:t>9</a:t>
            </a:fld>
            <a:endParaRPr lang="en-GB" altLang="ja-JP"/>
          </a:p>
        </p:txBody>
      </p:sp>
      <p:sp>
        <p:nvSpPr>
          <p:cNvPr id="21507" name="Text Box 1"/>
          <p:cNvSpPr txBox="1">
            <a:spLocks noChangeArrowheads="1"/>
          </p:cNvSpPr>
          <p:nvPr/>
        </p:nvSpPr>
        <p:spPr bwMode="auto">
          <a:xfrm>
            <a:off x="915865" y="744935"/>
            <a:ext cx="4970701" cy="3721498"/>
          </a:xfrm>
          <a:prstGeom prst="rect">
            <a:avLst/>
          </a:prstGeom>
          <a:solidFill>
            <a:srgbClr val="FFFFFF"/>
          </a:solidFill>
          <a:ln w="9360">
            <a:solidFill>
              <a:srgbClr val="000000"/>
            </a:solidFill>
            <a:miter lim="800000"/>
            <a:headEnd/>
            <a:tailEnd/>
          </a:ln>
        </p:spPr>
        <p:txBody>
          <a:bodyPr wrap="none" anchor="ctr"/>
          <a:lstStyle/>
          <a:p>
            <a:endParaRPr lang="ja-JP" altLang="en-US"/>
          </a:p>
        </p:txBody>
      </p:sp>
      <p:sp>
        <p:nvSpPr>
          <p:cNvPr id="21508" name="Rectangle 2"/>
          <p:cNvSpPr>
            <a:spLocks noGrp="1" noChangeArrowheads="1"/>
          </p:cNvSpPr>
          <p:nvPr>
            <p:ph type="body"/>
          </p:nvPr>
        </p:nvSpPr>
        <p:spPr>
          <a:xfrm>
            <a:off x="678184" y="4716857"/>
            <a:ext cx="5436556" cy="4463262"/>
          </a:xfrm>
          <a:noFill/>
          <a:ln/>
        </p:spPr>
        <p:txBody>
          <a:bodyPr wrap="none" lIns="90448" tIns="45224" rIns="90448" bIns="45224" anchor="ctr"/>
          <a:lstStyle/>
          <a:p>
            <a:endParaRPr lang="en-US" altLang="ja-JP" smtClean="0"/>
          </a:p>
        </p:txBody>
      </p:sp>
    </p:spTree>
    <p:extLst>
      <p:ext uri="{BB962C8B-B14F-4D97-AF65-F5344CB8AC3E}">
        <p14:creationId xmlns:p14="http://schemas.microsoft.com/office/powerpoint/2010/main" val="12238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p:spPr>
        <p:txBody>
          <a:bodyPr/>
          <a:lstStyle/>
          <a:p>
            <a:fld id="{595AACD1-4E02-4037-A1D6-124832CAAD56}" type="slidenum">
              <a:rPr lang="en-GB" altLang="ja-JP"/>
              <a:pPr/>
              <a:t>10</a:t>
            </a:fld>
            <a:endParaRPr lang="en-GB" altLang="ja-JP"/>
          </a:p>
        </p:txBody>
      </p:sp>
      <p:sp>
        <p:nvSpPr>
          <p:cNvPr id="21507" name="Text Box 1"/>
          <p:cNvSpPr txBox="1">
            <a:spLocks noChangeArrowheads="1"/>
          </p:cNvSpPr>
          <p:nvPr/>
        </p:nvSpPr>
        <p:spPr bwMode="auto">
          <a:xfrm>
            <a:off x="915865" y="744935"/>
            <a:ext cx="4970701" cy="3721498"/>
          </a:xfrm>
          <a:prstGeom prst="rect">
            <a:avLst/>
          </a:prstGeom>
          <a:solidFill>
            <a:srgbClr val="FFFFFF"/>
          </a:solidFill>
          <a:ln w="9360">
            <a:solidFill>
              <a:srgbClr val="000000"/>
            </a:solidFill>
            <a:miter lim="800000"/>
            <a:headEnd/>
            <a:tailEnd/>
          </a:ln>
        </p:spPr>
        <p:txBody>
          <a:bodyPr wrap="none" anchor="ctr"/>
          <a:lstStyle/>
          <a:p>
            <a:endParaRPr lang="ja-JP" altLang="en-US"/>
          </a:p>
        </p:txBody>
      </p:sp>
      <p:sp>
        <p:nvSpPr>
          <p:cNvPr id="21508" name="Rectangle 2"/>
          <p:cNvSpPr>
            <a:spLocks noGrp="1" noChangeArrowheads="1"/>
          </p:cNvSpPr>
          <p:nvPr>
            <p:ph type="body"/>
          </p:nvPr>
        </p:nvSpPr>
        <p:spPr>
          <a:xfrm>
            <a:off x="678184" y="4716857"/>
            <a:ext cx="5436556" cy="4463262"/>
          </a:xfrm>
          <a:noFill/>
          <a:ln/>
        </p:spPr>
        <p:txBody>
          <a:bodyPr wrap="none" lIns="90448" tIns="45224" rIns="90448" bIns="45224" anchor="ctr"/>
          <a:lstStyle/>
          <a:p>
            <a:endParaRPr lang="en-US" altLang="ja-JP" smtClean="0"/>
          </a:p>
        </p:txBody>
      </p:sp>
    </p:spTree>
    <p:extLst>
      <p:ext uri="{BB962C8B-B14F-4D97-AF65-F5344CB8AC3E}">
        <p14:creationId xmlns:p14="http://schemas.microsoft.com/office/powerpoint/2010/main" val="1839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900863" y="58738"/>
            <a:ext cx="2286000" cy="60674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2863" y="58738"/>
            <a:ext cx="6705600" cy="60674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2863" y="58738"/>
            <a:ext cx="9144000" cy="561975"/>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052513"/>
            <a:ext cx="4038600" cy="50736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052513"/>
            <a:ext cx="4038600" cy="50736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2863" y="58738"/>
            <a:ext cx="9144000" cy="561975"/>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052513"/>
            <a:ext cx="4038600" cy="50736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052513"/>
            <a:ext cx="4038600" cy="24606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665538"/>
            <a:ext cx="4038600" cy="24606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2863" y="58738"/>
            <a:ext cx="9144000" cy="561975"/>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052513"/>
            <a:ext cx="8229600" cy="5073650"/>
          </a:xfrm>
        </p:spPr>
        <p:txBody>
          <a:bodyPr/>
          <a:lstStyle/>
          <a:p>
            <a:pPr lvl="0"/>
            <a:endParaRPr lang="nb-NO"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8588"/>
            <a:ext cx="8224838" cy="1430337"/>
          </a:xfrm>
        </p:spPr>
        <p:txBody>
          <a:bodyPr/>
          <a:lstStyle/>
          <a:p>
            <a:r>
              <a:rPr lang="en-US" smtClean="0"/>
              <a:t>Click to edit Master title style</a:t>
            </a:r>
            <a:endParaRPr lang="fr-FR"/>
          </a:p>
        </p:txBody>
      </p:sp>
      <p:sp>
        <p:nvSpPr>
          <p:cNvPr id="3" name="Content Placeholder 2"/>
          <p:cNvSpPr>
            <a:spLocks noGrp="1"/>
          </p:cNvSpPr>
          <p:nvPr>
            <p:ph sz="quarter" idx="1"/>
          </p:nvPr>
        </p:nvSpPr>
        <p:spPr>
          <a:xfrm>
            <a:off x="457200" y="16002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5025" y="16002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57200" y="3937000"/>
            <a:ext cx="403542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Content Placeholder 5"/>
          <p:cNvSpPr>
            <a:spLocks noGrp="1"/>
          </p:cNvSpPr>
          <p:nvPr>
            <p:ph sz="quarter" idx="4"/>
          </p:nvPr>
        </p:nvSpPr>
        <p:spPr>
          <a:xfrm>
            <a:off x="4645025" y="3937000"/>
            <a:ext cx="4037013"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4"/>
          <p:cNvSpPr>
            <a:spLocks noGrp="1" noChangeArrowheads="1"/>
          </p:cNvSpPr>
          <p:nvPr>
            <p:ph type="dt" idx="10"/>
          </p:nvPr>
        </p:nvSpPr>
        <p:spPr>
          <a:xfrm>
            <a:off x="457200" y="6245225"/>
            <a:ext cx="2128838" cy="471488"/>
          </a:xfrm>
          <a:prstGeom prst="rect">
            <a:avLst/>
          </a:prstGeom>
          <a:ln/>
        </p:spPr>
        <p:txBody>
          <a:bodyPr/>
          <a:lstStyle>
            <a:lvl1pPr>
              <a:defRPr/>
            </a:lvl1pPr>
          </a:lstStyle>
          <a:p>
            <a:pPr>
              <a:defRPr/>
            </a:pPr>
            <a:endParaRPr lang="fr-FR"/>
          </a:p>
        </p:txBody>
      </p:sp>
      <p:sp>
        <p:nvSpPr>
          <p:cNvPr id="8" name="Rectangle 5"/>
          <p:cNvSpPr>
            <a:spLocks noGrp="1" noChangeArrowheads="1"/>
          </p:cNvSpPr>
          <p:nvPr>
            <p:ph type="ftr" idx="11"/>
          </p:nvPr>
        </p:nvSpPr>
        <p:spPr>
          <a:xfrm>
            <a:off x="3124200" y="6245225"/>
            <a:ext cx="2890838" cy="471488"/>
          </a:xfrm>
          <a:prstGeom prst="rect">
            <a:avLst/>
          </a:prstGeom>
          <a:ln/>
        </p:spPr>
        <p:txBody>
          <a:bodyPr/>
          <a:lstStyle>
            <a:lvl1pPr>
              <a:defRPr/>
            </a:lvl1pPr>
          </a:lstStyle>
          <a:p>
            <a:pPr>
              <a:defRPr/>
            </a:pPr>
            <a:endParaRPr lang="fr-FR"/>
          </a:p>
        </p:txBody>
      </p:sp>
      <p:sp>
        <p:nvSpPr>
          <p:cNvPr id="9" name="Rectangle 6"/>
          <p:cNvSpPr>
            <a:spLocks noGrp="1" noChangeArrowheads="1"/>
          </p:cNvSpPr>
          <p:nvPr>
            <p:ph type="sldNum" idx="12"/>
          </p:nvPr>
        </p:nvSpPr>
        <p:spPr>
          <a:xfrm>
            <a:off x="6553200" y="6245225"/>
            <a:ext cx="2128838" cy="471488"/>
          </a:xfrm>
          <a:prstGeom prst="rect">
            <a:avLst/>
          </a:prstGeom>
          <a:ln/>
        </p:spPr>
        <p:txBody>
          <a:bodyPr/>
          <a:lstStyle>
            <a:lvl1pPr>
              <a:defRPr/>
            </a:lvl1pPr>
          </a:lstStyle>
          <a:p>
            <a:pPr>
              <a:defRPr/>
            </a:pPr>
            <a:fld id="{B925B3F4-00F6-472B-9A27-A80E93AFFD53}" type="slidenum">
              <a:rPr lang="en-GB"/>
              <a:pPr>
                <a:defRPr/>
              </a:pPr>
              <a:t>‹#›</a:t>
            </a:fld>
            <a:endParaRPr lang="en-GB"/>
          </a:p>
        </p:txBody>
      </p:sp>
    </p:spTree>
    <p:extLst>
      <p:ext uri="{BB962C8B-B14F-4D97-AF65-F5344CB8AC3E}">
        <p14:creationId xmlns:p14="http://schemas.microsoft.com/office/powerpoint/2010/main" val="155056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4" name="Picture 3"/>
          <p:cNvPicPr>
            <a:picLocks noChangeAspect="1" noChangeArrowheads="1"/>
          </p:cNvPicPr>
          <p:nvPr userDrawn="1"/>
        </p:nvPicPr>
        <p:blipFill>
          <a:blip r:embed="rId2" cstate="print"/>
          <a:srcRect/>
          <a:stretch>
            <a:fillRect/>
          </a:stretch>
        </p:blipFill>
        <p:spPr bwMode="auto">
          <a:xfrm>
            <a:off x="7570127" y="6057466"/>
            <a:ext cx="1464693" cy="66241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whc_black"/>
          <p:cNvPicPr>
            <a:picLocks noChangeAspect="1" noChangeArrowheads="1"/>
          </p:cNvPicPr>
          <p:nvPr userDrawn="1"/>
        </p:nvPicPr>
        <p:blipFill>
          <a:blip r:embed="rId17" cstate="print"/>
          <a:srcRect/>
          <a:stretch>
            <a:fillRect/>
          </a:stretch>
        </p:blipFill>
        <p:spPr bwMode="auto">
          <a:xfrm>
            <a:off x="8459788" y="6092825"/>
            <a:ext cx="576262" cy="576263"/>
          </a:xfrm>
          <a:prstGeom prst="rect">
            <a:avLst/>
          </a:prstGeom>
          <a:noFill/>
          <a:ln w="9525">
            <a:noFill/>
            <a:miter lim="800000"/>
            <a:headEnd/>
            <a:tailEnd/>
          </a:ln>
        </p:spPr>
      </p:pic>
      <p:pic>
        <p:nvPicPr>
          <p:cNvPr id="1027" name="Picture 13" descr="unesco_black"/>
          <p:cNvPicPr>
            <a:picLocks noChangeAspect="1" noChangeArrowheads="1"/>
          </p:cNvPicPr>
          <p:nvPr userDrawn="1"/>
        </p:nvPicPr>
        <p:blipFill>
          <a:blip r:embed="rId18" cstate="print"/>
          <a:srcRect/>
          <a:stretch>
            <a:fillRect/>
          </a:stretch>
        </p:blipFill>
        <p:spPr bwMode="auto">
          <a:xfrm>
            <a:off x="7761288" y="6046788"/>
            <a:ext cx="698500" cy="695325"/>
          </a:xfrm>
          <a:prstGeom prst="rect">
            <a:avLst/>
          </a:prstGeom>
          <a:noFill/>
          <a:ln w="9525">
            <a:noFill/>
            <a:miter lim="800000"/>
            <a:headEnd/>
            <a:tailEnd/>
          </a:ln>
        </p:spPr>
      </p:pic>
      <p:sp>
        <p:nvSpPr>
          <p:cNvPr id="190475" name="Rectangle 11"/>
          <p:cNvSpPr>
            <a:spLocks noChangeArrowheads="1"/>
          </p:cNvSpPr>
          <p:nvPr userDrawn="1"/>
        </p:nvSpPr>
        <p:spPr bwMode="auto">
          <a:xfrm>
            <a:off x="0" y="0"/>
            <a:ext cx="9144000" cy="765175"/>
          </a:xfrm>
          <a:prstGeom prst="rect">
            <a:avLst/>
          </a:prstGeom>
          <a:solidFill>
            <a:srgbClr val="DDDDDD"/>
          </a:solidFill>
          <a:ln w="9525">
            <a:noFill/>
            <a:miter lim="800000"/>
            <a:headEnd/>
            <a:tailEnd/>
          </a:ln>
          <a:effectLst/>
        </p:spPr>
        <p:txBody>
          <a:bodyPr wrap="none" anchor="ctr"/>
          <a:lstStyle/>
          <a:p>
            <a:pPr>
              <a:defRPr/>
            </a:pPr>
            <a:endParaRPr lang="nb-NO">
              <a:latin typeface="Arial" pitchFamily="34" charset="0"/>
              <a:cs typeface="Arial" pitchFamily="34" charset="0"/>
            </a:endParaRPr>
          </a:p>
        </p:txBody>
      </p:sp>
      <p:grpSp>
        <p:nvGrpSpPr>
          <p:cNvPr id="1029" name="Group 7"/>
          <p:cNvGrpSpPr>
            <a:grpSpLocks noChangeAspect="1"/>
          </p:cNvGrpSpPr>
          <p:nvPr userDrawn="1"/>
        </p:nvGrpSpPr>
        <p:grpSpPr bwMode="auto">
          <a:xfrm>
            <a:off x="-3260725" y="796925"/>
            <a:ext cx="6027738" cy="6003925"/>
            <a:chOff x="-2246" y="0"/>
            <a:chExt cx="4229" cy="4213"/>
          </a:xfrm>
        </p:grpSpPr>
        <p:sp>
          <p:nvSpPr>
            <p:cNvPr id="190472" name="AutoShape 8"/>
            <p:cNvSpPr>
              <a:spLocks noChangeAspect="1" noChangeArrowheads="1" noTextEdit="1"/>
            </p:cNvSpPr>
            <p:nvPr userDrawn="1"/>
          </p:nvSpPr>
          <p:spPr bwMode="auto">
            <a:xfrm>
              <a:off x="-2246" y="0"/>
              <a:ext cx="4229" cy="4213"/>
            </a:xfrm>
            <a:prstGeom prst="rect">
              <a:avLst/>
            </a:prstGeom>
            <a:noFill/>
            <a:ln w="9525">
              <a:noFill/>
              <a:miter lim="800000"/>
              <a:headEnd/>
              <a:tailEnd/>
            </a:ln>
          </p:spPr>
          <p:txBody>
            <a:bodyPr/>
            <a:lstStyle/>
            <a:p>
              <a:pPr>
                <a:defRPr/>
              </a:pPr>
              <a:endParaRPr lang="nb-NO">
                <a:latin typeface="Arial" pitchFamily="34" charset="0"/>
                <a:cs typeface="Arial" pitchFamily="34" charset="0"/>
              </a:endParaRPr>
            </a:p>
          </p:txBody>
        </p:sp>
        <p:sp>
          <p:nvSpPr>
            <p:cNvPr id="190473" name="Freeform 9"/>
            <p:cNvSpPr>
              <a:spLocks noEditPoints="1"/>
            </p:cNvSpPr>
            <p:nvPr userDrawn="1"/>
          </p:nvSpPr>
          <p:spPr bwMode="auto">
            <a:xfrm>
              <a:off x="-2246" y="0"/>
              <a:ext cx="4229" cy="4213"/>
            </a:xfrm>
            <a:custGeom>
              <a:avLst/>
              <a:gdLst/>
              <a:ahLst/>
              <a:cxnLst>
                <a:cxn ang="0">
                  <a:pos x="1904" y="16"/>
                </a:cxn>
                <a:cxn ang="0">
                  <a:pos x="1492" y="95"/>
                </a:cxn>
                <a:cxn ang="0">
                  <a:pos x="1111" y="262"/>
                </a:cxn>
                <a:cxn ang="0">
                  <a:pos x="770" y="484"/>
                </a:cxn>
                <a:cxn ang="0">
                  <a:pos x="484" y="770"/>
                </a:cxn>
                <a:cxn ang="0">
                  <a:pos x="262" y="1111"/>
                </a:cxn>
                <a:cxn ang="0">
                  <a:pos x="95" y="1492"/>
                </a:cxn>
                <a:cxn ang="0">
                  <a:pos x="16" y="1904"/>
                </a:cxn>
                <a:cxn ang="0">
                  <a:pos x="16" y="2317"/>
                </a:cxn>
                <a:cxn ang="0">
                  <a:pos x="214" y="3039"/>
                </a:cxn>
                <a:cxn ang="0">
                  <a:pos x="651" y="3634"/>
                </a:cxn>
                <a:cxn ang="0">
                  <a:pos x="1262" y="4046"/>
                </a:cxn>
                <a:cxn ang="0">
                  <a:pos x="1809" y="4205"/>
                </a:cxn>
                <a:cxn ang="0">
                  <a:pos x="1936" y="4197"/>
                </a:cxn>
                <a:cxn ang="0">
                  <a:pos x="2007" y="4110"/>
                </a:cxn>
                <a:cxn ang="0">
                  <a:pos x="2015" y="3864"/>
                </a:cxn>
                <a:cxn ang="0">
                  <a:pos x="2015" y="3023"/>
                </a:cxn>
                <a:cxn ang="0">
                  <a:pos x="2245" y="3015"/>
                </a:cxn>
                <a:cxn ang="0">
                  <a:pos x="2245" y="3483"/>
                </a:cxn>
                <a:cxn ang="0">
                  <a:pos x="2245" y="4046"/>
                </a:cxn>
                <a:cxn ang="0">
                  <a:pos x="2293" y="4181"/>
                </a:cxn>
                <a:cxn ang="0">
                  <a:pos x="2412" y="4213"/>
                </a:cxn>
                <a:cxn ang="0">
                  <a:pos x="2960" y="4054"/>
                </a:cxn>
                <a:cxn ang="0">
                  <a:pos x="3570" y="3642"/>
                </a:cxn>
                <a:cxn ang="0">
                  <a:pos x="4015" y="3039"/>
                </a:cxn>
                <a:cxn ang="0">
                  <a:pos x="4221" y="2317"/>
                </a:cxn>
                <a:cxn ang="0">
                  <a:pos x="4221" y="1904"/>
                </a:cxn>
                <a:cxn ang="0">
                  <a:pos x="4134" y="1492"/>
                </a:cxn>
                <a:cxn ang="0">
                  <a:pos x="3975" y="1111"/>
                </a:cxn>
                <a:cxn ang="0">
                  <a:pos x="3745" y="770"/>
                </a:cxn>
                <a:cxn ang="0">
                  <a:pos x="3459" y="484"/>
                </a:cxn>
                <a:cxn ang="0">
                  <a:pos x="3126" y="262"/>
                </a:cxn>
                <a:cxn ang="0">
                  <a:pos x="2745" y="95"/>
                </a:cxn>
                <a:cxn ang="0">
                  <a:pos x="2333" y="16"/>
                </a:cxn>
                <a:cxn ang="0">
                  <a:pos x="2571" y="3840"/>
                </a:cxn>
                <a:cxn ang="0">
                  <a:pos x="2563" y="3166"/>
                </a:cxn>
                <a:cxn ang="0">
                  <a:pos x="1698" y="3190"/>
                </a:cxn>
                <a:cxn ang="0">
                  <a:pos x="1420" y="3737"/>
                </a:cxn>
                <a:cxn ang="0">
                  <a:pos x="928" y="3420"/>
                </a:cxn>
                <a:cxn ang="0">
                  <a:pos x="571" y="2967"/>
                </a:cxn>
                <a:cxn ang="0">
                  <a:pos x="381" y="2412"/>
                </a:cxn>
                <a:cxn ang="0">
                  <a:pos x="365" y="1920"/>
                </a:cxn>
                <a:cxn ang="0">
                  <a:pos x="571" y="1254"/>
                </a:cxn>
                <a:cxn ang="0">
                  <a:pos x="1000" y="730"/>
                </a:cxn>
                <a:cxn ang="0">
                  <a:pos x="1603" y="397"/>
                </a:cxn>
                <a:cxn ang="0">
                  <a:pos x="2134" y="317"/>
                </a:cxn>
                <a:cxn ang="0">
                  <a:pos x="2833" y="460"/>
                </a:cxn>
                <a:cxn ang="0">
                  <a:pos x="3396" y="841"/>
                </a:cxn>
                <a:cxn ang="0">
                  <a:pos x="3785" y="1412"/>
                </a:cxn>
                <a:cxn ang="0">
                  <a:pos x="3920" y="2103"/>
                </a:cxn>
                <a:cxn ang="0">
                  <a:pos x="3864" y="2571"/>
                </a:cxn>
                <a:cxn ang="0">
                  <a:pos x="3618" y="3110"/>
                </a:cxn>
                <a:cxn ang="0">
                  <a:pos x="3221" y="3523"/>
                </a:cxn>
                <a:cxn ang="0">
                  <a:pos x="2706" y="3792"/>
                </a:cxn>
              </a:cxnLst>
              <a:rect l="0" t="0" r="r" b="b"/>
              <a:pathLst>
                <a:path w="4229" h="4213">
                  <a:moveTo>
                    <a:pt x="2118" y="0"/>
                  </a:moveTo>
                  <a:lnTo>
                    <a:pt x="2118" y="0"/>
                  </a:lnTo>
                  <a:lnTo>
                    <a:pt x="2007" y="8"/>
                  </a:lnTo>
                  <a:lnTo>
                    <a:pt x="1904" y="16"/>
                  </a:lnTo>
                  <a:lnTo>
                    <a:pt x="1793" y="32"/>
                  </a:lnTo>
                  <a:lnTo>
                    <a:pt x="1690" y="48"/>
                  </a:lnTo>
                  <a:lnTo>
                    <a:pt x="1587" y="71"/>
                  </a:lnTo>
                  <a:lnTo>
                    <a:pt x="1492" y="95"/>
                  </a:lnTo>
                  <a:lnTo>
                    <a:pt x="1389" y="135"/>
                  </a:lnTo>
                  <a:lnTo>
                    <a:pt x="1293" y="167"/>
                  </a:lnTo>
                  <a:lnTo>
                    <a:pt x="1198" y="214"/>
                  </a:lnTo>
                  <a:lnTo>
                    <a:pt x="1111" y="262"/>
                  </a:lnTo>
                  <a:lnTo>
                    <a:pt x="1024" y="309"/>
                  </a:lnTo>
                  <a:lnTo>
                    <a:pt x="936" y="365"/>
                  </a:lnTo>
                  <a:lnTo>
                    <a:pt x="849" y="421"/>
                  </a:lnTo>
                  <a:lnTo>
                    <a:pt x="770" y="484"/>
                  </a:lnTo>
                  <a:lnTo>
                    <a:pt x="698" y="555"/>
                  </a:lnTo>
                  <a:lnTo>
                    <a:pt x="619" y="619"/>
                  </a:lnTo>
                  <a:lnTo>
                    <a:pt x="555" y="698"/>
                  </a:lnTo>
                  <a:lnTo>
                    <a:pt x="484" y="770"/>
                  </a:lnTo>
                  <a:lnTo>
                    <a:pt x="421" y="849"/>
                  </a:lnTo>
                  <a:lnTo>
                    <a:pt x="365" y="936"/>
                  </a:lnTo>
                  <a:lnTo>
                    <a:pt x="309" y="1023"/>
                  </a:lnTo>
                  <a:lnTo>
                    <a:pt x="262" y="1111"/>
                  </a:lnTo>
                  <a:lnTo>
                    <a:pt x="214" y="1198"/>
                  </a:lnTo>
                  <a:lnTo>
                    <a:pt x="167" y="1293"/>
                  </a:lnTo>
                  <a:lnTo>
                    <a:pt x="135" y="1388"/>
                  </a:lnTo>
                  <a:lnTo>
                    <a:pt x="95" y="1492"/>
                  </a:lnTo>
                  <a:lnTo>
                    <a:pt x="71" y="1587"/>
                  </a:lnTo>
                  <a:lnTo>
                    <a:pt x="48" y="1690"/>
                  </a:lnTo>
                  <a:lnTo>
                    <a:pt x="32" y="1793"/>
                  </a:lnTo>
                  <a:lnTo>
                    <a:pt x="16" y="1904"/>
                  </a:lnTo>
                  <a:lnTo>
                    <a:pt x="8" y="2007"/>
                  </a:lnTo>
                  <a:lnTo>
                    <a:pt x="0" y="2118"/>
                  </a:lnTo>
                  <a:lnTo>
                    <a:pt x="0" y="2118"/>
                  </a:lnTo>
                  <a:lnTo>
                    <a:pt x="16" y="2317"/>
                  </a:lnTo>
                  <a:lnTo>
                    <a:pt x="40" y="2507"/>
                  </a:lnTo>
                  <a:lnTo>
                    <a:pt x="79" y="2690"/>
                  </a:lnTo>
                  <a:lnTo>
                    <a:pt x="143" y="2872"/>
                  </a:lnTo>
                  <a:lnTo>
                    <a:pt x="214" y="3039"/>
                  </a:lnTo>
                  <a:lnTo>
                    <a:pt x="302" y="3205"/>
                  </a:lnTo>
                  <a:lnTo>
                    <a:pt x="405" y="3356"/>
                  </a:lnTo>
                  <a:lnTo>
                    <a:pt x="524" y="3507"/>
                  </a:lnTo>
                  <a:lnTo>
                    <a:pt x="651" y="3634"/>
                  </a:lnTo>
                  <a:lnTo>
                    <a:pt x="785" y="3761"/>
                  </a:lnTo>
                  <a:lnTo>
                    <a:pt x="936" y="3872"/>
                  </a:lnTo>
                  <a:lnTo>
                    <a:pt x="1095" y="3967"/>
                  </a:lnTo>
                  <a:lnTo>
                    <a:pt x="1262" y="4046"/>
                  </a:lnTo>
                  <a:lnTo>
                    <a:pt x="1436" y="4118"/>
                  </a:lnTo>
                  <a:lnTo>
                    <a:pt x="1619" y="4173"/>
                  </a:lnTo>
                  <a:lnTo>
                    <a:pt x="1809" y="4205"/>
                  </a:lnTo>
                  <a:lnTo>
                    <a:pt x="1809" y="4205"/>
                  </a:lnTo>
                  <a:lnTo>
                    <a:pt x="1865" y="4213"/>
                  </a:lnTo>
                  <a:lnTo>
                    <a:pt x="1865" y="4213"/>
                  </a:lnTo>
                  <a:lnTo>
                    <a:pt x="1904" y="4213"/>
                  </a:lnTo>
                  <a:lnTo>
                    <a:pt x="1936" y="4197"/>
                  </a:lnTo>
                  <a:lnTo>
                    <a:pt x="1960" y="4181"/>
                  </a:lnTo>
                  <a:lnTo>
                    <a:pt x="1984" y="4165"/>
                  </a:lnTo>
                  <a:lnTo>
                    <a:pt x="1999" y="4134"/>
                  </a:lnTo>
                  <a:lnTo>
                    <a:pt x="2007" y="4110"/>
                  </a:lnTo>
                  <a:lnTo>
                    <a:pt x="2015" y="4054"/>
                  </a:lnTo>
                  <a:lnTo>
                    <a:pt x="2015" y="4054"/>
                  </a:lnTo>
                  <a:lnTo>
                    <a:pt x="2015" y="3864"/>
                  </a:lnTo>
                  <a:lnTo>
                    <a:pt x="2015" y="3864"/>
                  </a:lnTo>
                  <a:lnTo>
                    <a:pt x="2015" y="3507"/>
                  </a:lnTo>
                  <a:lnTo>
                    <a:pt x="2015" y="3507"/>
                  </a:lnTo>
                  <a:lnTo>
                    <a:pt x="2015" y="3023"/>
                  </a:lnTo>
                  <a:lnTo>
                    <a:pt x="2015" y="3023"/>
                  </a:lnTo>
                  <a:lnTo>
                    <a:pt x="1119" y="2118"/>
                  </a:lnTo>
                  <a:lnTo>
                    <a:pt x="2126" y="1111"/>
                  </a:lnTo>
                  <a:lnTo>
                    <a:pt x="3142" y="2118"/>
                  </a:lnTo>
                  <a:lnTo>
                    <a:pt x="2245" y="3015"/>
                  </a:lnTo>
                  <a:lnTo>
                    <a:pt x="2245" y="3015"/>
                  </a:lnTo>
                  <a:lnTo>
                    <a:pt x="2245" y="3015"/>
                  </a:lnTo>
                  <a:lnTo>
                    <a:pt x="2245" y="3483"/>
                  </a:lnTo>
                  <a:lnTo>
                    <a:pt x="2245" y="3483"/>
                  </a:lnTo>
                  <a:lnTo>
                    <a:pt x="2245" y="3888"/>
                  </a:lnTo>
                  <a:lnTo>
                    <a:pt x="2245" y="3888"/>
                  </a:lnTo>
                  <a:lnTo>
                    <a:pt x="2245" y="4046"/>
                  </a:lnTo>
                  <a:lnTo>
                    <a:pt x="2245" y="4046"/>
                  </a:lnTo>
                  <a:lnTo>
                    <a:pt x="2253" y="4086"/>
                  </a:lnTo>
                  <a:lnTo>
                    <a:pt x="2261" y="4126"/>
                  </a:lnTo>
                  <a:lnTo>
                    <a:pt x="2269" y="4157"/>
                  </a:lnTo>
                  <a:lnTo>
                    <a:pt x="2293" y="4181"/>
                  </a:lnTo>
                  <a:lnTo>
                    <a:pt x="2317" y="4197"/>
                  </a:lnTo>
                  <a:lnTo>
                    <a:pt x="2341" y="4213"/>
                  </a:lnTo>
                  <a:lnTo>
                    <a:pt x="2372" y="4213"/>
                  </a:lnTo>
                  <a:lnTo>
                    <a:pt x="2412" y="4213"/>
                  </a:lnTo>
                  <a:lnTo>
                    <a:pt x="2412" y="4213"/>
                  </a:lnTo>
                  <a:lnTo>
                    <a:pt x="2602" y="4173"/>
                  </a:lnTo>
                  <a:lnTo>
                    <a:pt x="2785" y="4118"/>
                  </a:lnTo>
                  <a:lnTo>
                    <a:pt x="2960" y="4054"/>
                  </a:lnTo>
                  <a:lnTo>
                    <a:pt x="3126" y="3967"/>
                  </a:lnTo>
                  <a:lnTo>
                    <a:pt x="3285" y="3872"/>
                  </a:lnTo>
                  <a:lnTo>
                    <a:pt x="3436" y="3761"/>
                  </a:lnTo>
                  <a:lnTo>
                    <a:pt x="3570" y="3642"/>
                  </a:lnTo>
                  <a:lnTo>
                    <a:pt x="3705" y="3507"/>
                  </a:lnTo>
                  <a:lnTo>
                    <a:pt x="3816" y="3364"/>
                  </a:lnTo>
                  <a:lnTo>
                    <a:pt x="3920" y="3205"/>
                  </a:lnTo>
                  <a:lnTo>
                    <a:pt x="4015" y="3039"/>
                  </a:lnTo>
                  <a:lnTo>
                    <a:pt x="4086" y="2872"/>
                  </a:lnTo>
                  <a:lnTo>
                    <a:pt x="4150" y="2690"/>
                  </a:lnTo>
                  <a:lnTo>
                    <a:pt x="4189" y="2507"/>
                  </a:lnTo>
                  <a:lnTo>
                    <a:pt x="4221" y="2317"/>
                  </a:lnTo>
                  <a:lnTo>
                    <a:pt x="4229" y="2118"/>
                  </a:lnTo>
                  <a:lnTo>
                    <a:pt x="4229" y="2118"/>
                  </a:lnTo>
                  <a:lnTo>
                    <a:pt x="4229" y="2007"/>
                  </a:lnTo>
                  <a:lnTo>
                    <a:pt x="4221" y="1904"/>
                  </a:lnTo>
                  <a:lnTo>
                    <a:pt x="4205" y="1793"/>
                  </a:lnTo>
                  <a:lnTo>
                    <a:pt x="4189" y="1690"/>
                  </a:lnTo>
                  <a:lnTo>
                    <a:pt x="4166" y="1587"/>
                  </a:lnTo>
                  <a:lnTo>
                    <a:pt x="4134" y="1492"/>
                  </a:lnTo>
                  <a:lnTo>
                    <a:pt x="4102" y="1388"/>
                  </a:lnTo>
                  <a:lnTo>
                    <a:pt x="4062" y="1293"/>
                  </a:lnTo>
                  <a:lnTo>
                    <a:pt x="4023" y="1198"/>
                  </a:lnTo>
                  <a:lnTo>
                    <a:pt x="3975" y="1111"/>
                  </a:lnTo>
                  <a:lnTo>
                    <a:pt x="3920" y="1023"/>
                  </a:lnTo>
                  <a:lnTo>
                    <a:pt x="3872" y="936"/>
                  </a:lnTo>
                  <a:lnTo>
                    <a:pt x="3808" y="849"/>
                  </a:lnTo>
                  <a:lnTo>
                    <a:pt x="3745" y="770"/>
                  </a:lnTo>
                  <a:lnTo>
                    <a:pt x="3682" y="698"/>
                  </a:lnTo>
                  <a:lnTo>
                    <a:pt x="3610" y="619"/>
                  </a:lnTo>
                  <a:lnTo>
                    <a:pt x="3539" y="555"/>
                  </a:lnTo>
                  <a:lnTo>
                    <a:pt x="3459" y="484"/>
                  </a:lnTo>
                  <a:lnTo>
                    <a:pt x="3380" y="421"/>
                  </a:lnTo>
                  <a:lnTo>
                    <a:pt x="3301" y="365"/>
                  </a:lnTo>
                  <a:lnTo>
                    <a:pt x="3213" y="309"/>
                  </a:lnTo>
                  <a:lnTo>
                    <a:pt x="3126" y="262"/>
                  </a:lnTo>
                  <a:lnTo>
                    <a:pt x="3031" y="214"/>
                  </a:lnTo>
                  <a:lnTo>
                    <a:pt x="2936" y="167"/>
                  </a:lnTo>
                  <a:lnTo>
                    <a:pt x="2840" y="135"/>
                  </a:lnTo>
                  <a:lnTo>
                    <a:pt x="2745" y="95"/>
                  </a:lnTo>
                  <a:lnTo>
                    <a:pt x="2642" y="71"/>
                  </a:lnTo>
                  <a:lnTo>
                    <a:pt x="2539" y="48"/>
                  </a:lnTo>
                  <a:lnTo>
                    <a:pt x="2436" y="32"/>
                  </a:lnTo>
                  <a:lnTo>
                    <a:pt x="2333" y="16"/>
                  </a:lnTo>
                  <a:lnTo>
                    <a:pt x="2222" y="8"/>
                  </a:lnTo>
                  <a:lnTo>
                    <a:pt x="2118" y="0"/>
                  </a:lnTo>
                  <a:lnTo>
                    <a:pt x="2118" y="0"/>
                  </a:lnTo>
                  <a:close/>
                  <a:moveTo>
                    <a:pt x="2571" y="3840"/>
                  </a:moveTo>
                  <a:lnTo>
                    <a:pt x="2571" y="3840"/>
                  </a:lnTo>
                  <a:lnTo>
                    <a:pt x="2571" y="3832"/>
                  </a:lnTo>
                  <a:lnTo>
                    <a:pt x="2571" y="3174"/>
                  </a:lnTo>
                  <a:lnTo>
                    <a:pt x="2563" y="3166"/>
                  </a:lnTo>
                  <a:lnTo>
                    <a:pt x="3602" y="2126"/>
                  </a:lnTo>
                  <a:lnTo>
                    <a:pt x="2118" y="651"/>
                  </a:lnTo>
                  <a:lnTo>
                    <a:pt x="635" y="2126"/>
                  </a:lnTo>
                  <a:lnTo>
                    <a:pt x="1698" y="3190"/>
                  </a:lnTo>
                  <a:lnTo>
                    <a:pt x="1698" y="3832"/>
                  </a:lnTo>
                  <a:lnTo>
                    <a:pt x="1698" y="3832"/>
                  </a:lnTo>
                  <a:lnTo>
                    <a:pt x="1555" y="3792"/>
                  </a:lnTo>
                  <a:lnTo>
                    <a:pt x="1420" y="3737"/>
                  </a:lnTo>
                  <a:lnTo>
                    <a:pt x="1285" y="3673"/>
                  </a:lnTo>
                  <a:lnTo>
                    <a:pt x="1158" y="3602"/>
                  </a:lnTo>
                  <a:lnTo>
                    <a:pt x="1039" y="3515"/>
                  </a:lnTo>
                  <a:lnTo>
                    <a:pt x="928" y="3420"/>
                  </a:lnTo>
                  <a:lnTo>
                    <a:pt x="825" y="3316"/>
                  </a:lnTo>
                  <a:lnTo>
                    <a:pt x="738" y="3205"/>
                  </a:lnTo>
                  <a:lnTo>
                    <a:pt x="651" y="3094"/>
                  </a:lnTo>
                  <a:lnTo>
                    <a:pt x="571" y="2967"/>
                  </a:lnTo>
                  <a:lnTo>
                    <a:pt x="508" y="2832"/>
                  </a:lnTo>
                  <a:lnTo>
                    <a:pt x="452" y="2698"/>
                  </a:lnTo>
                  <a:lnTo>
                    <a:pt x="413" y="2555"/>
                  </a:lnTo>
                  <a:lnTo>
                    <a:pt x="381" y="2412"/>
                  </a:lnTo>
                  <a:lnTo>
                    <a:pt x="357" y="2261"/>
                  </a:lnTo>
                  <a:lnTo>
                    <a:pt x="349" y="2103"/>
                  </a:lnTo>
                  <a:lnTo>
                    <a:pt x="349" y="2103"/>
                  </a:lnTo>
                  <a:lnTo>
                    <a:pt x="365" y="1920"/>
                  </a:lnTo>
                  <a:lnTo>
                    <a:pt x="389" y="1745"/>
                  </a:lnTo>
                  <a:lnTo>
                    <a:pt x="428" y="1571"/>
                  </a:lnTo>
                  <a:lnTo>
                    <a:pt x="492" y="1412"/>
                  </a:lnTo>
                  <a:lnTo>
                    <a:pt x="571" y="1254"/>
                  </a:lnTo>
                  <a:lnTo>
                    <a:pt x="659" y="1111"/>
                  </a:lnTo>
                  <a:lnTo>
                    <a:pt x="762" y="968"/>
                  </a:lnTo>
                  <a:lnTo>
                    <a:pt x="873" y="841"/>
                  </a:lnTo>
                  <a:lnTo>
                    <a:pt x="1000" y="730"/>
                  </a:lnTo>
                  <a:lnTo>
                    <a:pt x="1143" y="627"/>
                  </a:lnTo>
                  <a:lnTo>
                    <a:pt x="1285" y="540"/>
                  </a:lnTo>
                  <a:lnTo>
                    <a:pt x="1444" y="460"/>
                  </a:lnTo>
                  <a:lnTo>
                    <a:pt x="1603" y="397"/>
                  </a:lnTo>
                  <a:lnTo>
                    <a:pt x="1777" y="357"/>
                  </a:lnTo>
                  <a:lnTo>
                    <a:pt x="1952" y="333"/>
                  </a:lnTo>
                  <a:lnTo>
                    <a:pt x="2134" y="317"/>
                  </a:lnTo>
                  <a:lnTo>
                    <a:pt x="2134" y="317"/>
                  </a:lnTo>
                  <a:lnTo>
                    <a:pt x="2317" y="333"/>
                  </a:lnTo>
                  <a:lnTo>
                    <a:pt x="2499" y="357"/>
                  </a:lnTo>
                  <a:lnTo>
                    <a:pt x="2666" y="397"/>
                  </a:lnTo>
                  <a:lnTo>
                    <a:pt x="2833" y="460"/>
                  </a:lnTo>
                  <a:lnTo>
                    <a:pt x="2983" y="540"/>
                  </a:lnTo>
                  <a:lnTo>
                    <a:pt x="3134" y="627"/>
                  </a:lnTo>
                  <a:lnTo>
                    <a:pt x="3269" y="730"/>
                  </a:lnTo>
                  <a:lnTo>
                    <a:pt x="3396" y="841"/>
                  </a:lnTo>
                  <a:lnTo>
                    <a:pt x="3515" y="968"/>
                  </a:lnTo>
                  <a:lnTo>
                    <a:pt x="3618" y="1111"/>
                  </a:lnTo>
                  <a:lnTo>
                    <a:pt x="3705" y="1254"/>
                  </a:lnTo>
                  <a:lnTo>
                    <a:pt x="3785" y="1412"/>
                  </a:lnTo>
                  <a:lnTo>
                    <a:pt x="3840" y="1571"/>
                  </a:lnTo>
                  <a:lnTo>
                    <a:pt x="3888" y="1745"/>
                  </a:lnTo>
                  <a:lnTo>
                    <a:pt x="3912" y="1920"/>
                  </a:lnTo>
                  <a:lnTo>
                    <a:pt x="3920" y="2103"/>
                  </a:lnTo>
                  <a:lnTo>
                    <a:pt x="3920" y="2103"/>
                  </a:lnTo>
                  <a:lnTo>
                    <a:pt x="3912" y="2269"/>
                  </a:lnTo>
                  <a:lnTo>
                    <a:pt x="3896" y="2420"/>
                  </a:lnTo>
                  <a:lnTo>
                    <a:pt x="3864" y="2571"/>
                  </a:lnTo>
                  <a:lnTo>
                    <a:pt x="3816" y="2713"/>
                  </a:lnTo>
                  <a:lnTo>
                    <a:pt x="3761" y="2856"/>
                  </a:lnTo>
                  <a:lnTo>
                    <a:pt x="3697" y="2983"/>
                  </a:lnTo>
                  <a:lnTo>
                    <a:pt x="3618" y="3110"/>
                  </a:lnTo>
                  <a:lnTo>
                    <a:pt x="3531" y="3229"/>
                  </a:lnTo>
                  <a:lnTo>
                    <a:pt x="3436" y="3332"/>
                  </a:lnTo>
                  <a:lnTo>
                    <a:pt x="3332" y="3435"/>
                  </a:lnTo>
                  <a:lnTo>
                    <a:pt x="3221" y="3523"/>
                  </a:lnTo>
                  <a:lnTo>
                    <a:pt x="3102" y="3610"/>
                  </a:lnTo>
                  <a:lnTo>
                    <a:pt x="2975" y="3681"/>
                  </a:lnTo>
                  <a:lnTo>
                    <a:pt x="2848" y="3745"/>
                  </a:lnTo>
                  <a:lnTo>
                    <a:pt x="2706" y="3792"/>
                  </a:lnTo>
                  <a:lnTo>
                    <a:pt x="2571" y="3840"/>
                  </a:lnTo>
                  <a:lnTo>
                    <a:pt x="2571" y="3840"/>
                  </a:lnTo>
                  <a:close/>
                </a:path>
              </a:pathLst>
            </a:custGeom>
            <a:solidFill>
              <a:srgbClr val="E5E6EE"/>
            </a:solidFill>
            <a:ln w="9525">
              <a:noFill/>
              <a:round/>
              <a:headEnd/>
              <a:tailEnd/>
            </a:ln>
          </p:spPr>
          <p:txBody>
            <a:bodyPr/>
            <a:lstStyle/>
            <a:p>
              <a:pPr>
                <a:defRPr/>
              </a:pPr>
              <a:endParaRPr lang="nb-NO">
                <a:latin typeface="Arial" pitchFamily="34" charset="0"/>
                <a:cs typeface="Arial" pitchFamily="34" charset="0"/>
              </a:endParaRPr>
            </a:p>
          </p:txBody>
        </p:sp>
        <p:sp>
          <p:nvSpPr>
            <p:cNvPr id="190474" name="Freeform 10"/>
            <p:cNvSpPr>
              <a:spLocks noEditPoints="1"/>
            </p:cNvSpPr>
            <p:nvPr userDrawn="1"/>
          </p:nvSpPr>
          <p:spPr bwMode="auto">
            <a:xfrm>
              <a:off x="-2246" y="0"/>
              <a:ext cx="4229" cy="4213"/>
            </a:xfrm>
            <a:custGeom>
              <a:avLst/>
              <a:gdLst/>
              <a:ahLst/>
              <a:cxnLst>
                <a:cxn ang="0">
                  <a:pos x="1904" y="16"/>
                </a:cxn>
                <a:cxn ang="0">
                  <a:pos x="1492" y="95"/>
                </a:cxn>
                <a:cxn ang="0">
                  <a:pos x="1111" y="262"/>
                </a:cxn>
                <a:cxn ang="0">
                  <a:pos x="770" y="484"/>
                </a:cxn>
                <a:cxn ang="0">
                  <a:pos x="484" y="770"/>
                </a:cxn>
                <a:cxn ang="0">
                  <a:pos x="262" y="1111"/>
                </a:cxn>
                <a:cxn ang="0">
                  <a:pos x="95" y="1492"/>
                </a:cxn>
                <a:cxn ang="0">
                  <a:pos x="16" y="1904"/>
                </a:cxn>
                <a:cxn ang="0">
                  <a:pos x="16" y="2317"/>
                </a:cxn>
                <a:cxn ang="0">
                  <a:pos x="214" y="3039"/>
                </a:cxn>
                <a:cxn ang="0">
                  <a:pos x="651" y="3634"/>
                </a:cxn>
                <a:cxn ang="0">
                  <a:pos x="1262" y="4046"/>
                </a:cxn>
                <a:cxn ang="0">
                  <a:pos x="1809" y="4205"/>
                </a:cxn>
                <a:cxn ang="0">
                  <a:pos x="1936" y="4197"/>
                </a:cxn>
                <a:cxn ang="0">
                  <a:pos x="2007" y="4110"/>
                </a:cxn>
                <a:cxn ang="0">
                  <a:pos x="2015" y="3864"/>
                </a:cxn>
                <a:cxn ang="0">
                  <a:pos x="2015" y="3023"/>
                </a:cxn>
                <a:cxn ang="0">
                  <a:pos x="2245" y="3015"/>
                </a:cxn>
                <a:cxn ang="0">
                  <a:pos x="2245" y="3483"/>
                </a:cxn>
                <a:cxn ang="0">
                  <a:pos x="2245" y="4046"/>
                </a:cxn>
                <a:cxn ang="0">
                  <a:pos x="2293" y="4181"/>
                </a:cxn>
                <a:cxn ang="0">
                  <a:pos x="2412" y="4213"/>
                </a:cxn>
                <a:cxn ang="0">
                  <a:pos x="2960" y="4054"/>
                </a:cxn>
                <a:cxn ang="0">
                  <a:pos x="3570" y="3642"/>
                </a:cxn>
                <a:cxn ang="0">
                  <a:pos x="4015" y="3039"/>
                </a:cxn>
                <a:cxn ang="0">
                  <a:pos x="4221" y="2317"/>
                </a:cxn>
                <a:cxn ang="0">
                  <a:pos x="4221" y="1904"/>
                </a:cxn>
                <a:cxn ang="0">
                  <a:pos x="4134" y="1492"/>
                </a:cxn>
                <a:cxn ang="0">
                  <a:pos x="3975" y="1111"/>
                </a:cxn>
                <a:cxn ang="0">
                  <a:pos x="3745" y="770"/>
                </a:cxn>
                <a:cxn ang="0">
                  <a:pos x="3459" y="484"/>
                </a:cxn>
                <a:cxn ang="0">
                  <a:pos x="3126" y="262"/>
                </a:cxn>
                <a:cxn ang="0">
                  <a:pos x="2745" y="95"/>
                </a:cxn>
                <a:cxn ang="0">
                  <a:pos x="2333" y="16"/>
                </a:cxn>
                <a:cxn ang="0">
                  <a:pos x="2571" y="3840"/>
                </a:cxn>
                <a:cxn ang="0">
                  <a:pos x="2563" y="3166"/>
                </a:cxn>
                <a:cxn ang="0">
                  <a:pos x="1698" y="3190"/>
                </a:cxn>
                <a:cxn ang="0">
                  <a:pos x="1420" y="3737"/>
                </a:cxn>
                <a:cxn ang="0">
                  <a:pos x="928" y="3420"/>
                </a:cxn>
                <a:cxn ang="0">
                  <a:pos x="571" y="2967"/>
                </a:cxn>
                <a:cxn ang="0">
                  <a:pos x="381" y="2412"/>
                </a:cxn>
                <a:cxn ang="0">
                  <a:pos x="365" y="1920"/>
                </a:cxn>
                <a:cxn ang="0">
                  <a:pos x="571" y="1254"/>
                </a:cxn>
                <a:cxn ang="0">
                  <a:pos x="1000" y="730"/>
                </a:cxn>
                <a:cxn ang="0">
                  <a:pos x="1603" y="397"/>
                </a:cxn>
                <a:cxn ang="0">
                  <a:pos x="2134" y="317"/>
                </a:cxn>
                <a:cxn ang="0">
                  <a:pos x="2833" y="460"/>
                </a:cxn>
                <a:cxn ang="0">
                  <a:pos x="3396" y="841"/>
                </a:cxn>
                <a:cxn ang="0">
                  <a:pos x="3785" y="1412"/>
                </a:cxn>
                <a:cxn ang="0">
                  <a:pos x="3920" y="2103"/>
                </a:cxn>
                <a:cxn ang="0">
                  <a:pos x="3864" y="2571"/>
                </a:cxn>
                <a:cxn ang="0">
                  <a:pos x="3618" y="3110"/>
                </a:cxn>
                <a:cxn ang="0">
                  <a:pos x="3221" y="3523"/>
                </a:cxn>
                <a:cxn ang="0">
                  <a:pos x="2706" y="3792"/>
                </a:cxn>
              </a:cxnLst>
              <a:rect l="0" t="0" r="r" b="b"/>
              <a:pathLst>
                <a:path w="4229" h="4213">
                  <a:moveTo>
                    <a:pt x="2118" y="0"/>
                  </a:moveTo>
                  <a:lnTo>
                    <a:pt x="2118" y="0"/>
                  </a:lnTo>
                  <a:lnTo>
                    <a:pt x="2007" y="8"/>
                  </a:lnTo>
                  <a:lnTo>
                    <a:pt x="1904" y="16"/>
                  </a:lnTo>
                  <a:lnTo>
                    <a:pt x="1793" y="32"/>
                  </a:lnTo>
                  <a:lnTo>
                    <a:pt x="1690" y="48"/>
                  </a:lnTo>
                  <a:lnTo>
                    <a:pt x="1587" y="71"/>
                  </a:lnTo>
                  <a:lnTo>
                    <a:pt x="1492" y="95"/>
                  </a:lnTo>
                  <a:lnTo>
                    <a:pt x="1389" y="135"/>
                  </a:lnTo>
                  <a:lnTo>
                    <a:pt x="1293" y="167"/>
                  </a:lnTo>
                  <a:lnTo>
                    <a:pt x="1198" y="214"/>
                  </a:lnTo>
                  <a:lnTo>
                    <a:pt x="1111" y="262"/>
                  </a:lnTo>
                  <a:lnTo>
                    <a:pt x="1024" y="309"/>
                  </a:lnTo>
                  <a:lnTo>
                    <a:pt x="936" y="365"/>
                  </a:lnTo>
                  <a:lnTo>
                    <a:pt x="849" y="421"/>
                  </a:lnTo>
                  <a:lnTo>
                    <a:pt x="770" y="484"/>
                  </a:lnTo>
                  <a:lnTo>
                    <a:pt x="698" y="555"/>
                  </a:lnTo>
                  <a:lnTo>
                    <a:pt x="619" y="619"/>
                  </a:lnTo>
                  <a:lnTo>
                    <a:pt x="555" y="698"/>
                  </a:lnTo>
                  <a:lnTo>
                    <a:pt x="484" y="770"/>
                  </a:lnTo>
                  <a:lnTo>
                    <a:pt x="421" y="849"/>
                  </a:lnTo>
                  <a:lnTo>
                    <a:pt x="365" y="936"/>
                  </a:lnTo>
                  <a:lnTo>
                    <a:pt x="309" y="1023"/>
                  </a:lnTo>
                  <a:lnTo>
                    <a:pt x="262" y="1111"/>
                  </a:lnTo>
                  <a:lnTo>
                    <a:pt x="214" y="1198"/>
                  </a:lnTo>
                  <a:lnTo>
                    <a:pt x="167" y="1293"/>
                  </a:lnTo>
                  <a:lnTo>
                    <a:pt x="135" y="1388"/>
                  </a:lnTo>
                  <a:lnTo>
                    <a:pt x="95" y="1492"/>
                  </a:lnTo>
                  <a:lnTo>
                    <a:pt x="71" y="1587"/>
                  </a:lnTo>
                  <a:lnTo>
                    <a:pt x="48" y="1690"/>
                  </a:lnTo>
                  <a:lnTo>
                    <a:pt x="32" y="1793"/>
                  </a:lnTo>
                  <a:lnTo>
                    <a:pt x="16" y="1904"/>
                  </a:lnTo>
                  <a:lnTo>
                    <a:pt x="8" y="2007"/>
                  </a:lnTo>
                  <a:lnTo>
                    <a:pt x="0" y="2118"/>
                  </a:lnTo>
                  <a:lnTo>
                    <a:pt x="0" y="2118"/>
                  </a:lnTo>
                  <a:lnTo>
                    <a:pt x="16" y="2317"/>
                  </a:lnTo>
                  <a:lnTo>
                    <a:pt x="40" y="2507"/>
                  </a:lnTo>
                  <a:lnTo>
                    <a:pt x="79" y="2690"/>
                  </a:lnTo>
                  <a:lnTo>
                    <a:pt x="143" y="2872"/>
                  </a:lnTo>
                  <a:lnTo>
                    <a:pt x="214" y="3039"/>
                  </a:lnTo>
                  <a:lnTo>
                    <a:pt x="302" y="3205"/>
                  </a:lnTo>
                  <a:lnTo>
                    <a:pt x="405" y="3356"/>
                  </a:lnTo>
                  <a:lnTo>
                    <a:pt x="524" y="3507"/>
                  </a:lnTo>
                  <a:lnTo>
                    <a:pt x="651" y="3634"/>
                  </a:lnTo>
                  <a:lnTo>
                    <a:pt x="785" y="3761"/>
                  </a:lnTo>
                  <a:lnTo>
                    <a:pt x="936" y="3872"/>
                  </a:lnTo>
                  <a:lnTo>
                    <a:pt x="1095" y="3967"/>
                  </a:lnTo>
                  <a:lnTo>
                    <a:pt x="1262" y="4046"/>
                  </a:lnTo>
                  <a:lnTo>
                    <a:pt x="1436" y="4118"/>
                  </a:lnTo>
                  <a:lnTo>
                    <a:pt x="1619" y="4173"/>
                  </a:lnTo>
                  <a:lnTo>
                    <a:pt x="1809" y="4205"/>
                  </a:lnTo>
                  <a:lnTo>
                    <a:pt x="1809" y="4205"/>
                  </a:lnTo>
                  <a:lnTo>
                    <a:pt x="1865" y="4213"/>
                  </a:lnTo>
                  <a:lnTo>
                    <a:pt x="1865" y="4213"/>
                  </a:lnTo>
                  <a:lnTo>
                    <a:pt x="1904" y="4213"/>
                  </a:lnTo>
                  <a:lnTo>
                    <a:pt x="1936" y="4197"/>
                  </a:lnTo>
                  <a:lnTo>
                    <a:pt x="1960" y="4181"/>
                  </a:lnTo>
                  <a:lnTo>
                    <a:pt x="1984" y="4165"/>
                  </a:lnTo>
                  <a:lnTo>
                    <a:pt x="1999" y="4134"/>
                  </a:lnTo>
                  <a:lnTo>
                    <a:pt x="2007" y="4110"/>
                  </a:lnTo>
                  <a:lnTo>
                    <a:pt x="2015" y="4054"/>
                  </a:lnTo>
                  <a:lnTo>
                    <a:pt x="2015" y="4054"/>
                  </a:lnTo>
                  <a:lnTo>
                    <a:pt x="2015" y="3864"/>
                  </a:lnTo>
                  <a:lnTo>
                    <a:pt x="2015" y="3864"/>
                  </a:lnTo>
                  <a:lnTo>
                    <a:pt x="2015" y="3507"/>
                  </a:lnTo>
                  <a:lnTo>
                    <a:pt x="2015" y="3507"/>
                  </a:lnTo>
                  <a:lnTo>
                    <a:pt x="2015" y="3023"/>
                  </a:lnTo>
                  <a:lnTo>
                    <a:pt x="2015" y="3023"/>
                  </a:lnTo>
                  <a:lnTo>
                    <a:pt x="1119" y="2118"/>
                  </a:lnTo>
                  <a:lnTo>
                    <a:pt x="2126" y="1111"/>
                  </a:lnTo>
                  <a:lnTo>
                    <a:pt x="3142" y="2118"/>
                  </a:lnTo>
                  <a:lnTo>
                    <a:pt x="2245" y="3015"/>
                  </a:lnTo>
                  <a:lnTo>
                    <a:pt x="2245" y="3015"/>
                  </a:lnTo>
                  <a:lnTo>
                    <a:pt x="2245" y="3015"/>
                  </a:lnTo>
                  <a:lnTo>
                    <a:pt x="2245" y="3483"/>
                  </a:lnTo>
                  <a:lnTo>
                    <a:pt x="2245" y="3483"/>
                  </a:lnTo>
                  <a:lnTo>
                    <a:pt x="2245" y="3888"/>
                  </a:lnTo>
                  <a:lnTo>
                    <a:pt x="2245" y="3888"/>
                  </a:lnTo>
                  <a:lnTo>
                    <a:pt x="2245" y="4046"/>
                  </a:lnTo>
                  <a:lnTo>
                    <a:pt x="2245" y="4046"/>
                  </a:lnTo>
                  <a:lnTo>
                    <a:pt x="2253" y="4086"/>
                  </a:lnTo>
                  <a:lnTo>
                    <a:pt x="2261" y="4126"/>
                  </a:lnTo>
                  <a:lnTo>
                    <a:pt x="2269" y="4157"/>
                  </a:lnTo>
                  <a:lnTo>
                    <a:pt x="2293" y="4181"/>
                  </a:lnTo>
                  <a:lnTo>
                    <a:pt x="2317" y="4197"/>
                  </a:lnTo>
                  <a:lnTo>
                    <a:pt x="2341" y="4213"/>
                  </a:lnTo>
                  <a:lnTo>
                    <a:pt x="2372" y="4213"/>
                  </a:lnTo>
                  <a:lnTo>
                    <a:pt x="2412" y="4213"/>
                  </a:lnTo>
                  <a:lnTo>
                    <a:pt x="2412" y="4213"/>
                  </a:lnTo>
                  <a:lnTo>
                    <a:pt x="2602" y="4173"/>
                  </a:lnTo>
                  <a:lnTo>
                    <a:pt x="2785" y="4118"/>
                  </a:lnTo>
                  <a:lnTo>
                    <a:pt x="2960" y="4054"/>
                  </a:lnTo>
                  <a:lnTo>
                    <a:pt x="3126" y="3967"/>
                  </a:lnTo>
                  <a:lnTo>
                    <a:pt x="3285" y="3872"/>
                  </a:lnTo>
                  <a:lnTo>
                    <a:pt x="3436" y="3761"/>
                  </a:lnTo>
                  <a:lnTo>
                    <a:pt x="3570" y="3642"/>
                  </a:lnTo>
                  <a:lnTo>
                    <a:pt x="3705" y="3507"/>
                  </a:lnTo>
                  <a:lnTo>
                    <a:pt x="3816" y="3364"/>
                  </a:lnTo>
                  <a:lnTo>
                    <a:pt x="3920" y="3205"/>
                  </a:lnTo>
                  <a:lnTo>
                    <a:pt x="4015" y="3039"/>
                  </a:lnTo>
                  <a:lnTo>
                    <a:pt x="4086" y="2872"/>
                  </a:lnTo>
                  <a:lnTo>
                    <a:pt x="4150" y="2690"/>
                  </a:lnTo>
                  <a:lnTo>
                    <a:pt x="4189" y="2507"/>
                  </a:lnTo>
                  <a:lnTo>
                    <a:pt x="4221" y="2317"/>
                  </a:lnTo>
                  <a:lnTo>
                    <a:pt x="4229" y="2118"/>
                  </a:lnTo>
                  <a:lnTo>
                    <a:pt x="4229" y="2118"/>
                  </a:lnTo>
                  <a:lnTo>
                    <a:pt x="4229" y="2007"/>
                  </a:lnTo>
                  <a:lnTo>
                    <a:pt x="4221" y="1904"/>
                  </a:lnTo>
                  <a:lnTo>
                    <a:pt x="4205" y="1793"/>
                  </a:lnTo>
                  <a:lnTo>
                    <a:pt x="4189" y="1690"/>
                  </a:lnTo>
                  <a:lnTo>
                    <a:pt x="4166" y="1587"/>
                  </a:lnTo>
                  <a:lnTo>
                    <a:pt x="4134" y="1492"/>
                  </a:lnTo>
                  <a:lnTo>
                    <a:pt x="4102" y="1388"/>
                  </a:lnTo>
                  <a:lnTo>
                    <a:pt x="4062" y="1293"/>
                  </a:lnTo>
                  <a:lnTo>
                    <a:pt x="4023" y="1198"/>
                  </a:lnTo>
                  <a:lnTo>
                    <a:pt x="3975" y="1111"/>
                  </a:lnTo>
                  <a:lnTo>
                    <a:pt x="3920" y="1023"/>
                  </a:lnTo>
                  <a:lnTo>
                    <a:pt x="3872" y="936"/>
                  </a:lnTo>
                  <a:lnTo>
                    <a:pt x="3808" y="849"/>
                  </a:lnTo>
                  <a:lnTo>
                    <a:pt x="3745" y="770"/>
                  </a:lnTo>
                  <a:lnTo>
                    <a:pt x="3682" y="698"/>
                  </a:lnTo>
                  <a:lnTo>
                    <a:pt x="3610" y="619"/>
                  </a:lnTo>
                  <a:lnTo>
                    <a:pt x="3539" y="555"/>
                  </a:lnTo>
                  <a:lnTo>
                    <a:pt x="3459" y="484"/>
                  </a:lnTo>
                  <a:lnTo>
                    <a:pt x="3380" y="421"/>
                  </a:lnTo>
                  <a:lnTo>
                    <a:pt x="3301" y="365"/>
                  </a:lnTo>
                  <a:lnTo>
                    <a:pt x="3213" y="309"/>
                  </a:lnTo>
                  <a:lnTo>
                    <a:pt x="3126" y="262"/>
                  </a:lnTo>
                  <a:lnTo>
                    <a:pt x="3031" y="214"/>
                  </a:lnTo>
                  <a:lnTo>
                    <a:pt x="2936" y="167"/>
                  </a:lnTo>
                  <a:lnTo>
                    <a:pt x="2840" y="135"/>
                  </a:lnTo>
                  <a:lnTo>
                    <a:pt x="2745" y="95"/>
                  </a:lnTo>
                  <a:lnTo>
                    <a:pt x="2642" y="71"/>
                  </a:lnTo>
                  <a:lnTo>
                    <a:pt x="2539" y="48"/>
                  </a:lnTo>
                  <a:lnTo>
                    <a:pt x="2436" y="32"/>
                  </a:lnTo>
                  <a:lnTo>
                    <a:pt x="2333" y="16"/>
                  </a:lnTo>
                  <a:lnTo>
                    <a:pt x="2222" y="8"/>
                  </a:lnTo>
                  <a:lnTo>
                    <a:pt x="2118" y="0"/>
                  </a:lnTo>
                  <a:lnTo>
                    <a:pt x="2118" y="0"/>
                  </a:lnTo>
                  <a:close/>
                  <a:moveTo>
                    <a:pt x="2571" y="3840"/>
                  </a:moveTo>
                  <a:lnTo>
                    <a:pt x="2571" y="3840"/>
                  </a:lnTo>
                  <a:lnTo>
                    <a:pt x="2571" y="3832"/>
                  </a:lnTo>
                  <a:lnTo>
                    <a:pt x="2571" y="3174"/>
                  </a:lnTo>
                  <a:lnTo>
                    <a:pt x="2563" y="3166"/>
                  </a:lnTo>
                  <a:lnTo>
                    <a:pt x="3602" y="2126"/>
                  </a:lnTo>
                  <a:lnTo>
                    <a:pt x="2118" y="651"/>
                  </a:lnTo>
                  <a:lnTo>
                    <a:pt x="635" y="2126"/>
                  </a:lnTo>
                  <a:lnTo>
                    <a:pt x="1698" y="3190"/>
                  </a:lnTo>
                  <a:lnTo>
                    <a:pt x="1698" y="3832"/>
                  </a:lnTo>
                  <a:lnTo>
                    <a:pt x="1698" y="3832"/>
                  </a:lnTo>
                  <a:lnTo>
                    <a:pt x="1555" y="3792"/>
                  </a:lnTo>
                  <a:lnTo>
                    <a:pt x="1420" y="3737"/>
                  </a:lnTo>
                  <a:lnTo>
                    <a:pt x="1285" y="3673"/>
                  </a:lnTo>
                  <a:lnTo>
                    <a:pt x="1158" y="3602"/>
                  </a:lnTo>
                  <a:lnTo>
                    <a:pt x="1039" y="3515"/>
                  </a:lnTo>
                  <a:lnTo>
                    <a:pt x="928" y="3420"/>
                  </a:lnTo>
                  <a:lnTo>
                    <a:pt x="825" y="3316"/>
                  </a:lnTo>
                  <a:lnTo>
                    <a:pt x="738" y="3205"/>
                  </a:lnTo>
                  <a:lnTo>
                    <a:pt x="651" y="3094"/>
                  </a:lnTo>
                  <a:lnTo>
                    <a:pt x="571" y="2967"/>
                  </a:lnTo>
                  <a:lnTo>
                    <a:pt x="508" y="2832"/>
                  </a:lnTo>
                  <a:lnTo>
                    <a:pt x="452" y="2698"/>
                  </a:lnTo>
                  <a:lnTo>
                    <a:pt x="413" y="2555"/>
                  </a:lnTo>
                  <a:lnTo>
                    <a:pt x="381" y="2412"/>
                  </a:lnTo>
                  <a:lnTo>
                    <a:pt x="357" y="2261"/>
                  </a:lnTo>
                  <a:lnTo>
                    <a:pt x="349" y="2103"/>
                  </a:lnTo>
                  <a:lnTo>
                    <a:pt x="349" y="2103"/>
                  </a:lnTo>
                  <a:lnTo>
                    <a:pt x="365" y="1920"/>
                  </a:lnTo>
                  <a:lnTo>
                    <a:pt x="389" y="1745"/>
                  </a:lnTo>
                  <a:lnTo>
                    <a:pt x="428" y="1571"/>
                  </a:lnTo>
                  <a:lnTo>
                    <a:pt x="492" y="1412"/>
                  </a:lnTo>
                  <a:lnTo>
                    <a:pt x="571" y="1254"/>
                  </a:lnTo>
                  <a:lnTo>
                    <a:pt x="659" y="1111"/>
                  </a:lnTo>
                  <a:lnTo>
                    <a:pt x="762" y="968"/>
                  </a:lnTo>
                  <a:lnTo>
                    <a:pt x="873" y="841"/>
                  </a:lnTo>
                  <a:lnTo>
                    <a:pt x="1000" y="730"/>
                  </a:lnTo>
                  <a:lnTo>
                    <a:pt x="1143" y="627"/>
                  </a:lnTo>
                  <a:lnTo>
                    <a:pt x="1285" y="540"/>
                  </a:lnTo>
                  <a:lnTo>
                    <a:pt x="1444" y="460"/>
                  </a:lnTo>
                  <a:lnTo>
                    <a:pt x="1603" y="397"/>
                  </a:lnTo>
                  <a:lnTo>
                    <a:pt x="1777" y="357"/>
                  </a:lnTo>
                  <a:lnTo>
                    <a:pt x="1952" y="333"/>
                  </a:lnTo>
                  <a:lnTo>
                    <a:pt x="2134" y="317"/>
                  </a:lnTo>
                  <a:lnTo>
                    <a:pt x="2134" y="317"/>
                  </a:lnTo>
                  <a:lnTo>
                    <a:pt x="2317" y="333"/>
                  </a:lnTo>
                  <a:lnTo>
                    <a:pt x="2499" y="357"/>
                  </a:lnTo>
                  <a:lnTo>
                    <a:pt x="2666" y="397"/>
                  </a:lnTo>
                  <a:lnTo>
                    <a:pt x="2833" y="460"/>
                  </a:lnTo>
                  <a:lnTo>
                    <a:pt x="2983" y="540"/>
                  </a:lnTo>
                  <a:lnTo>
                    <a:pt x="3134" y="627"/>
                  </a:lnTo>
                  <a:lnTo>
                    <a:pt x="3269" y="730"/>
                  </a:lnTo>
                  <a:lnTo>
                    <a:pt x="3396" y="841"/>
                  </a:lnTo>
                  <a:lnTo>
                    <a:pt x="3515" y="968"/>
                  </a:lnTo>
                  <a:lnTo>
                    <a:pt x="3618" y="1111"/>
                  </a:lnTo>
                  <a:lnTo>
                    <a:pt x="3705" y="1254"/>
                  </a:lnTo>
                  <a:lnTo>
                    <a:pt x="3785" y="1412"/>
                  </a:lnTo>
                  <a:lnTo>
                    <a:pt x="3840" y="1571"/>
                  </a:lnTo>
                  <a:lnTo>
                    <a:pt x="3888" y="1745"/>
                  </a:lnTo>
                  <a:lnTo>
                    <a:pt x="3912" y="1920"/>
                  </a:lnTo>
                  <a:lnTo>
                    <a:pt x="3920" y="2103"/>
                  </a:lnTo>
                  <a:lnTo>
                    <a:pt x="3920" y="2103"/>
                  </a:lnTo>
                  <a:lnTo>
                    <a:pt x="3912" y="2269"/>
                  </a:lnTo>
                  <a:lnTo>
                    <a:pt x="3896" y="2420"/>
                  </a:lnTo>
                  <a:lnTo>
                    <a:pt x="3864" y="2571"/>
                  </a:lnTo>
                  <a:lnTo>
                    <a:pt x="3816" y="2713"/>
                  </a:lnTo>
                  <a:lnTo>
                    <a:pt x="3761" y="2856"/>
                  </a:lnTo>
                  <a:lnTo>
                    <a:pt x="3697" y="2983"/>
                  </a:lnTo>
                  <a:lnTo>
                    <a:pt x="3618" y="3110"/>
                  </a:lnTo>
                  <a:lnTo>
                    <a:pt x="3531" y="3229"/>
                  </a:lnTo>
                  <a:lnTo>
                    <a:pt x="3436" y="3332"/>
                  </a:lnTo>
                  <a:lnTo>
                    <a:pt x="3332" y="3435"/>
                  </a:lnTo>
                  <a:lnTo>
                    <a:pt x="3221" y="3523"/>
                  </a:lnTo>
                  <a:lnTo>
                    <a:pt x="3102" y="3610"/>
                  </a:lnTo>
                  <a:lnTo>
                    <a:pt x="2975" y="3681"/>
                  </a:lnTo>
                  <a:lnTo>
                    <a:pt x="2848" y="3745"/>
                  </a:lnTo>
                  <a:lnTo>
                    <a:pt x="2706" y="3792"/>
                  </a:lnTo>
                  <a:lnTo>
                    <a:pt x="2571" y="3840"/>
                  </a:lnTo>
                  <a:lnTo>
                    <a:pt x="2571" y="3840"/>
                  </a:lnTo>
                  <a:close/>
                </a:path>
              </a:pathLst>
            </a:custGeom>
            <a:solidFill>
              <a:srgbClr val="E5E6EE"/>
            </a:solidFill>
            <a:ln w="9525">
              <a:noFill/>
              <a:round/>
              <a:headEnd/>
              <a:tailEnd/>
            </a:ln>
          </p:spPr>
          <p:txBody>
            <a:bodyPr/>
            <a:lstStyle/>
            <a:p>
              <a:pPr>
                <a:defRPr/>
              </a:pPr>
              <a:endParaRPr lang="nb-NO">
                <a:latin typeface="Arial" pitchFamily="34" charset="0"/>
                <a:cs typeface="Arial" pitchFamily="34" charset="0"/>
              </a:endParaRPr>
            </a:p>
          </p:txBody>
        </p:sp>
      </p:grpSp>
      <p:sp>
        <p:nvSpPr>
          <p:cNvPr id="1030" name="Rectangle 2"/>
          <p:cNvSpPr>
            <a:spLocks noGrp="1" noChangeArrowheads="1"/>
          </p:cNvSpPr>
          <p:nvPr>
            <p:ph type="title"/>
          </p:nvPr>
        </p:nvSpPr>
        <p:spPr bwMode="auto">
          <a:xfrm>
            <a:off x="42863" y="58738"/>
            <a:ext cx="91440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31"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en-US" dirty="0" smtClean="0"/>
          </a:p>
        </p:txBody>
      </p:sp>
      <p:sp>
        <p:nvSpPr>
          <p:cNvPr id="190478" name="Rectangle 14"/>
          <p:cNvSpPr>
            <a:spLocks noChangeArrowheads="1"/>
          </p:cNvSpPr>
          <p:nvPr userDrawn="1"/>
        </p:nvSpPr>
        <p:spPr bwMode="auto">
          <a:xfrm>
            <a:off x="-20638" y="6316663"/>
            <a:ext cx="6091732" cy="292388"/>
          </a:xfrm>
          <a:prstGeom prst="rect">
            <a:avLst/>
          </a:prstGeom>
          <a:noFill/>
          <a:ln w="9525" algn="ctr">
            <a:noFill/>
            <a:miter lim="800000"/>
            <a:headEnd/>
            <a:tailEnd/>
          </a:ln>
          <a:effectLst/>
        </p:spPr>
        <p:txBody>
          <a:bodyPr wrap="none">
            <a:spAutoFit/>
          </a:bodyPr>
          <a:lstStyle/>
          <a:p>
            <a:pPr marL="355600">
              <a:defRPr/>
            </a:pPr>
            <a:r>
              <a:rPr lang="en-US" sz="1300" b="0" dirty="0" smtClean="0">
                <a:solidFill>
                  <a:schemeClr val="tx1"/>
                </a:solidFill>
                <a:latin typeface="Arial" pitchFamily="34" charset="0"/>
                <a:cs typeface="Arial" pitchFamily="34" charset="0"/>
              </a:rPr>
              <a:t>Periodic Reporting Reflection Meeting,</a:t>
            </a:r>
            <a:r>
              <a:rPr lang="en-US" sz="1300" b="0" baseline="0" dirty="0" smtClean="0">
                <a:solidFill>
                  <a:schemeClr val="tx1"/>
                </a:solidFill>
                <a:latin typeface="Arial" pitchFamily="34" charset="0"/>
                <a:cs typeface="Arial" pitchFamily="34" charset="0"/>
              </a:rPr>
              <a:t> UNESCO-WHC, Paris, 2 June 2016</a:t>
            </a:r>
            <a:endParaRPr lang="en-US" sz="1300" b="0" dirty="0">
              <a:solidFill>
                <a:schemeClr val="tx1"/>
              </a:solidFill>
              <a:latin typeface="Arial" pitchFamily="34" charset="0"/>
              <a:cs typeface="Arial" pitchFamily="34" charset="0"/>
            </a:endParaRPr>
          </a:p>
        </p:txBody>
      </p:sp>
      <p:pic>
        <p:nvPicPr>
          <p:cNvPr id="12" name="Picture 3"/>
          <p:cNvPicPr>
            <a:picLocks noChangeAspect="1" noChangeArrowheads="1"/>
          </p:cNvPicPr>
          <p:nvPr userDrawn="1"/>
        </p:nvPicPr>
        <p:blipFill>
          <a:blip r:embed="rId19" cstate="print"/>
          <a:srcRect/>
          <a:stretch>
            <a:fillRect/>
          </a:stretch>
        </p:blipFill>
        <p:spPr bwMode="auto">
          <a:xfrm>
            <a:off x="7570127" y="6057466"/>
            <a:ext cx="1464693" cy="66241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marL="355600" indent="-355600" algn="l" rtl="0" eaLnBrk="0" fontAlgn="base" hangingPunct="0">
        <a:spcBef>
          <a:spcPct val="0"/>
        </a:spcBef>
        <a:spcAft>
          <a:spcPct val="0"/>
        </a:spcAft>
        <a:defRPr sz="2400" b="1">
          <a:solidFill>
            <a:schemeClr val="accent2"/>
          </a:solidFill>
          <a:latin typeface="+mj-lt"/>
          <a:ea typeface="+mj-ea"/>
          <a:cs typeface="+mj-cs"/>
        </a:defRPr>
      </a:lvl1pPr>
      <a:lvl2pPr marL="355600" indent="-355600" algn="l" rtl="0" eaLnBrk="0" fontAlgn="base" hangingPunct="0">
        <a:spcBef>
          <a:spcPct val="0"/>
        </a:spcBef>
        <a:spcAft>
          <a:spcPct val="0"/>
        </a:spcAft>
        <a:defRPr sz="2400" b="1">
          <a:solidFill>
            <a:schemeClr val="accent2"/>
          </a:solidFill>
          <a:latin typeface="Arial" pitchFamily="34" charset="0"/>
          <a:cs typeface="Arial" pitchFamily="34" charset="0"/>
        </a:defRPr>
      </a:lvl2pPr>
      <a:lvl3pPr marL="355600" indent="-355600" algn="l" rtl="0" eaLnBrk="0" fontAlgn="base" hangingPunct="0">
        <a:spcBef>
          <a:spcPct val="0"/>
        </a:spcBef>
        <a:spcAft>
          <a:spcPct val="0"/>
        </a:spcAft>
        <a:defRPr sz="2400" b="1">
          <a:solidFill>
            <a:schemeClr val="accent2"/>
          </a:solidFill>
          <a:latin typeface="Arial" pitchFamily="34" charset="0"/>
          <a:cs typeface="Arial" pitchFamily="34" charset="0"/>
        </a:defRPr>
      </a:lvl3pPr>
      <a:lvl4pPr marL="355600" indent="-355600" algn="l" rtl="0" eaLnBrk="0" fontAlgn="base" hangingPunct="0">
        <a:spcBef>
          <a:spcPct val="0"/>
        </a:spcBef>
        <a:spcAft>
          <a:spcPct val="0"/>
        </a:spcAft>
        <a:defRPr sz="2400" b="1">
          <a:solidFill>
            <a:schemeClr val="accent2"/>
          </a:solidFill>
          <a:latin typeface="Arial" pitchFamily="34" charset="0"/>
          <a:cs typeface="Arial" pitchFamily="34" charset="0"/>
        </a:defRPr>
      </a:lvl4pPr>
      <a:lvl5pPr marL="355600" indent="-355600" algn="l" rtl="0" eaLnBrk="0" fontAlgn="base" hangingPunct="0">
        <a:spcBef>
          <a:spcPct val="0"/>
        </a:spcBef>
        <a:spcAft>
          <a:spcPct val="0"/>
        </a:spcAft>
        <a:defRPr sz="2400" b="1">
          <a:solidFill>
            <a:schemeClr val="accent2"/>
          </a:solidFill>
          <a:latin typeface="Arial" pitchFamily="34" charset="0"/>
          <a:cs typeface="Arial" pitchFamily="34" charset="0"/>
        </a:defRPr>
      </a:lvl5pPr>
      <a:lvl6pPr marL="812800" algn="l" rtl="0" fontAlgn="base">
        <a:spcBef>
          <a:spcPct val="0"/>
        </a:spcBef>
        <a:spcAft>
          <a:spcPct val="0"/>
        </a:spcAft>
        <a:defRPr sz="2400" b="1">
          <a:solidFill>
            <a:schemeClr val="accent2"/>
          </a:solidFill>
          <a:latin typeface="Arial" pitchFamily="34" charset="0"/>
          <a:cs typeface="Arial" pitchFamily="34" charset="0"/>
        </a:defRPr>
      </a:lvl6pPr>
      <a:lvl7pPr marL="1270000" algn="l" rtl="0" fontAlgn="base">
        <a:spcBef>
          <a:spcPct val="0"/>
        </a:spcBef>
        <a:spcAft>
          <a:spcPct val="0"/>
        </a:spcAft>
        <a:defRPr sz="2400" b="1">
          <a:solidFill>
            <a:schemeClr val="accent2"/>
          </a:solidFill>
          <a:latin typeface="Arial" pitchFamily="34" charset="0"/>
          <a:cs typeface="Arial" pitchFamily="34" charset="0"/>
        </a:defRPr>
      </a:lvl7pPr>
      <a:lvl8pPr marL="1727200" algn="l" rtl="0" fontAlgn="base">
        <a:spcBef>
          <a:spcPct val="0"/>
        </a:spcBef>
        <a:spcAft>
          <a:spcPct val="0"/>
        </a:spcAft>
        <a:defRPr sz="2400" b="1">
          <a:solidFill>
            <a:schemeClr val="accent2"/>
          </a:solidFill>
          <a:latin typeface="Arial" pitchFamily="34" charset="0"/>
          <a:cs typeface="Arial" pitchFamily="34" charset="0"/>
        </a:defRPr>
      </a:lvl8pPr>
      <a:lvl9pPr marL="2184400" algn="l" rtl="0" fontAlgn="base">
        <a:spcBef>
          <a:spcPct val="0"/>
        </a:spcBef>
        <a:spcAft>
          <a:spcPct val="0"/>
        </a:spcAft>
        <a:defRPr sz="2400" b="1">
          <a:solidFill>
            <a:schemeClr val="accent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2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whc.unesco.org/en/15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type="title"/>
          </p:nvPr>
        </p:nvSpPr>
        <p:spPr>
          <a:xfrm>
            <a:off x="2380889" y="1340069"/>
            <a:ext cx="6763111" cy="4871848"/>
          </a:xfrm>
        </p:spPr>
        <p:txBody>
          <a:bodyPr/>
          <a:lstStyle/>
          <a:p>
            <a:pPr indent="0" eaLnBrk="1" hangingPunct="1">
              <a:tabLst>
                <a:tab pos="622300" algn="l"/>
              </a:tabLst>
              <a:defRPr/>
            </a:pPr>
            <a:r>
              <a:rPr lang="nb-NO" sz="2800" dirty="0" err="1" smtClean="0">
                <a:solidFill>
                  <a:schemeClr val="tx1"/>
                </a:solidFill>
              </a:rPr>
              <a:t>Inception</a:t>
            </a:r>
            <a:r>
              <a:rPr lang="nb-NO" sz="2800" dirty="0" smtClean="0">
                <a:solidFill>
                  <a:schemeClr val="tx1"/>
                </a:solidFill>
              </a:rPr>
              <a:t> </a:t>
            </a:r>
            <a:r>
              <a:rPr lang="nb-NO" sz="2800" dirty="0" err="1">
                <a:solidFill>
                  <a:schemeClr val="tx1"/>
                </a:solidFill>
              </a:rPr>
              <a:t>meeting</a:t>
            </a:r>
            <a:r>
              <a:rPr lang="nb-NO" sz="2800" dirty="0">
                <a:solidFill>
                  <a:schemeClr val="tx1"/>
                </a:solidFill>
              </a:rPr>
              <a:t> for </a:t>
            </a:r>
            <a:r>
              <a:rPr lang="nb-NO" sz="2800" dirty="0" err="1">
                <a:solidFill>
                  <a:schemeClr val="tx1"/>
                </a:solidFill>
              </a:rPr>
              <a:t>the</a:t>
            </a:r>
            <a:r>
              <a:rPr lang="nb-NO" sz="2800" dirty="0">
                <a:solidFill>
                  <a:schemeClr val="tx1"/>
                </a:solidFill>
              </a:rPr>
              <a:t> </a:t>
            </a:r>
            <a:r>
              <a:rPr lang="nb-NO" sz="2800" dirty="0" smtClean="0">
                <a:solidFill>
                  <a:schemeClr val="tx1"/>
                </a:solidFill>
              </a:rPr>
              <a:t>Second </a:t>
            </a:r>
            <a:r>
              <a:rPr lang="nb-NO" sz="2800" dirty="0" err="1" smtClean="0">
                <a:solidFill>
                  <a:schemeClr val="tx1"/>
                </a:solidFill>
              </a:rPr>
              <a:t>Cycle</a:t>
            </a:r>
            <a:r>
              <a:rPr lang="nb-NO" sz="2800" dirty="0" smtClean="0">
                <a:solidFill>
                  <a:schemeClr val="tx1"/>
                </a:solidFill>
              </a:rPr>
              <a:t> </a:t>
            </a:r>
            <a:r>
              <a:rPr lang="nb-NO" sz="2800" dirty="0" err="1" smtClean="0">
                <a:solidFill>
                  <a:schemeClr val="tx1"/>
                </a:solidFill>
              </a:rPr>
              <a:t>of</a:t>
            </a:r>
            <a:r>
              <a:rPr lang="nb-NO" sz="2800" dirty="0" smtClean="0">
                <a:solidFill>
                  <a:schemeClr val="tx1"/>
                </a:solidFill>
              </a:rPr>
              <a:t> </a:t>
            </a:r>
            <a:r>
              <a:rPr lang="nb-NO" sz="2800" dirty="0" err="1" smtClean="0">
                <a:solidFill>
                  <a:schemeClr val="tx1"/>
                </a:solidFill>
              </a:rPr>
              <a:t>Periodic</a:t>
            </a:r>
            <a:r>
              <a:rPr lang="nb-NO" sz="2800" dirty="0" smtClean="0">
                <a:solidFill>
                  <a:schemeClr val="tx1"/>
                </a:solidFill>
              </a:rPr>
              <a:t> Reporting, </a:t>
            </a:r>
            <a:r>
              <a:rPr lang="nb-NO" sz="2800" dirty="0" err="1">
                <a:solidFill>
                  <a:schemeClr val="tx1"/>
                </a:solidFill>
              </a:rPr>
              <a:t>Reflection</a:t>
            </a:r>
            <a:r>
              <a:rPr lang="nb-NO" sz="2800" dirty="0">
                <a:solidFill>
                  <a:schemeClr val="tx1"/>
                </a:solidFill>
              </a:rPr>
              <a:t> </a:t>
            </a:r>
            <a:r>
              <a:rPr lang="nb-NO" sz="2800" dirty="0" err="1" smtClean="0">
                <a:solidFill>
                  <a:schemeClr val="tx1"/>
                </a:solidFill>
              </a:rPr>
              <a:t>Period</a:t>
            </a:r>
            <a:r>
              <a:rPr lang="nb-NO" sz="2800" dirty="0" smtClean="0">
                <a:solidFill>
                  <a:schemeClr val="tx1"/>
                </a:solidFill>
              </a:rPr>
              <a:t/>
            </a:r>
            <a:br>
              <a:rPr lang="nb-NO" sz="2800" dirty="0" smtClean="0">
                <a:solidFill>
                  <a:schemeClr val="tx1"/>
                </a:solidFill>
              </a:rPr>
            </a:br>
            <a:r>
              <a:rPr lang="nb-NO" sz="2800" dirty="0"/>
              <a:t/>
            </a:r>
            <a:br>
              <a:rPr lang="nb-NO" sz="2800" dirty="0"/>
            </a:br>
            <a:r>
              <a:rPr lang="en-US" sz="3000" dirty="0" smtClean="0">
                <a:solidFill>
                  <a:schemeClr val="tx1"/>
                </a:solidFill>
                <a:effectLst>
                  <a:outerShdw blurRad="38100" dist="38100" dir="2700000" algn="tl">
                    <a:srgbClr val="C0C0C0"/>
                  </a:outerShdw>
                </a:effectLst>
              </a:rPr>
              <a:t>Current indicators in the Periodic Reporting Questionnaires</a:t>
            </a:r>
            <a:r>
              <a:rPr lang="en-US" sz="2600" dirty="0" smtClean="0">
                <a:solidFill>
                  <a:schemeClr val="tx1"/>
                </a:solidFill>
                <a:effectLst>
                  <a:outerShdw blurRad="38100" dist="38100" dir="2700000" algn="tl">
                    <a:srgbClr val="C0C0C0"/>
                  </a:outerShdw>
                </a:effectLst>
              </a:rPr>
              <a:t/>
            </a:r>
            <a:br>
              <a:rPr lang="en-US" sz="2600" dirty="0" smtClean="0">
                <a:solidFill>
                  <a:schemeClr val="tx1"/>
                </a:solidFill>
                <a:effectLst>
                  <a:outerShdw blurRad="38100" dist="38100" dir="2700000" algn="tl">
                    <a:srgbClr val="C0C0C0"/>
                  </a:outerShdw>
                </a:effectLst>
              </a:rPr>
            </a:br>
            <a:r>
              <a:rPr lang="en-US" sz="2800" dirty="0" smtClean="0">
                <a:solidFill>
                  <a:schemeClr val="tx1"/>
                </a:solidFill>
                <a:effectLst>
                  <a:outerShdw blurRad="38100" dist="38100" dir="2700000" algn="tl">
                    <a:srgbClr val="C0C0C0"/>
                  </a:outerShdw>
                </a:effectLst>
              </a:rPr>
              <a:t/>
            </a:r>
            <a:br>
              <a:rPr lang="en-US" sz="2800" dirty="0" smtClean="0">
                <a:solidFill>
                  <a:schemeClr val="tx1"/>
                </a:solidFill>
                <a:effectLst>
                  <a:outerShdw blurRad="38100" dist="38100" dir="2700000" algn="tl">
                    <a:srgbClr val="C0C0C0"/>
                  </a:outerShdw>
                </a:effectLst>
              </a:rPr>
            </a:br>
            <a:r>
              <a:rPr lang="en-US" sz="2000" b="0" dirty="0" smtClean="0">
                <a:solidFill>
                  <a:schemeClr val="tx1"/>
                </a:solidFill>
                <a:effectLst>
                  <a:outerShdw blurRad="38100" dist="38100" dir="2700000" algn="tl">
                    <a:srgbClr val="C0C0C0"/>
                  </a:outerShdw>
                </a:effectLst>
              </a:rPr>
              <a:t>Ole Søe Eriksen</a:t>
            </a:r>
            <a:br>
              <a:rPr lang="en-US" sz="2000" b="0" dirty="0" smtClean="0">
                <a:solidFill>
                  <a:schemeClr val="tx1"/>
                </a:solidFill>
                <a:effectLst>
                  <a:outerShdw blurRad="38100" dist="38100" dir="2700000" algn="tl">
                    <a:srgbClr val="C0C0C0"/>
                  </a:outerShdw>
                </a:effectLst>
              </a:rPr>
            </a:br>
            <a:r>
              <a:rPr lang="en-US" sz="2000" b="0" dirty="0" smtClean="0">
                <a:solidFill>
                  <a:schemeClr val="tx1"/>
                </a:solidFill>
                <a:effectLst>
                  <a:outerShdw blurRad="38100" dist="38100" dir="2700000" algn="tl">
                    <a:srgbClr val="C0C0C0"/>
                  </a:outerShdw>
                </a:effectLst>
              </a:rPr>
              <a:t>Independent World Heritage Expert</a:t>
            </a:r>
            <a:endParaRPr lang="fr-FR" sz="2000" b="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11163" y="149507"/>
            <a:ext cx="8229600" cy="687200"/>
          </a:xfrm>
        </p:spPr>
        <p:txBody>
          <a:bodyPr lIns="90000" tIns="46800" rIns="90000" bIns="46800"/>
          <a:lstStyle/>
          <a:p>
            <a:pPr marL="833438" indent="-833438" eaLnBrk="1" hangingPunct="1">
              <a:lnSpc>
                <a:spcPct val="93000"/>
              </a:lnSpc>
              <a:tabLst>
                <a:tab pos="833438" algn="l"/>
                <a:tab pos="1281113" algn="l"/>
                <a:tab pos="1730375" algn="l"/>
                <a:tab pos="2179638" algn="l"/>
                <a:tab pos="2628900" algn="l"/>
                <a:tab pos="3078163" algn="l"/>
                <a:tab pos="3527425" algn="l"/>
                <a:tab pos="3976688" algn="l"/>
                <a:tab pos="4425950" algn="l"/>
                <a:tab pos="4875213" algn="l"/>
                <a:tab pos="5324475" algn="l"/>
                <a:tab pos="5773738" algn="l"/>
                <a:tab pos="6223000" algn="l"/>
                <a:tab pos="6672263" algn="l"/>
                <a:tab pos="7121525" algn="l"/>
                <a:tab pos="7570788" algn="l"/>
                <a:tab pos="8020050" algn="l"/>
                <a:tab pos="8469313" algn="l"/>
                <a:tab pos="8918575" algn="l"/>
                <a:tab pos="9367838" algn="l"/>
                <a:tab pos="9817100" algn="l"/>
              </a:tabLst>
            </a:pPr>
            <a:r>
              <a:rPr lang="en-GB" altLang="ja-JP" sz="4000" b="1" dirty="0" smtClean="0">
                <a:solidFill>
                  <a:srgbClr val="003399"/>
                </a:solidFill>
                <a:ea typeface="ＭＳ Ｐゴシック" charset="-128"/>
              </a:rPr>
              <a:t>Pre-filling: which paragraphs?</a:t>
            </a:r>
          </a:p>
        </p:txBody>
      </p:sp>
      <p:sp>
        <p:nvSpPr>
          <p:cNvPr id="25602" name="Rectangle 2"/>
          <p:cNvSpPr>
            <a:spLocks noGrp="1" noChangeArrowheads="1"/>
          </p:cNvSpPr>
          <p:nvPr>
            <p:ph type="body" idx="1"/>
          </p:nvPr>
        </p:nvSpPr>
        <p:spPr>
          <a:xfrm>
            <a:off x="179388" y="1619250"/>
            <a:ext cx="8964612" cy="4687888"/>
          </a:xfrm>
        </p:spPr>
        <p:txBody>
          <a:bodyPr lIns="90000" tIns="46800" rIns="90000" bIns="46800"/>
          <a:lstStyle/>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333399"/>
                </a:solidFill>
                <a:ea typeface="ＭＳ Ｐゴシック" charset="-128"/>
              </a:rPr>
              <a:t>Property data</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sz="2400" dirty="0" smtClean="0">
              <a:solidFill>
                <a:srgbClr val="333399"/>
              </a:solidFill>
              <a:ea typeface="ＭＳ Ｐゴシック" charset="-128"/>
            </a:endParaRP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333399"/>
                </a:solidFill>
                <a:ea typeface="ＭＳ Ｐゴシック" charset="-128"/>
              </a:rPr>
              <a:t>Statements of Outstanding Universal Value</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sz="2400" dirty="0" smtClean="0">
              <a:solidFill>
                <a:srgbClr val="333399"/>
              </a:solidFill>
              <a:ea typeface="ＭＳ Ｐゴシック" charset="-128"/>
            </a:endParaRP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333399"/>
                </a:solidFill>
                <a:ea typeface="ＭＳ Ｐゴシック" charset="-128"/>
              </a:rPr>
              <a:t>Protection and Management</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sz="2400" dirty="0" smtClean="0">
              <a:solidFill>
                <a:srgbClr val="333399"/>
              </a:solidFill>
              <a:ea typeface="ＭＳ Ｐゴシック" charset="-128"/>
            </a:endParaRP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333399"/>
                </a:solidFill>
                <a:ea typeface="ＭＳ Ｐゴシック" charset="-128"/>
              </a:rPr>
              <a:t>International assistance</a:t>
            </a:r>
          </a:p>
        </p:txBody>
      </p:sp>
    </p:spTree>
    <p:extLst>
      <p:ext uri="{BB962C8B-B14F-4D97-AF65-F5344CB8AC3E}">
        <p14:creationId xmlns:p14="http://schemas.microsoft.com/office/powerpoint/2010/main" val="94374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5602">
                                            <p:txEl>
                                              <p:pRg st="0" end="0"/>
                                            </p:txEl>
                                          </p:spTgt>
                                        </p:tgtEl>
                                        <p:attrNameLst>
                                          <p:attrName>style.visibility</p:attrName>
                                        </p:attrNameLst>
                                      </p:cBhvr>
                                      <p:to>
                                        <p:strVal val="visible"/>
                                      </p:to>
                                    </p:set>
                                    <p:animEffect transition="in" filter="slide(fromBottom)">
                                      <p:cBhvr additive="repl">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25602">
                                            <p:txEl>
                                              <p:pRg st="2" end="2"/>
                                            </p:txEl>
                                          </p:spTgt>
                                        </p:tgtEl>
                                        <p:attrNameLst>
                                          <p:attrName>style.visibility</p:attrName>
                                        </p:attrNameLst>
                                      </p:cBhvr>
                                      <p:to>
                                        <p:strVal val="visible"/>
                                      </p:to>
                                    </p:set>
                                    <p:animEffect transition="in" filter="slide(fromBottom)">
                                      <p:cBhvr additive="repl">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25602">
                                            <p:txEl>
                                              <p:pRg st="4" end="4"/>
                                            </p:txEl>
                                          </p:spTgt>
                                        </p:tgtEl>
                                        <p:attrNameLst>
                                          <p:attrName>style.visibility</p:attrName>
                                        </p:attrNameLst>
                                      </p:cBhvr>
                                      <p:to>
                                        <p:strVal val="visible"/>
                                      </p:to>
                                    </p:set>
                                    <p:animEffect transition="in" filter="slide(fromBottom)">
                                      <p:cBhvr additive="repl">
                                        <p:cTn id="17" dur="500"/>
                                        <p:tgtEl>
                                          <p:spTgt spid="256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25602">
                                            <p:txEl>
                                              <p:pRg st="6" end="6"/>
                                            </p:txEl>
                                          </p:spTgt>
                                        </p:tgtEl>
                                        <p:attrNameLst>
                                          <p:attrName>style.visibility</p:attrName>
                                        </p:attrNameLst>
                                      </p:cBhvr>
                                      <p:to>
                                        <p:strVal val="visible"/>
                                      </p:to>
                                    </p:set>
                                    <p:animEffect transition="in" filter="slide(fromBottom)">
                                      <p:cBhvr additive="repl">
                                        <p:cTn id="22" dur="500"/>
                                        <p:tgtEl>
                                          <p:spTgt spid="25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28588"/>
            <a:ext cx="8226425" cy="1275883"/>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1) Validate and Update</a:t>
            </a:r>
          </a:p>
        </p:txBody>
      </p:sp>
      <p:pic>
        <p:nvPicPr>
          <p:cNvPr id="12291" name="Picture 3"/>
          <p:cNvPicPr>
            <a:picLocks noChangeAspect="1" noChangeArrowheads="1"/>
          </p:cNvPicPr>
          <p:nvPr/>
        </p:nvPicPr>
        <p:blipFill>
          <a:blip r:embed="rId3" cstate="print"/>
          <a:srcRect l="36131" t="28055" r="20480" b="22171"/>
          <a:stretch>
            <a:fillRect/>
          </a:stretch>
        </p:blipFill>
        <p:spPr bwMode="auto">
          <a:xfrm>
            <a:off x="1743075" y="1600200"/>
            <a:ext cx="5653088" cy="4708525"/>
          </a:xfrm>
          <a:prstGeom prst="rect">
            <a:avLst/>
          </a:prstGeom>
          <a:noFill/>
          <a:ln w="9525">
            <a:noFill/>
            <a:round/>
            <a:headEnd/>
            <a:tailEnd/>
          </a:ln>
        </p:spPr>
      </p:pic>
    </p:spTree>
    <p:extLst>
      <p:ext uri="{BB962C8B-B14F-4D97-AF65-F5344CB8AC3E}">
        <p14:creationId xmlns:p14="http://schemas.microsoft.com/office/powerpoint/2010/main" val="109319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8471"/>
            <a:ext cx="8226425" cy="1216117"/>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2) Yes / No</a:t>
            </a:r>
          </a:p>
        </p:txBody>
      </p:sp>
      <p:pic>
        <p:nvPicPr>
          <p:cNvPr id="13315" name="Picture 3"/>
          <p:cNvPicPr>
            <a:picLocks noChangeAspect="1" noChangeArrowheads="1"/>
          </p:cNvPicPr>
          <p:nvPr/>
        </p:nvPicPr>
        <p:blipFill>
          <a:blip r:embed="rId3" cstate="print"/>
          <a:srcRect l="35931" t="40726" r="20470" b="40271"/>
          <a:stretch>
            <a:fillRect/>
          </a:stretch>
        </p:blipFill>
        <p:spPr bwMode="auto">
          <a:xfrm>
            <a:off x="539750" y="1974197"/>
            <a:ext cx="8424863" cy="3240087"/>
          </a:xfrm>
          <a:prstGeom prst="rect">
            <a:avLst/>
          </a:prstGeom>
          <a:noFill/>
          <a:ln w="9525">
            <a:noFill/>
            <a:round/>
            <a:headEnd/>
            <a:tailEnd/>
          </a:ln>
        </p:spPr>
      </p:pic>
    </p:spTree>
    <p:extLst>
      <p:ext uri="{BB962C8B-B14F-4D97-AF65-F5344CB8AC3E}">
        <p14:creationId xmlns:p14="http://schemas.microsoft.com/office/powerpoint/2010/main" val="207255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4001"/>
            <a:ext cx="8226425" cy="1431925"/>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3600" b="1" dirty="0" smtClean="0">
                <a:solidFill>
                  <a:srgbClr val="003399"/>
                </a:solidFill>
              </a:rPr>
              <a:t>3) Multiple choice (one answer)</a:t>
            </a:r>
          </a:p>
        </p:txBody>
      </p:sp>
      <p:pic>
        <p:nvPicPr>
          <p:cNvPr id="14339" name="Picture 3"/>
          <p:cNvPicPr>
            <a:picLocks noChangeAspect="1" noChangeArrowheads="1"/>
          </p:cNvPicPr>
          <p:nvPr/>
        </p:nvPicPr>
        <p:blipFill>
          <a:blip r:embed="rId3" cstate="print"/>
          <a:srcRect l="34668" t="38011" r="20470" b="26697"/>
          <a:stretch>
            <a:fillRect/>
          </a:stretch>
        </p:blipFill>
        <p:spPr bwMode="auto">
          <a:xfrm>
            <a:off x="1042988" y="1484313"/>
            <a:ext cx="6697662" cy="4522787"/>
          </a:xfrm>
          <a:prstGeom prst="rect">
            <a:avLst/>
          </a:prstGeom>
          <a:noFill/>
          <a:ln w="9525">
            <a:noFill/>
            <a:round/>
            <a:headEnd/>
            <a:tailEnd/>
          </a:ln>
        </p:spPr>
      </p:pic>
    </p:spTree>
    <p:extLst>
      <p:ext uri="{BB962C8B-B14F-4D97-AF65-F5344CB8AC3E}">
        <p14:creationId xmlns:p14="http://schemas.microsoft.com/office/powerpoint/2010/main" val="16141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8707"/>
            <a:ext cx="8226425" cy="1290824"/>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3600" b="1" dirty="0" smtClean="0">
                <a:solidFill>
                  <a:srgbClr val="003399"/>
                </a:solidFill>
              </a:rPr>
              <a:t>3) Multiple choice (more answers)</a:t>
            </a:r>
          </a:p>
        </p:txBody>
      </p:sp>
      <p:pic>
        <p:nvPicPr>
          <p:cNvPr id="15363" name="Picture 5" descr="question"/>
          <p:cNvPicPr>
            <a:picLocks noChangeAspect="1" noChangeArrowheads="1"/>
          </p:cNvPicPr>
          <p:nvPr/>
        </p:nvPicPr>
        <p:blipFill>
          <a:blip r:embed="rId3" cstate="print"/>
          <a:srcRect/>
          <a:stretch>
            <a:fillRect/>
          </a:stretch>
        </p:blipFill>
        <p:spPr bwMode="auto">
          <a:xfrm>
            <a:off x="2051050" y="1412875"/>
            <a:ext cx="5391150" cy="5219700"/>
          </a:xfrm>
          <a:prstGeom prst="rect">
            <a:avLst/>
          </a:prstGeom>
          <a:noFill/>
          <a:ln w="9525">
            <a:noFill/>
            <a:miter lim="800000"/>
            <a:headEnd/>
            <a:tailEnd/>
          </a:ln>
        </p:spPr>
      </p:pic>
    </p:spTree>
    <p:extLst>
      <p:ext uri="{BB962C8B-B14F-4D97-AF65-F5344CB8AC3E}">
        <p14:creationId xmlns:p14="http://schemas.microsoft.com/office/powerpoint/2010/main" val="18600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13648"/>
            <a:ext cx="8226425" cy="1320706"/>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4) Rating</a:t>
            </a:r>
          </a:p>
        </p:txBody>
      </p:sp>
      <p:pic>
        <p:nvPicPr>
          <p:cNvPr id="16387" name="Picture 3"/>
          <p:cNvPicPr>
            <a:picLocks noChangeAspect="1" noChangeArrowheads="1"/>
          </p:cNvPicPr>
          <p:nvPr/>
        </p:nvPicPr>
        <p:blipFill>
          <a:blip r:embed="rId3" cstate="print"/>
          <a:srcRect l="35931" t="27148" r="20470" b="13121"/>
          <a:stretch>
            <a:fillRect/>
          </a:stretch>
        </p:blipFill>
        <p:spPr bwMode="auto">
          <a:xfrm>
            <a:off x="3433950" y="816603"/>
            <a:ext cx="4967287" cy="5184775"/>
          </a:xfrm>
          <a:prstGeom prst="rect">
            <a:avLst/>
          </a:prstGeom>
          <a:noFill/>
          <a:ln w="9525">
            <a:noFill/>
            <a:round/>
            <a:headEnd/>
            <a:tailEnd/>
          </a:ln>
        </p:spPr>
      </p:pic>
    </p:spTree>
    <p:extLst>
      <p:ext uri="{BB962C8B-B14F-4D97-AF65-F5344CB8AC3E}">
        <p14:creationId xmlns:p14="http://schemas.microsoft.com/office/powerpoint/2010/main" val="128730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883"/>
            <a:ext cx="8226425" cy="1431925"/>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5) Percentages</a:t>
            </a:r>
          </a:p>
        </p:txBody>
      </p:sp>
      <p:pic>
        <p:nvPicPr>
          <p:cNvPr id="17411" name="Picture 3"/>
          <p:cNvPicPr>
            <a:picLocks noChangeAspect="1" noChangeArrowheads="1"/>
          </p:cNvPicPr>
          <p:nvPr/>
        </p:nvPicPr>
        <p:blipFill>
          <a:blip r:embed="rId3" cstate="print"/>
          <a:srcRect l="34489" t="32579" r="20470" b="42989"/>
          <a:stretch>
            <a:fillRect/>
          </a:stretch>
        </p:blipFill>
        <p:spPr bwMode="auto">
          <a:xfrm>
            <a:off x="0" y="1600200"/>
            <a:ext cx="9144000" cy="4277072"/>
          </a:xfrm>
          <a:prstGeom prst="rect">
            <a:avLst/>
          </a:prstGeom>
          <a:noFill/>
          <a:ln w="9525">
            <a:noFill/>
            <a:round/>
            <a:headEnd/>
            <a:tailEnd/>
          </a:ln>
        </p:spPr>
      </p:pic>
      <p:sp>
        <p:nvSpPr>
          <p:cNvPr id="17412" name="Text Box 4"/>
          <p:cNvSpPr txBox="1">
            <a:spLocks noChangeArrowheads="1"/>
          </p:cNvSpPr>
          <p:nvPr/>
        </p:nvSpPr>
        <p:spPr bwMode="auto">
          <a:xfrm>
            <a:off x="250825" y="5877073"/>
            <a:ext cx="6913563" cy="528274"/>
          </a:xfrm>
          <a:prstGeom prst="rect">
            <a:avLst/>
          </a:prstGeom>
          <a:noFill/>
          <a:ln w="9525">
            <a:noFill/>
            <a:round/>
            <a:headEnd/>
            <a:tailEnd/>
          </a:ln>
        </p:spPr>
        <p:txBody>
          <a:bodyPr lIns="90000" tIns="46800" rIns="90000" bIns="46800">
            <a:spAutoFit/>
          </a:bodyPr>
          <a:lstStyle/>
          <a:p>
            <a:pPr defTabSz="449263">
              <a:lnSpc>
                <a:spcPct val="87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FF0000"/>
                </a:solidFill>
              </a:rPr>
              <a:t>N.B. Both cells have to be filled-in. Make sure that, if you write ‘100’ in one of them, you write ‘0’ in the other</a:t>
            </a:r>
          </a:p>
        </p:txBody>
      </p:sp>
    </p:spTree>
    <p:extLst>
      <p:ext uri="{BB962C8B-B14F-4D97-AF65-F5344CB8AC3E}">
        <p14:creationId xmlns:p14="http://schemas.microsoft.com/office/powerpoint/2010/main" val="5433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3883"/>
            <a:ext cx="8226425" cy="1431925"/>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6) Open field</a:t>
            </a:r>
          </a:p>
        </p:txBody>
      </p:sp>
      <p:pic>
        <p:nvPicPr>
          <p:cNvPr id="18435" name="Picture 3"/>
          <p:cNvPicPr>
            <a:picLocks noChangeAspect="1" noChangeArrowheads="1"/>
          </p:cNvPicPr>
          <p:nvPr/>
        </p:nvPicPr>
        <p:blipFill>
          <a:blip r:embed="rId3" cstate="print"/>
          <a:srcRect l="36131" t="52945" r="21930" b="27896"/>
          <a:stretch>
            <a:fillRect/>
          </a:stretch>
        </p:blipFill>
        <p:spPr bwMode="auto">
          <a:xfrm>
            <a:off x="755650" y="1989138"/>
            <a:ext cx="7632700" cy="3052762"/>
          </a:xfrm>
          <a:prstGeom prst="rect">
            <a:avLst/>
          </a:prstGeom>
          <a:noFill/>
          <a:ln w="9525">
            <a:noFill/>
            <a:round/>
            <a:headEnd/>
            <a:tailEnd/>
          </a:ln>
        </p:spPr>
      </p:pic>
      <p:sp>
        <p:nvSpPr>
          <p:cNvPr id="18436" name="Text Box 4"/>
          <p:cNvSpPr txBox="1">
            <a:spLocks noChangeArrowheads="1"/>
          </p:cNvSpPr>
          <p:nvPr/>
        </p:nvSpPr>
        <p:spPr bwMode="auto">
          <a:xfrm>
            <a:off x="755650" y="5373688"/>
            <a:ext cx="5903913" cy="331787"/>
          </a:xfrm>
          <a:prstGeom prst="rect">
            <a:avLst/>
          </a:prstGeom>
          <a:noFill/>
          <a:ln w="9525">
            <a:noFill/>
            <a:round/>
            <a:headEnd/>
            <a:tailEnd/>
          </a:ln>
        </p:spPr>
        <p:txBody>
          <a:bodyPr lIns="90000" tIns="46800" rIns="90000" bIns="46800">
            <a:spAutoFit/>
          </a:bodyPr>
          <a:lstStyle/>
          <a:p>
            <a:pPr defTabSz="449263">
              <a:lnSpc>
                <a:spcPct val="87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0000"/>
                </a:solidFill>
              </a:rPr>
              <a:t>Maximum 500 characters allowed!</a:t>
            </a:r>
          </a:p>
        </p:txBody>
      </p:sp>
    </p:spTree>
    <p:extLst>
      <p:ext uri="{BB962C8B-B14F-4D97-AF65-F5344CB8AC3E}">
        <p14:creationId xmlns:p14="http://schemas.microsoft.com/office/powerpoint/2010/main" val="202395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883"/>
            <a:ext cx="8226425" cy="1431925"/>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solidFill>
                  <a:srgbClr val="003399"/>
                </a:solidFill>
              </a:rPr>
              <a:t>The types of questions: </a:t>
            </a:r>
            <a:br>
              <a:rPr lang="en-GB" sz="4000" b="1" dirty="0" smtClean="0">
                <a:solidFill>
                  <a:srgbClr val="003399"/>
                </a:solidFill>
              </a:rPr>
            </a:br>
            <a:r>
              <a:rPr lang="en-GB" sz="4000" b="1" dirty="0" smtClean="0">
                <a:solidFill>
                  <a:srgbClr val="003399"/>
                </a:solidFill>
              </a:rPr>
              <a:t>7) Assessment</a:t>
            </a:r>
          </a:p>
        </p:txBody>
      </p:sp>
      <p:pic>
        <p:nvPicPr>
          <p:cNvPr id="19459" name="Picture 3"/>
          <p:cNvPicPr>
            <a:picLocks noChangeAspect="1" noChangeArrowheads="1"/>
          </p:cNvPicPr>
          <p:nvPr/>
        </p:nvPicPr>
        <p:blipFill>
          <a:blip r:embed="rId3" cstate="print"/>
          <a:srcRect l="34668" t="57014" r="20470" b="15836"/>
          <a:stretch>
            <a:fillRect/>
          </a:stretch>
        </p:blipFill>
        <p:spPr bwMode="auto">
          <a:xfrm>
            <a:off x="468313" y="1700213"/>
            <a:ext cx="7991475" cy="4033837"/>
          </a:xfrm>
          <a:prstGeom prst="rect">
            <a:avLst/>
          </a:prstGeom>
          <a:noFill/>
          <a:ln w="9525">
            <a:noFill/>
            <a:round/>
            <a:headEnd/>
            <a:tailEnd/>
          </a:ln>
        </p:spPr>
      </p:pic>
    </p:spTree>
    <p:extLst>
      <p:ext uri="{BB962C8B-B14F-4D97-AF65-F5344CB8AC3E}">
        <p14:creationId xmlns:p14="http://schemas.microsoft.com/office/powerpoint/2010/main" val="9200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xfrm>
            <a:off x="323850" y="128588"/>
            <a:ext cx="8820150" cy="678236"/>
          </a:xfrm>
        </p:spPr>
        <p:txBody>
          <a:bodyPr/>
          <a:lstStyle/>
          <a:p>
            <a:pPr eaLnBrk="1" hangingPunct="1"/>
            <a:r>
              <a:rPr lang="en-US" b="1" dirty="0" smtClean="0">
                <a:solidFill>
                  <a:srgbClr val="000099"/>
                </a:solidFill>
              </a:rPr>
              <a:t>Summary</a:t>
            </a:r>
            <a:r>
              <a:rPr lang="fr-FR" b="1" dirty="0" smtClean="0">
                <a:solidFill>
                  <a:srgbClr val="000099"/>
                </a:solidFill>
              </a:rPr>
              <a:t> Table</a:t>
            </a:r>
            <a:r>
              <a:rPr lang="fr-FR" dirty="0" smtClean="0">
                <a:solidFill>
                  <a:srgbClr val="000099"/>
                </a:solidFill>
              </a:rPr>
              <a:t> </a:t>
            </a:r>
            <a:r>
              <a:rPr lang="en-US" sz="2400" b="1" dirty="0" smtClean="0">
                <a:solidFill>
                  <a:srgbClr val="000099"/>
                </a:solidFill>
              </a:rPr>
              <a:t>example</a:t>
            </a:r>
            <a:r>
              <a:rPr lang="fr-FR" sz="2400" b="1" dirty="0" smtClean="0">
                <a:solidFill>
                  <a:srgbClr val="000099"/>
                </a:solidFill>
              </a:rPr>
              <a:t>: </a:t>
            </a:r>
            <a:r>
              <a:rPr lang="fr-FR" sz="2400" b="1" dirty="0" err="1" smtClean="0">
                <a:solidFill>
                  <a:srgbClr val="000099"/>
                </a:solidFill>
              </a:rPr>
              <a:t>Factors</a:t>
            </a:r>
            <a:r>
              <a:rPr lang="fr-FR" sz="2400" b="1" dirty="0" smtClean="0">
                <a:solidFill>
                  <a:srgbClr val="000099"/>
                </a:solidFill>
              </a:rPr>
              <a:t>’ Cycle, Section II</a:t>
            </a:r>
            <a:endParaRPr lang="en-US" sz="2400" b="1" dirty="0" smtClean="0">
              <a:solidFill>
                <a:srgbClr val="000099"/>
              </a:solidFill>
            </a:endParaRPr>
          </a:p>
        </p:txBody>
      </p:sp>
      <p:pic>
        <p:nvPicPr>
          <p:cNvPr id="20483" name="Picture 3"/>
          <p:cNvPicPr>
            <a:picLocks noGrp="1" noChangeAspect="1" noChangeArrowheads="1"/>
          </p:cNvPicPr>
          <p:nvPr>
            <p:ph sz="quarter" idx="1"/>
          </p:nvPr>
        </p:nvPicPr>
        <p:blipFill>
          <a:blip r:embed="rId2" cstate="print"/>
          <a:srcRect l="34668" t="48869" r="20470" b="28281"/>
          <a:stretch>
            <a:fillRect/>
          </a:stretch>
        </p:blipFill>
        <p:spPr>
          <a:xfrm>
            <a:off x="0" y="1628775"/>
            <a:ext cx="3924300" cy="1527175"/>
          </a:xfrm>
        </p:spPr>
      </p:pic>
      <p:sp>
        <p:nvSpPr>
          <p:cNvPr id="20484" name="Text Box 4"/>
          <p:cNvSpPr txBox="1">
            <a:spLocks noChangeArrowheads="1"/>
          </p:cNvSpPr>
          <p:nvPr/>
        </p:nvSpPr>
        <p:spPr bwMode="auto">
          <a:xfrm>
            <a:off x="323850" y="1341438"/>
            <a:ext cx="2592388" cy="314325"/>
          </a:xfrm>
          <a:prstGeom prst="rect">
            <a:avLst/>
          </a:prstGeom>
          <a:noFill/>
          <a:ln w="9525">
            <a:noFill/>
            <a:miter lim="800000"/>
            <a:headEnd/>
            <a:tailEnd/>
          </a:ln>
        </p:spPr>
        <p:txBody>
          <a:bodyPr>
            <a:spAutoFit/>
          </a:bodyPr>
          <a:lstStyle/>
          <a:p>
            <a:pPr>
              <a:lnSpc>
                <a:spcPct val="81000"/>
              </a:lnSpc>
              <a:spcBef>
                <a:spcPct val="50000"/>
              </a:spcBef>
              <a:buClr>
                <a:srgbClr val="000000"/>
              </a:buClr>
              <a:buSzPct val="100000"/>
              <a:buFont typeface="Arial" charset="0"/>
              <a:buNone/>
            </a:pPr>
            <a:r>
              <a:rPr lang="fr-FR" b="1" dirty="0">
                <a:solidFill>
                  <a:srgbClr val="000099"/>
                </a:solidFill>
              </a:rPr>
              <a:t>1) Identification</a:t>
            </a:r>
            <a:endParaRPr lang="en-US" b="1" dirty="0">
              <a:solidFill>
                <a:srgbClr val="000099"/>
              </a:solidFill>
            </a:endParaRPr>
          </a:p>
        </p:txBody>
      </p:sp>
      <p:sp>
        <p:nvSpPr>
          <p:cNvPr id="20485" name="Text Box 5"/>
          <p:cNvSpPr txBox="1">
            <a:spLocks noChangeArrowheads="1"/>
          </p:cNvSpPr>
          <p:nvPr/>
        </p:nvSpPr>
        <p:spPr bwMode="auto">
          <a:xfrm>
            <a:off x="3851275" y="1268413"/>
            <a:ext cx="3240088" cy="314325"/>
          </a:xfrm>
          <a:prstGeom prst="rect">
            <a:avLst/>
          </a:prstGeom>
          <a:noFill/>
          <a:ln w="9525">
            <a:noFill/>
            <a:miter lim="800000"/>
            <a:headEnd/>
            <a:tailEnd/>
          </a:ln>
        </p:spPr>
        <p:txBody>
          <a:bodyPr>
            <a:spAutoFit/>
          </a:bodyPr>
          <a:lstStyle/>
          <a:p>
            <a:pPr>
              <a:lnSpc>
                <a:spcPct val="81000"/>
              </a:lnSpc>
              <a:spcBef>
                <a:spcPct val="50000"/>
              </a:spcBef>
              <a:buClr>
                <a:srgbClr val="000000"/>
              </a:buClr>
              <a:buSzPct val="100000"/>
              <a:buFont typeface="Arial" charset="0"/>
              <a:buNone/>
            </a:pPr>
            <a:r>
              <a:rPr lang="fr-FR" b="1" dirty="0">
                <a:solidFill>
                  <a:srgbClr val="000099"/>
                </a:solidFill>
              </a:rPr>
              <a:t>2) </a:t>
            </a:r>
            <a:r>
              <a:rPr lang="fr-FR" b="1" dirty="0" err="1">
                <a:solidFill>
                  <a:srgbClr val="000099"/>
                </a:solidFill>
              </a:rPr>
              <a:t>Summary</a:t>
            </a:r>
            <a:r>
              <a:rPr lang="fr-FR" b="1" dirty="0">
                <a:solidFill>
                  <a:srgbClr val="000099"/>
                </a:solidFill>
              </a:rPr>
              <a:t> Table</a:t>
            </a:r>
            <a:endParaRPr lang="en-US" b="1" dirty="0">
              <a:solidFill>
                <a:srgbClr val="000099"/>
              </a:solidFill>
            </a:endParaRPr>
          </a:p>
        </p:txBody>
      </p:sp>
      <p:pic>
        <p:nvPicPr>
          <p:cNvPr id="20486" name="Picture 6"/>
          <p:cNvPicPr>
            <a:picLocks noChangeAspect="1" noChangeArrowheads="1"/>
          </p:cNvPicPr>
          <p:nvPr/>
        </p:nvPicPr>
        <p:blipFill>
          <a:blip r:embed="rId3" cstate="print"/>
          <a:srcRect l="36115" t="27148" r="20470" b="42987"/>
          <a:stretch>
            <a:fillRect/>
          </a:stretch>
        </p:blipFill>
        <p:spPr bwMode="auto">
          <a:xfrm>
            <a:off x="107950" y="4234615"/>
            <a:ext cx="3816350" cy="2090737"/>
          </a:xfrm>
          <a:prstGeom prst="rect">
            <a:avLst/>
          </a:prstGeom>
          <a:noFill/>
          <a:ln w="9525">
            <a:noFill/>
            <a:miter lim="800000"/>
            <a:headEnd/>
            <a:tailEnd/>
          </a:ln>
        </p:spPr>
      </p:pic>
      <p:sp>
        <p:nvSpPr>
          <p:cNvPr id="20487" name="Text Box 7"/>
          <p:cNvSpPr txBox="1">
            <a:spLocks noChangeArrowheads="1"/>
          </p:cNvSpPr>
          <p:nvPr/>
        </p:nvSpPr>
        <p:spPr bwMode="auto">
          <a:xfrm>
            <a:off x="6767513" y="1125538"/>
            <a:ext cx="2376487" cy="774212"/>
          </a:xfrm>
          <a:prstGeom prst="rect">
            <a:avLst/>
          </a:prstGeom>
          <a:noFill/>
          <a:ln w="9525">
            <a:noFill/>
            <a:miter lim="800000"/>
            <a:headEnd/>
            <a:tailEnd/>
          </a:ln>
        </p:spPr>
        <p:txBody>
          <a:bodyPr>
            <a:spAutoFit/>
          </a:bodyPr>
          <a:lstStyle/>
          <a:p>
            <a:pPr>
              <a:lnSpc>
                <a:spcPct val="81000"/>
              </a:lnSpc>
              <a:spcBef>
                <a:spcPct val="50000"/>
              </a:spcBef>
              <a:buClr>
                <a:srgbClr val="000000"/>
              </a:buClr>
              <a:buSzPct val="100000"/>
              <a:buFont typeface="Arial" charset="0"/>
              <a:buNone/>
            </a:pPr>
            <a:r>
              <a:rPr lang="fr-FR" sz="1800" b="1" dirty="0">
                <a:solidFill>
                  <a:srgbClr val="000099"/>
                </a:solidFill>
              </a:rPr>
              <a:t>3) </a:t>
            </a:r>
            <a:r>
              <a:rPr lang="fr-FR" sz="1800" b="1" dirty="0" err="1">
                <a:solidFill>
                  <a:srgbClr val="000099"/>
                </a:solidFill>
              </a:rPr>
              <a:t>Assessment</a:t>
            </a:r>
            <a:r>
              <a:rPr lang="fr-FR" sz="1800" b="1" dirty="0">
                <a:solidFill>
                  <a:srgbClr val="000099"/>
                </a:solidFill>
              </a:rPr>
              <a:t> of the </a:t>
            </a:r>
            <a:r>
              <a:rPr lang="fr-FR" sz="1800" b="1" dirty="0" err="1">
                <a:solidFill>
                  <a:srgbClr val="000099"/>
                </a:solidFill>
              </a:rPr>
              <a:t>current</a:t>
            </a:r>
            <a:r>
              <a:rPr lang="fr-FR" sz="1800" b="1" dirty="0">
                <a:solidFill>
                  <a:srgbClr val="000099"/>
                </a:solidFill>
              </a:rPr>
              <a:t> </a:t>
            </a:r>
            <a:r>
              <a:rPr lang="fr-FR" sz="1800" b="1" dirty="0" err="1">
                <a:solidFill>
                  <a:srgbClr val="000099"/>
                </a:solidFill>
              </a:rPr>
              <a:t>negative</a:t>
            </a:r>
            <a:r>
              <a:rPr lang="fr-FR" sz="1800" b="1" dirty="0">
                <a:solidFill>
                  <a:srgbClr val="000099"/>
                </a:solidFill>
              </a:rPr>
              <a:t> </a:t>
            </a:r>
            <a:r>
              <a:rPr lang="fr-FR" sz="1800" b="1" dirty="0" err="1">
                <a:solidFill>
                  <a:srgbClr val="000099"/>
                </a:solidFill>
              </a:rPr>
              <a:t>factors</a:t>
            </a:r>
            <a:endParaRPr lang="en-US" sz="1800" b="1" dirty="0">
              <a:solidFill>
                <a:srgbClr val="000099"/>
              </a:solidFill>
            </a:endParaRPr>
          </a:p>
        </p:txBody>
      </p:sp>
      <p:sp>
        <p:nvSpPr>
          <p:cNvPr id="20488" name="Text Box 8"/>
          <p:cNvSpPr txBox="1">
            <a:spLocks noChangeArrowheads="1"/>
          </p:cNvSpPr>
          <p:nvPr/>
        </p:nvSpPr>
        <p:spPr bwMode="auto">
          <a:xfrm>
            <a:off x="179388" y="3802815"/>
            <a:ext cx="3600450" cy="314325"/>
          </a:xfrm>
          <a:prstGeom prst="rect">
            <a:avLst/>
          </a:prstGeom>
          <a:noFill/>
          <a:ln w="9525">
            <a:noFill/>
            <a:miter lim="800000"/>
            <a:headEnd/>
            <a:tailEnd/>
          </a:ln>
        </p:spPr>
        <p:txBody>
          <a:bodyPr>
            <a:spAutoFit/>
          </a:bodyPr>
          <a:lstStyle/>
          <a:p>
            <a:pPr>
              <a:lnSpc>
                <a:spcPct val="81000"/>
              </a:lnSpc>
              <a:spcBef>
                <a:spcPct val="50000"/>
              </a:spcBef>
              <a:buClr>
                <a:srgbClr val="000000"/>
              </a:buClr>
              <a:buSzPct val="100000"/>
              <a:buFont typeface="Arial" charset="0"/>
              <a:buNone/>
            </a:pPr>
            <a:r>
              <a:rPr lang="fr-FR" b="1" dirty="0">
                <a:solidFill>
                  <a:srgbClr val="000099"/>
                </a:solidFill>
              </a:rPr>
              <a:t>4) Management </a:t>
            </a:r>
            <a:r>
              <a:rPr lang="en-GB" b="1" dirty="0">
                <a:solidFill>
                  <a:srgbClr val="000099"/>
                </a:solidFill>
              </a:rPr>
              <a:t>responses</a:t>
            </a:r>
          </a:p>
        </p:txBody>
      </p:sp>
      <p:sp>
        <p:nvSpPr>
          <p:cNvPr id="20489" name="Oval 9"/>
          <p:cNvSpPr>
            <a:spLocks noChangeArrowheads="1"/>
          </p:cNvSpPr>
          <p:nvPr/>
        </p:nvSpPr>
        <p:spPr bwMode="auto">
          <a:xfrm>
            <a:off x="4356100" y="5876925"/>
            <a:ext cx="360363" cy="144463"/>
          </a:xfrm>
          <a:prstGeom prst="ellipse">
            <a:avLst/>
          </a:prstGeom>
          <a:solidFill>
            <a:srgbClr val="FF0000">
              <a:alpha val="0"/>
            </a:srgbClr>
          </a:solidFill>
          <a:ln w="9525">
            <a:solidFill>
              <a:srgbClr val="FF0000"/>
            </a:solidFill>
            <a:round/>
            <a:headEnd/>
            <a:tailEnd/>
          </a:ln>
        </p:spPr>
        <p:txBody>
          <a:bodyPr wrap="none" anchor="ctr"/>
          <a:lstStyle/>
          <a:p>
            <a:endParaRPr lang="fr-FR"/>
          </a:p>
        </p:txBody>
      </p:sp>
      <p:pic>
        <p:nvPicPr>
          <p:cNvPr id="20490" name="Picture 10"/>
          <p:cNvPicPr>
            <a:picLocks noChangeAspect="1" noChangeArrowheads="1"/>
          </p:cNvPicPr>
          <p:nvPr/>
        </p:nvPicPr>
        <p:blipFill>
          <a:blip r:embed="rId4" cstate="print"/>
          <a:srcRect l="26004" t="19730" r="40823" b="9258"/>
          <a:stretch>
            <a:fillRect/>
          </a:stretch>
        </p:blipFill>
        <p:spPr bwMode="auto">
          <a:xfrm>
            <a:off x="3924300" y="1773238"/>
            <a:ext cx="2632075" cy="4608512"/>
          </a:xfrm>
          <a:prstGeom prst="rect">
            <a:avLst/>
          </a:prstGeom>
          <a:noFill/>
          <a:ln w="9525">
            <a:noFill/>
            <a:miter lim="800000"/>
            <a:headEnd/>
            <a:tailEnd/>
          </a:ln>
        </p:spPr>
      </p:pic>
      <p:pic>
        <p:nvPicPr>
          <p:cNvPr id="20491" name="Picture 11"/>
          <p:cNvPicPr>
            <a:picLocks noChangeAspect="1" noChangeArrowheads="1"/>
          </p:cNvPicPr>
          <p:nvPr/>
        </p:nvPicPr>
        <p:blipFill>
          <a:blip r:embed="rId5" cstate="print">
            <a:alphaModFix/>
          </a:blip>
          <a:srcRect l="17883" t="22099" r="60808" b="23529"/>
          <a:stretch>
            <a:fillRect/>
          </a:stretch>
        </p:blipFill>
        <p:spPr bwMode="auto">
          <a:xfrm>
            <a:off x="6732588" y="1916114"/>
            <a:ext cx="2276475" cy="4194828"/>
          </a:xfrm>
          <a:prstGeom prst="rect">
            <a:avLst/>
          </a:prstGeom>
          <a:noFill/>
          <a:ln w="9525">
            <a:noFill/>
            <a:miter lim="800000"/>
            <a:headEnd/>
            <a:tailEnd/>
          </a:ln>
        </p:spPr>
      </p:pic>
    </p:spTree>
    <p:extLst>
      <p:ext uri="{BB962C8B-B14F-4D97-AF65-F5344CB8AC3E}">
        <p14:creationId xmlns:p14="http://schemas.microsoft.com/office/powerpoint/2010/main" val="58082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1000"/>
                                        <p:tgtEl>
                                          <p:spTgt spid="20483"/>
                                        </p:tgtEl>
                                      </p:cBhvr>
                                    </p:animEffect>
                                    <p:anim calcmode="lin" valueType="num">
                                      <p:cBhvr>
                                        <p:cTn id="13" dur="1000" fill="hold"/>
                                        <p:tgtEl>
                                          <p:spTgt spid="20483"/>
                                        </p:tgtEl>
                                        <p:attrNameLst>
                                          <p:attrName>ppt_x</p:attrName>
                                        </p:attrNameLst>
                                      </p:cBhvr>
                                      <p:tavLst>
                                        <p:tav tm="0">
                                          <p:val>
                                            <p:strVal val="#ppt_x"/>
                                          </p:val>
                                        </p:tav>
                                        <p:tav tm="100000">
                                          <p:val>
                                            <p:strVal val="#ppt_x"/>
                                          </p:val>
                                        </p:tav>
                                      </p:tavLst>
                                    </p:anim>
                                    <p:anim calcmode="lin" valueType="num">
                                      <p:cBhvr>
                                        <p:cTn id="14"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fade">
                                      <p:cBhvr>
                                        <p:cTn id="19" dur="1000"/>
                                        <p:tgtEl>
                                          <p:spTgt spid="20485"/>
                                        </p:tgtEl>
                                      </p:cBhvr>
                                    </p:animEffect>
                                    <p:anim calcmode="lin" valueType="num">
                                      <p:cBhvr>
                                        <p:cTn id="20" dur="1000" fill="hold"/>
                                        <p:tgtEl>
                                          <p:spTgt spid="20485"/>
                                        </p:tgtEl>
                                        <p:attrNameLst>
                                          <p:attrName>ppt_x</p:attrName>
                                        </p:attrNameLst>
                                      </p:cBhvr>
                                      <p:tavLst>
                                        <p:tav tm="0">
                                          <p:val>
                                            <p:strVal val="#ppt_x"/>
                                          </p:val>
                                        </p:tav>
                                        <p:tav tm="100000">
                                          <p:val>
                                            <p:strVal val="#ppt_x"/>
                                          </p:val>
                                        </p:tav>
                                      </p:tavLst>
                                    </p:anim>
                                    <p:anim calcmode="lin" valueType="num">
                                      <p:cBhvr>
                                        <p:cTn id="21" dur="1000" fill="hold"/>
                                        <p:tgtEl>
                                          <p:spTgt spid="2048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490"/>
                                        </p:tgtEl>
                                        <p:attrNameLst>
                                          <p:attrName>style.visibility</p:attrName>
                                        </p:attrNameLst>
                                      </p:cBhvr>
                                      <p:to>
                                        <p:strVal val="visible"/>
                                      </p:to>
                                    </p:set>
                                    <p:animEffect transition="in" filter="fade">
                                      <p:cBhvr>
                                        <p:cTn id="24" dur="1000"/>
                                        <p:tgtEl>
                                          <p:spTgt spid="20490"/>
                                        </p:tgtEl>
                                      </p:cBhvr>
                                    </p:animEffect>
                                    <p:anim calcmode="lin" valueType="num">
                                      <p:cBhvr>
                                        <p:cTn id="25" dur="1000" fill="hold"/>
                                        <p:tgtEl>
                                          <p:spTgt spid="20490"/>
                                        </p:tgtEl>
                                        <p:attrNameLst>
                                          <p:attrName>ppt_x</p:attrName>
                                        </p:attrNameLst>
                                      </p:cBhvr>
                                      <p:tavLst>
                                        <p:tav tm="0">
                                          <p:val>
                                            <p:strVal val="#ppt_x"/>
                                          </p:val>
                                        </p:tav>
                                        <p:tav tm="100000">
                                          <p:val>
                                            <p:strVal val="#ppt_x"/>
                                          </p:val>
                                        </p:tav>
                                      </p:tavLst>
                                    </p:anim>
                                    <p:anim calcmode="lin" valueType="num">
                                      <p:cBhvr>
                                        <p:cTn id="26" dur="1000" fill="hold"/>
                                        <p:tgtEl>
                                          <p:spTgt spid="2049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fade">
                                      <p:cBhvr>
                                        <p:cTn id="31" dur="1000"/>
                                        <p:tgtEl>
                                          <p:spTgt spid="20487"/>
                                        </p:tgtEl>
                                      </p:cBhvr>
                                    </p:animEffect>
                                    <p:anim calcmode="lin" valueType="num">
                                      <p:cBhvr>
                                        <p:cTn id="32" dur="1000" fill="hold"/>
                                        <p:tgtEl>
                                          <p:spTgt spid="20487"/>
                                        </p:tgtEl>
                                        <p:attrNameLst>
                                          <p:attrName>ppt_x</p:attrName>
                                        </p:attrNameLst>
                                      </p:cBhvr>
                                      <p:tavLst>
                                        <p:tav tm="0">
                                          <p:val>
                                            <p:strVal val="#ppt_x"/>
                                          </p:val>
                                        </p:tav>
                                        <p:tav tm="100000">
                                          <p:val>
                                            <p:strVal val="#ppt_x"/>
                                          </p:val>
                                        </p:tav>
                                      </p:tavLst>
                                    </p:anim>
                                    <p:anim calcmode="lin" valueType="num">
                                      <p:cBhvr>
                                        <p:cTn id="33" dur="1000" fill="hold"/>
                                        <p:tgtEl>
                                          <p:spTgt spid="2048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491"/>
                                        </p:tgtEl>
                                        <p:attrNameLst>
                                          <p:attrName>style.visibility</p:attrName>
                                        </p:attrNameLst>
                                      </p:cBhvr>
                                      <p:to>
                                        <p:strVal val="visible"/>
                                      </p:to>
                                    </p:set>
                                    <p:animEffect transition="in" filter="fade">
                                      <p:cBhvr>
                                        <p:cTn id="36" dur="1000"/>
                                        <p:tgtEl>
                                          <p:spTgt spid="20491"/>
                                        </p:tgtEl>
                                      </p:cBhvr>
                                    </p:animEffect>
                                    <p:anim calcmode="lin" valueType="num">
                                      <p:cBhvr>
                                        <p:cTn id="37" dur="1000" fill="hold"/>
                                        <p:tgtEl>
                                          <p:spTgt spid="20491"/>
                                        </p:tgtEl>
                                        <p:attrNameLst>
                                          <p:attrName>ppt_x</p:attrName>
                                        </p:attrNameLst>
                                      </p:cBhvr>
                                      <p:tavLst>
                                        <p:tav tm="0">
                                          <p:val>
                                            <p:strVal val="#ppt_x"/>
                                          </p:val>
                                        </p:tav>
                                        <p:tav tm="100000">
                                          <p:val>
                                            <p:strVal val="#ppt_x"/>
                                          </p:val>
                                        </p:tav>
                                      </p:tavLst>
                                    </p:anim>
                                    <p:anim calcmode="lin" valueType="num">
                                      <p:cBhvr>
                                        <p:cTn id="38" dur="1000" fill="hold"/>
                                        <p:tgtEl>
                                          <p:spTgt spid="2049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488"/>
                                        </p:tgtEl>
                                        <p:attrNameLst>
                                          <p:attrName>style.visibility</p:attrName>
                                        </p:attrNameLst>
                                      </p:cBhvr>
                                      <p:to>
                                        <p:strVal val="visible"/>
                                      </p:to>
                                    </p:set>
                                    <p:animEffect transition="in" filter="fade">
                                      <p:cBhvr>
                                        <p:cTn id="43" dur="1000"/>
                                        <p:tgtEl>
                                          <p:spTgt spid="20488"/>
                                        </p:tgtEl>
                                      </p:cBhvr>
                                    </p:animEffect>
                                    <p:anim calcmode="lin" valueType="num">
                                      <p:cBhvr>
                                        <p:cTn id="44" dur="1000" fill="hold"/>
                                        <p:tgtEl>
                                          <p:spTgt spid="20488"/>
                                        </p:tgtEl>
                                        <p:attrNameLst>
                                          <p:attrName>ppt_x</p:attrName>
                                        </p:attrNameLst>
                                      </p:cBhvr>
                                      <p:tavLst>
                                        <p:tav tm="0">
                                          <p:val>
                                            <p:strVal val="#ppt_x"/>
                                          </p:val>
                                        </p:tav>
                                        <p:tav tm="100000">
                                          <p:val>
                                            <p:strVal val="#ppt_x"/>
                                          </p:val>
                                        </p:tav>
                                      </p:tavLst>
                                    </p:anim>
                                    <p:anim calcmode="lin" valueType="num">
                                      <p:cBhvr>
                                        <p:cTn id="45" dur="1000" fill="hold"/>
                                        <p:tgtEl>
                                          <p:spTgt spid="2048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0486"/>
                                        </p:tgtEl>
                                        <p:attrNameLst>
                                          <p:attrName>style.visibility</p:attrName>
                                        </p:attrNameLst>
                                      </p:cBhvr>
                                      <p:to>
                                        <p:strVal val="visible"/>
                                      </p:to>
                                    </p:set>
                                    <p:animEffect transition="in" filter="fade">
                                      <p:cBhvr>
                                        <p:cTn id="48" dur="1000"/>
                                        <p:tgtEl>
                                          <p:spTgt spid="20486"/>
                                        </p:tgtEl>
                                      </p:cBhvr>
                                    </p:animEffect>
                                    <p:anim calcmode="lin" valueType="num">
                                      <p:cBhvr>
                                        <p:cTn id="49" dur="1000" fill="hold"/>
                                        <p:tgtEl>
                                          <p:spTgt spid="20486"/>
                                        </p:tgtEl>
                                        <p:attrNameLst>
                                          <p:attrName>ppt_x</p:attrName>
                                        </p:attrNameLst>
                                      </p:cBhvr>
                                      <p:tavLst>
                                        <p:tav tm="0">
                                          <p:val>
                                            <p:strVal val="#ppt_x"/>
                                          </p:val>
                                        </p:tav>
                                        <p:tav tm="100000">
                                          <p:val>
                                            <p:strVal val="#ppt_x"/>
                                          </p:val>
                                        </p:tav>
                                      </p:tavLst>
                                    </p:anim>
                                    <p:anim calcmode="lin" valueType="num">
                                      <p:cBhvr>
                                        <p:cTn id="50"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7" grpId="0"/>
      <p:bldP spid="204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4837" cy="768316"/>
          </a:xfrm>
        </p:spPr>
        <p:txBody>
          <a:bodyPr/>
          <a:lstStyle/>
          <a:p>
            <a:pPr eaLnBrk="1" hangingPunct="1"/>
            <a:r>
              <a:rPr lang="en-GB" dirty="0" smtClean="0"/>
              <a:t>Periodic Reporting Online Tool</a:t>
            </a:r>
          </a:p>
        </p:txBody>
      </p:sp>
      <p:sp>
        <p:nvSpPr>
          <p:cNvPr id="4100" name="Text Box 8"/>
          <p:cNvSpPr txBox="1">
            <a:spLocks noChangeArrowheads="1"/>
          </p:cNvSpPr>
          <p:nvPr/>
        </p:nvSpPr>
        <p:spPr bwMode="auto">
          <a:xfrm>
            <a:off x="107950" y="2060575"/>
            <a:ext cx="3724096" cy="3200876"/>
          </a:xfrm>
          <a:prstGeom prst="rect">
            <a:avLst/>
          </a:prstGeom>
          <a:noFill/>
          <a:ln w="9525">
            <a:noFill/>
            <a:miter lim="800000"/>
            <a:headEnd/>
            <a:tailEnd/>
          </a:ln>
        </p:spPr>
        <p:txBody>
          <a:bodyPr wrap="none">
            <a:spAutoFit/>
          </a:bodyPr>
          <a:lstStyle/>
          <a:p>
            <a:pPr marL="180975" indent="-180975"/>
            <a:r>
              <a:rPr lang="en-GB" sz="2400" b="1" dirty="0" smtClean="0">
                <a:solidFill>
                  <a:srgbClr val="A50021"/>
                </a:solidFill>
              </a:rPr>
              <a:t>Online platform:</a:t>
            </a:r>
          </a:p>
          <a:p>
            <a:pPr marL="180975" indent="-180975"/>
            <a:r>
              <a:rPr lang="en-GB" sz="1800" dirty="0" err="1">
                <a:solidFill>
                  <a:srgbClr val="A50021"/>
                </a:solidFill>
              </a:rPr>
              <a:t>w</a:t>
            </a:r>
            <a:r>
              <a:rPr lang="en-GB" sz="1800" b="1" dirty="0" err="1" smtClean="0">
                <a:solidFill>
                  <a:srgbClr val="A50021"/>
                </a:solidFill>
              </a:rPr>
              <a:t>hc.unesco.org</a:t>
            </a:r>
            <a:r>
              <a:rPr lang="en-GB" sz="1800" b="1" dirty="0" smtClean="0">
                <a:solidFill>
                  <a:srgbClr val="A50021"/>
                </a:solidFill>
              </a:rPr>
              <a:t>/en/153</a:t>
            </a:r>
            <a:endParaRPr lang="en-GB" sz="1800" b="1" dirty="0">
              <a:solidFill>
                <a:srgbClr val="A50021"/>
              </a:solidFill>
            </a:endParaRPr>
          </a:p>
          <a:p>
            <a:pPr marL="180975" indent="-180975"/>
            <a:endParaRPr lang="en-GB" sz="2000" b="1" dirty="0" smtClean="0">
              <a:solidFill>
                <a:srgbClr val="A50021"/>
              </a:solidFill>
            </a:endParaRPr>
          </a:p>
          <a:p>
            <a:pPr marL="180975" indent="-180975"/>
            <a:r>
              <a:rPr lang="en-GB" sz="2000" b="1" dirty="0" smtClean="0">
                <a:solidFill>
                  <a:srgbClr val="A50021"/>
                </a:solidFill>
              </a:rPr>
              <a:t>National Focal Points:</a:t>
            </a:r>
            <a:r>
              <a:rPr lang="en-GB" sz="2000" dirty="0" smtClean="0">
                <a:solidFill>
                  <a:srgbClr val="A50021"/>
                </a:solidFill>
              </a:rPr>
              <a:t> </a:t>
            </a:r>
            <a:endParaRPr lang="en-GB" sz="2000" dirty="0">
              <a:solidFill>
                <a:srgbClr val="A50021"/>
              </a:solidFill>
            </a:endParaRPr>
          </a:p>
          <a:p>
            <a:pPr marL="180975" indent="-180975">
              <a:buFontTx/>
              <a:buChar char="•"/>
            </a:pPr>
            <a:r>
              <a:rPr lang="en-GB" sz="2000" dirty="0">
                <a:solidFill>
                  <a:srgbClr val="A50021"/>
                </a:solidFill>
              </a:rPr>
              <a:t>Fill-in and validate Section I</a:t>
            </a:r>
          </a:p>
          <a:p>
            <a:pPr marL="180975" indent="-180975">
              <a:buFontTx/>
              <a:buChar char="•"/>
            </a:pPr>
            <a:r>
              <a:rPr lang="en-GB" sz="2000" dirty="0">
                <a:solidFill>
                  <a:srgbClr val="A50021"/>
                </a:solidFill>
              </a:rPr>
              <a:t>Validate Section II</a:t>
            </a:r>
          </a:p>
          <a:p>
            <a:pPr marL="180975" indent="-180975">
              <a:buFontTx/>
              <a:buChar char="•"/>
            </a:pPr>
            <a:r>
              <a:rPr lang="en-GB" sz="2000" dirty="0">
                <a:solidFill>
                  <a:srgbClr val="A50021"/>
                </a:solidFill>
              </a:rPr>
              <a:t>Submit Sections I and II</a:t>
            </a:r>
          </a:p>
          <a:p>
            <a:pPr marL="180975" indent="-180975"/>
            <a:endParaRPr lang="en-GB" sz="2000" dirty="0">
              <a:solidFill>
                <a:srgbClr val="A50021"/>
              </a:solidFill>
            </a:endParaRPr>
          </a:p>
          <a:p>
            <a:pPr marL="180975" indent="-180975"/>
            <a:r>
              <a:rPr lang="en-GB" sz="2000" b="1" dirty="0">
                <a:solidFill>
                  <a:srgbClr val="A50021"/>
                </a:solidFill>
              </a:rPr>
              <a:t>Site Manager:</a:t>
            </a:r>
          </a:p>
          <a:p>
            <a:pPr marL="180975" indent="-180975">
              <a:buFontTx/>
              <a:buChar char="•"/>
            </a:pPr>
            <a:r>
              <a:rPr lang="en-GB" sz="2000" dirty="0">
                <a:solidFill>
                  <a:srgbClr val="A50021"/>
                </a:solidFill>
              </a:rPr>
              <a:t>Fill-in Section II</a:t>
            </a:r>
          </a:p>
        </p:txBody>
      </p:sp>
      <p:pic>
        <p:nvPicPr>
          <p:cNvPr id="5"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5782" t="10254" r="14336" b="4492"/>
          <a:stretch>
            <a:fillRect/>
          </a:stretch>
        </p:blipFill>
        <p:spPr bwMode="auto">
          <a:xfrm>
            <a:off x="4573461" y="788961"/>
            <a:ext cx="4570538" cy="521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animEffect transition="in" filter="fade">
                                      <p:cBhvr>
                                        <p:cTn id="7" dur="1000"/>
                                        <p:tgtEl>
                                          <p:spTgt spid="4100">
                                            <p:txEl>
                                              <p:pRg st="3" end="3"/>
                                            </p:txEl>
                                          </p:spTgt>
                                        </p:tgtEl>
                                      </p:cBhvr>
                                    </p:animEffect>
                                    <p:anim calcmode="lin" valueType="num">
                                      <p:cBhvr>
                                        <p:cTn id="8"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4" end="4"/>
                                            </p:txEl>
                                          </p:spTgt>
                                        </p:tgtEl>
                                        <p:attrNameLst>
                                          <p:attrName>style.visibility</p:attrName>
                                        </p:attrNameLst>
                                      </p:cBhvr>
                                      <p:to>
                                        <p:strVal val="visible"/>
                                      </p:to>
                                    </p:set>
                                    <p:animEffect transition="in" filter="fade">
                                      <p:cBhvr>
                                        <p:cTn id="12" dur="1000"/>
                                        <p:tgtEl>
                                          <p:spTgt spid="4100">
                                            <p:txEl>
                                              <p:pRg st="4" end="4"/>
                                            </p:txEl>
                                          </p:spTgt>
                                        </p:tgtEl>
                                      </p:cBhvr>
                                    </p:animEffect>
                                    <p:anim calcmode="lin" valueType="num">
                                      <p:cBhvr>
                                        <p:cTn id="13"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xEl>
                                              <p:pRg st="5" end="5"/>
                                            </p:txEl>
                                          </p:spTgt>
                                        </p:tgtEl>
                                        <p:attrNameLst>
                                          <p:attrName>style.visibility</p:attrName>
                                        </p:attrNameLst>
                                      </p:cBhvr>
                                      <p:to>
                                        <p:strVal val="visible"/>
                                      </p:to>
                                    </p:set>
                                    <p:animEffect transition="in" filter="fade">
                                      <p:cBhvr>
                                        <p:cTn id="17" dur="1000"/>
                                        <p:tgtEl>
                                          <p:spTgt spid="4100">
                                            <p:txEl>
                                              <p:pRg st="5" end="5"/>
                                            </p:txEl>
                                          </p:spTgt>
                                        </p:tgtEl>
                                      </p:cBhvr>
                                    </p:animEffect>
                                    <p:anim calcmode="lin" valueType="num">
                                      <p:cBhvr>
                                        <p:cTn id="18"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0">
                                            <p:txEl>
                                              <p:pRg st="6" end="6"/>
                                            </p:txEl>
                                          </p:spTgt>
                                        </p:tgtEl>
                                        <p:attrNameLst>
                                          <p:attrName>style.visibility</p:attrName>
                                        </p:attrNameLst>
                                      </p:cBhvr>
                                      <p:to>
                                        <p:strVal val="visible"/>
                                      </p:to>
                                    </p:set>
                                    <p:animEffect transition="in" filter="fade">
                                      <p:cBhvr>
                                        <p:cTn id="22" dur="1000"/>
                                        <p:tgtEl>
                                          <p:spTgt spid="4100">
                                            <p:txEl>
                                              <p:pRg st="6" end="6"/>
                                            </p:txEl>
                                          </p:spTgt>
                                        </p:tgtEl>
                                      </p:cBhvr>
                                    </p:animEffect>
                                    <p:anim calcmode="lin" valueType="num">
                                      <p:cBhvr>
                                        <p:cTn id="23"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100">
                                            <p:txEl>
                                              <p:pRg st="8" end="8"/>
                                            </p:txEl>
                                          </p:spTgt>
                                        </p:tgtEl>
                                        <p:attrNameLst>
                                          <p:attrName>style.visibility</p:attrName>
                                        </p:attrNameLst>
                                      </p:cBhvr>
                                      <p:to>
                                        <p:strVal val="visible"/>
                                      </p:to>
                                    </p:set>
                                    <p:animEffect transition="in" filter="fade">
                                      <p:cBhvr>
                                        <p:cTn id="29" dur="1000"/>
                                        <p:tgtEl>
                                          <p:spTgt spid="4100">
                                            <p:txEl>
                                              <p:pRg st="8" end="8"/>
                                            </p:txEl>
                                          </p:spTgt>
                                        </p:tgtEl>
                                      </p:cBhvr>
                                    </p:animEffect>
                                    <p:anim calcmode="lin" valueType="num">
                                      <p:cBhvr>
                                        <p:cTn id="30"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00">
                                            <p:txEl>
                                              <p:pRg st="9" end="9"/>
                                            </p:txEl>
                                          </p:spTgt>
                                        </p:tgtEl>
                                        <p:attrNameLst>
                                          <p:attrName>style.visibility</p:attrName>
                                        </p:attrNameLst>
                                      </p:cBhvr>
                                      <p:to>
                                        <p:strVal val="visible"/>
                                      </p:to>
                                    </p:set>
                                    <p:animEffect transition="in" filter="fade">
                                      <p:cBhvr>
                                        <p:cTn id="34" dur="1000"/>
                                        <p:tgtEl>
                                          <p:spTgt spid="4100">
                                            <p:txEl>
                                              <p:pRg st="9" end="9"/>
                                            </p:txEl>
                                          </p:spTgt>
                                        </p:tgtEl>
                                      </p:cBhvr>
                                    </p:animEffect>
                                    <p:anim calcmode="lin" valueType="num">
                                      <p:cBhvr>
                                        <p:cTn id="35"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323850" y="128588"/>
            <a:ext cx="8820150" cy="663294"/>
          </a:xfrm>
        </p:spPr>
        <p:txBody>
          <a:bodyPr/>
          <a:lstStyle/>
          <a:p>
            <a:pPr eaLnBrk="1" hangingPunct="1"/>
            <a:r>
              <a:rPr lang="fr-FR" altLang="ja-JP" b="1" dirty="0" smtClean="0">
                <a:solidFill>
                  <a:srgbClr val="000099"/>
                </a:solidFill>
                <a:ea typeface="ＭＳ Ｐゴシック" charset="-128"/>
              </a:rPr>
              <a:t>The Management </a:t>
            </a:r>
            <a:r>
              <a:rPr lang="fr-FR" altLang="ja-JP" b="1" dirty="0" err="1" smtClean="0">
                <a:solidFill>
                  <a:srgbClr val="000099"/>
                </a:solidFill>
                <a:ea typeface="ＭＳ Ｐゴシック" charset="-128"/>
              </a:rPr>
              <a:t>Needs</a:t>
            </a:r>
            <a:r>
              <a:rPr lang="fr-FR" altLang="ja-JP" b="1" dirty="0" smtClean="0">
                <a:solidFill>
                  <a:srgbClr val="000099"/>
                </a:solidFill>
                <a:ea typeface="ＭＳ Ｐゴシック" charset="-128"/>
              </a:rPr>
              <a:t>’ Cycle</a:t>
            </a:r>
            <a:endParaRPr lang="en-US" altLang="ja-JP" b="1" dirty="0" smtClean="0">
              <a:solidFill>
                <a:srgbClr val="000099"/>
              </a:solidFill>
              <a:ea typeface="ＭＳ Ｐゴシック" charset="-128"/>
            </a:endParaRPr>
          </a:p>
        </p:txBody>
      </p:sp>
      <p:sp>
        <p:nvSpPr>
          <p:cNvPr id="61444" name="Text Box 4"/>
          <p:cNvSpPr txBox="1">
            <a:spLocks noChangeArrowheads="1"/>
          </p:cNvSpPr>
          <p:nvPr/>
        </p:nvSpPr>
        <p:spPr bwMode="auto">
          <a:xfrm>
            <a:off x="383614" y="967909"/>
            <a:ext cx="2592388" cy="314325"/>
          </a:xfrm>
          <a:prstGeom prst="rect">
            <a:avLst/>
          </a:prstGeom>
          <a:noFill/>
          <a:ln w="9525">
            <a:noFill/>
            <a:miter lim="800000"/>
            <a:headEnd/>
            <a:tailEnd/>
          </a:ln>
        </p:spPr>
        <p:txBody>
          <a:bodyPr>
            <a:spAutoFit/>
          </a:bodyPr>
          <a:lstStyle/>
          <a:p>
            <a:pPr>
              <a:spcBef>
                <a:spcPct val="50000"/>
              </a:spcBef>
            </a:pPr>
            <a:r>
              <a:rPr lang="fr-FR" altLang="ja-JP" b="1" dirty="0">
                <a:solidFill>
                  <a:srgbClr val="000099"/>
                </a:solidFill>
                <a:ea typeface="ＭＳ Ｐゴシック" charset="-128"/>
              </a:rPr>
              <a:t>1) identification</a:t>
            </a:r>
            <a:endParaRPr lang="en-US" altLang="ja-JP" b="1" dirty="0">
              <a:solidFill>
                <a:srgbClr val="000099"/>
              </a:solidFill>
              <a:ea typeface="ＭＳ Ｐゴシック" charset="-128"/>
            </a:endParaRPr>
          </a:p>
        </p:txBody>
      </p:sp>
      <p:sp>
        <p:nvSpPr>
          <p:cNvPr id="61446" name="Text Box 6"/>
          <p:cNvSpPr txBox="1">
            <a:spLocks noChangeArrowheads="1"/>
          </p:cNvSpPr>
          <p:nvPr/>
        </p:nvSpPr>
        <p:spPr bwMode="auto">
          <a:xfrm>
            <a:off x="3585882" y="941294"/>
            <a:ext cx="5558118" cy="461665"/>
          </a:xfrm>
          <a:prstGeom prst="rect">
            <a:avLst/>
          </a:prstGeom>
          <a:noFill/>
          <a:ln w="9525">
            <a:noFill/>
            <a:miter lim="800000"/>
            <a:headEnd/>
            <a:tailEnd/>
          </a:ln>
        </p:spPr>
        <p:txBody>
          <a:bodyPr wrap="square">
            <a:spAutoFit/>
          </a:bodyPr>
          <a:lstStyle/>
          <a:p>
            <a:pPr>
              <a:spcBef>
                <a:spcPct val="50000"/>
              </a:spcBef>
            </a:pPr>
            <a:r>
              <a:rPr lang="fr-FR" altLang="ja-JP" b="1" dirty="0">
                <a:solidFill>
                  <a:srgbClr val="000099"/>
                </a:solidFill>
                <a:ea typeface="ＭＳ Ｐゴシック" charset="-128"/>
              </a:rPr>
              <a:t>2) </a:t>
            </a:r>
            <a:r>
              <a:rPr lang="fr-FR" altLang="ja-JP" b="1" dirty="0" err="1">
                <a:solidFill>
                  <a:srgbClr val="000099"/>
                </a:solidFill>
                <a:ea typeface="ＭＳ Ｐゴシック" charset="-128"/>
              </a:rPr>
              <a:t>choice</a:t>
            </a:r>
            <a:r>
              <a:rPr lang="fr-FR" altLang="ja-JP" b="1" dirty="0">
                <a:solidFill>
                  <a:srgbClr val="000099"/>
                </a:solidFill>
                <a:ea typeface="ＭＳ Ｐゴシック" charset="-128"/>
              </a:rPr>
              <a:t> (6 </a:t>
            </a:r>
            <a:r>
              <a:rPr lang="fr-FR" altLang="ja-JP" b="1" dirty="0" err="1">
                <a:solidFill>
                  <a:srgbClr val="000099"/>
                </a:solidFill>
                <a:ea typeface="ＭＳ Ｐゴシック" charset="-128"/>
              </a:rPr>
              <a:t>key</a:t>
            </a:r>
            <a:r>
              <a:rPr lang="fr-FR" altLang="ja-JP" b="1" dirty="0">
                <a:solidFill>
                  <a:srgbClr val="000099"/>
                </a:solidFill>
                <a:ea typeface="ＭＳ Ｐゴシック" charset="-128"/>
              </a:rPr>
              <a:t> management </a:t>
            </a:r>
            <a:r>
              <a:rPr lang="fr-FR" altLang="ja-JP" b="1" dirty="0" err="1">
                <a:solidFill>
                  <a:srgbClr val="000099"/>
                </a:solidFill>
                <a:ea typeface="ＭＳ Ｐゴシック" charset="-128"/>
              </a:rPr>
              <a:t>needs</a:t>
            </a:r>
            <a:r>
              <a:rPr lang="fr-FR" altLang="ja-JP" b="1" dirty="0">
                <a:solidFill>
                  <a:srgbClr val="000099"/>
                </a:solidFill>
                <a:ea typeface="ＭＳ Ｐゴシック" charset="-128"/>
              </a:rPr>
              <a:t>)</a:t>
            </a:r>
            <a:endParaRPr lang="en-US" altLang="ja-JP" b="1" dirty="0">
              <a:solidFill>
                <a:srgbClr val="000099"/>
              </a:solidFill>
              <a:ea typeface="ＭＳ Ｐゴシック" charset="-128"/>
            </a:endParaRPr>
          </a:p>
        </p:txBody>
      </p:sp>
      <p:sp>
        <p:nvSpPr>
          <p:cNvPr id="61450" name="Text Box 10"/>
          <p:cNvSpPr txBox="1">
            <a:spLocks noChangeArrowheads="1"/>
          </p:cNvSpPr>
          <p:nvPr/>
        </p:nvSpPr>
        <p:spPr bwMode="auto">
          <a:xfrm>
            <a:off x="323527" y="3716201"/>
            <a:ext cx="4009413" cy="830997"/>
          </a:xfrm>
          <a:prstGeom prst="rect">
            <a:avLst/>
          </a:prstGeom>
          <a:noFill/>
          <a:ln w="9525">
            <a:noFill/>
            <a:miter lim="800000"/>
            <a:headEnd/>
            <a:tailEnd/>
          </a:ln>
        </p:spPr>
        <p:txBody>
          <a:bodyPr wrap="square">
            <a:spAutoFit/>
          </a:bodyPr>
          <a:lstStyle/>
          <a:p>
            <a:pPr>
              <a:spcBef>
                <a:spcPct val="50000"/>
              </a:spcBef>
            </a:pPr>
            <a:r>
              <a:rPr lang="fr-FR" altLang="ja-JP" b="1" dirty="0">
                <a:solidFill>
                  <a:srgbClr val="000099"/>
                </a:solidFill>
                <a:ea typeface="ＭＳ Ｐゴシック" charset="-128"/>
              </a:rPr>
              <a:t>3) identification of management responses</a:t>
            </a:r>
            <a:endParaRPr lang="en-US" altLang="ja-JP" b="1" dirty="0">
              <a:solidFill>
                <a:srgbClr val="000099"/>
              </a:solidFill>
              <a:ea typeface="ＭＳ Ｐゴシック" charset="-128"/>
            </a:endParaRPr>
          </a:p>
        </p:txBody>
      </p:sp>
      <p:pic>
        <p:nvPicPr>
          <p:cNvPr id="61454" name="Picture 14"/>
          <p:cNvPicPr>
            <a:picLocks noGrp="1" noChangeAspect="1" noChangeArrowheads="1"/>
          </p:cNvPicPr>
          <p:nvPr>
            <p:ph sz="quarter" idx="1"/>
          </p:nvPr>
        </p:nvPicPr>
        <p:blipFill>
          <a:blip r:embed="rId2" cstate="print"/>
          <a:srcRect l="34488" t="27376" r="20470" b="40045"/>
          <a:stretch>
            <a:fillRect/>
          </a:stretch>
        </p:blipFill>
        <p:spPr>
          <a:xfrm>
            <a:off x="251520" y="1444114"/>
            <a:ext cx="3600450" cy="2184400"/>
          </a:xfrm>
        </p:spPr>
      </p:pic>
      <p:pic>
        <p:nvPicPr>
          <p:cNvPr id="61456" name="Picture 16"/>
          <p:cNvPicPr>
            <a:picLocks noChangeAspect="1" noChangeArrowheads="1"/>
          </p:cNvPicPr>
          <p:nvPr/>
        </p:nvPicPr>
        <p:blipFill>
          <a:blip r:embed="rId3" cstate="print"/>
          <a:srcRect l="34903" t="18636" r="20757" b="9918"/>
          <a:stretch>
            <a:fillRect/>
          </a:stretch>
        </p:blipFill>
        <p:spPr bwMode="auto">
          <a:xfrm>
            <a:off x="4828801" y="1361234"/>
            <a:ext cx="3762375" cy="4824413"/>
          </a:xfrm>
          <a:prstGeom prst="rect">
            <a:avLst/>
          </a:prstGeom>
          <a:noFill/>
          <a:ln w="9525">
            <a:noFill/>
            <a:miter lim="800000"/>
            <a:headEnd/>
            <a:tailEnd/>
          </a:ln>
        </p:spPr>
      </p:pic>
      <p:pic>
        <p:nvPicPr>
          <p:cNvPr id="61457" name="Picture 17"/>
          <p:cNvPicPr>
            <a:picLocks noChangeAspect="1" noChangeArrowheads="1"/>
          </p:cNvPicPr>
          <p:nvPr/>
        </p:nvPicPr>
        <p:blipFill>
          <a:blip r:embed="rId4" cstate="print"/>
          <a:srcRect l="35190" t="46153" r="20470" b="32127"/>
          <a:stretch>
            <a:fillRect/>
          </a:stretch>
        </p:blipFill>
        <p:spPr bwMode="auto">
          <a:xfrm>
            <a:off x="323850" y="4662674"/>
            <a:ext cx="4248150" cy="1652587"/>
          </a:xfrm>
          <a:prstGeom prst="rect">
            <a:avLst/>
          </a:prstGeom>
          <a:noFill/>
          <a:ln w="9525">
            <a:noFill/>
            <a:miter lim="800000"/>
            <a:headEnd/>
            <a:tailEnd/>
          </a:ln>
        </p:spPr>
      </p:pic>
      <p:sp>
        <p:nvSpPr>
          <p:cNvPr id="17417" name="Oval 18"/>
          <p:cNvSpPr>
            <a:spLocks noChangeArrowheads="1"/>
          </p:cNvSpPr>
          <p:nvPr/>
        </p:nvSpPr>
        <p:spPr bwMode="auto">
          <a:xfrm>
            <a:off x="5184588" y="3600824"/>
            <a:ext cx="2300941" cy="388470"/>
          </a:xfrm>
          <a:prstGeom prst="ellipse">
            <a:avLst/>
          </a:prstGeom>
          <a:solidFill>
            <a:srgbClr val="FF0000">
              <a:alpha val="0"/>
            </a:srgbClr>
          </a:solidFill>
          <a:ln w="9525">
            <a:solidFill>
              <a:srgbClr val="FF0000"/>
            </a:solidFill>
            <a:round/>
            <a:headEnd/>
            <a:tailEnd/>
          </a:ln>
        </p:spPr>
        <p:txBody>
          <a:bodyPr wrap="none" anchor="ctr"/>
          <a:lstStyle/>
          <a:p>
            <a:endParaRPr lang="ja-JP" altLang="en-US">
              <a:ea typeface="ＭＳ Ｐゴシック" charset="-128"/>
            </a:endParaRPr>
          </a:p>
        </p:txBody>
      </p:sp>
    </p:spTree>
    <p:extLst>
      <p:ext uri="{BB962C8B-B14F-4D97-AF65-F5344CB8AC3E}">
        <p14:creationId xmlns:p14="http://schemas.microsoft.com/office/powerpoint/2010/main" val="15652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1000"/>
                                        <p:tgtEl>
                                          <p:spTgt spid="61444"/>
                                        </p:tgtEl>
                                      </p:cBhvr>
                                    </p:animEffect>
                                    <p:anim calcmode="lin" valueType="num">
                                      <p:cBhvr>
                                        <p:cTn id="8" dur="1000" fill="hold"/>
                                        <p:tgtEl>
                                          <p:spTgt spid="61444"/>
                                        </p:tgtEl>
                                        <p:attrNameLst>
                                          <p:attrName>ppt_x</p:attrName>
                                        </p:attrNameLst>
                                      </p:cBhvr>
                                      <p:tavLst>
                                        <p:tav tm="0">
                                          <p:val>
                                            <p:strVal val="#ppt_x"/>
                                          </p:val>
                                        </p:tav>
                                        <p:tav tm="100000">
                                          <p:val>
                                            <p:strVal val="#ppt_x"/>
                                          </p:val>
                                        </p:tav>
                                      </p:tavLst>
                                    </p:anim>
                                    <p:anim calcmode="lin" valueType="num">
                                      <p:cBhvr>
                                        <p:cTn id="9" dur="1000" fill="hold"/>
                                        <p:tgtEl>
                                          <p:spTgt spid="614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54"/>
                                        </p:tgtEl>
                                        <p:attrNameLst>
                                          <p:attrName>style.visibility</p:attrName>
                                        </p:attrNameLst>
                                      </p:cBhvr>
                                      <p:to>
                                        <p:strVal val="visible"/>
                                      </p:to>
                                    </p:set>
                                    <p:animEffect transition="in" filter="fade">
                                      <p:cBhvr>
                                        <p:cTn id="12" dur="1000"/>
                                        <p:tgtEl>
                                          <p:spTgt spid="61454"/>
                                        </p:tgtEl>
                                      </p:cBhvr>
                                    </p:animEffect>
                                    <p:anim calcmode="lin" valueType="num">
                                      <p:cBhvr>
                                        <p:cTn id="13" dur="1000" fill="hold"/>
                                        <p:tgtEl>
                                          <p:spTgt spid="61454"/>
                                        </p:tgtEl>
                                        <p:attrNameLst>
                                          <p:attrName>ppt_x</p:attrName>
                                        </p:attrNameLst>
                                      </p:cBhvr>
                                      <p:tavLst>
                                        <p:tav tm="0">
                                          <p:val>
                                            <p:strVal val="#ppt_x"/>
                                          </p:val>
                                        </p:tav>
                                        <p:tav tm="100000">
                                          <p:val>
                                            <p:strVal val="#ppt_x"/>
                                          </p:val>
                                        </p:tav>
                                      </p:tavLst>
                                    </p:anim>
                                    <p:anim calcmode="lin" valueType="num">
                                      <p:cBhvr>
                                        <p:cTn id="14" dur="1000" fill="hold"/>
                                        <p:tgtEl>
                                          <p:spTgt spid="614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446"/>
                                        </p:tgtEl>
                                        <p:attrNameLst>
                                          <p:attrName>style.visibility</p:attrName>
                                        </p:attrNameLst>
                                      </p:cBhvr>
                                      <p:to>
                                        <p:strVal val="visible"/>
                                      </p:to>
                                    </p:set>
                                    <p:animEffect transition="in" filter="fade">
                                      <p:cBhvr>
                                        <p:cTn id="19" dur="1000"/>
                                        <p:tgtEl>
                                          <p:spTgt spid="61446"/>
                                        </p:tgtEl>
                                      </p:cBhvr>
                                    </p:animEffect>
                                    <p:anim calcmode="lin" valueType="num">
                                      <p:cBhvr>
                                        <p:cTn id="20" dur="1000" fill="hold"/>
                                        <p:tgtEl>
                                          <p:spTgt spid="61446"/>
                                        </p:tgtEl>
                                        <p:attrNameLst>
                                          <p:attrName>ppt_x</p:attrName>
                                        </p:attrNameLst>
                                      </p:cBhvr>
                                      <p:tavLst>
                                        <p:tav tm="0">
                                          <p:val>
                                            <p:strVal val="#ppt_x"/>
                                          </p:val>
                                        </p:tav>
                                        <p:tav tm="100000">
                                          <p:val>
                                            <p:strVal val="#ppt_x"/>
                                          </p:val>
                                        </p:tav>
                                      </p:tavLst>
                                    </p:anim>
                                    <p:anim calcmode="lin" valueType="num">
                                      <p:cBhvr>
                                        <p:cTn id="21" dur="1000" fill="hold"/>
                                        <p:tgtEl>
                                          <p:spTgt spid="6144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56"/>
                                        </p:tgtEl>
                                        <p:attrNameLst>
                                          <p:attrName>style.visibility</p:attrName>
                                        </p:attrNameLst>
                                      </p:cBhvr>
                                      <p:to>
                                        <p:strVal val="visible"/>
                                      </p:to>
                                    </p:set>
                                    <p:animEffect transition="in" filter="fade">
                                      <p:cBhvr>
                                        <p:cTn id="24" dur="1000"/>
                                        <p:tgtEl>
                                          <p:spTgt spid="61456"/>
                                        </p:tgtEl>
                                      </p:cBhvr>
                                    </p:animEffect>
                                    <p:anim calcmode="lin" valueType="num">
                                      <p:cBhvr>
                                        <p:cTn id="25" dur="1000" fill="hold"/>
                                        <p:tgtEl>
                                          <p:spTgt spid="61456"/>
                                        </p:tgtEl>
                                        <p:attrNameLst>
                                          <p:attrName>ppt_x</p:attrName>
                                        </p:attrNameLst>
                                      </p:cBhvr>
                                      <p:tavLst>
                                        <p:tav tm="0">
                                          <p:val>
                                            <p:strVal val="#ppt_x"/>
                                          </p:val>
                                        </p:tav>
                                        <p:tav tm="100000">
                                          <p:val>
                                            <p:strVal val="#ppt_x"/>
                                          </p:val>
                                        </p:tav>
                                      </p:tavLst>
                                    </p:anim>
                                    <p:anim calcmode="lin" valueType="num">
                                      <p:cBhvr>
                                        <p:cTn id="26" dur="1000" fill="hold"/>
                                        <p:tgtEl>
                                          <p:spTgt spid="6145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417"/>
                                        </p:tgtEl>
                                        <p:attrNameLst>
                                          <p:attrName>style.visibility</p:attrName>
                                        </p:attrNameLst>
                                      </p:cBhvr>
                                      <p:to>
                                        <p:strVal val="visible"/>
                                      </p:to>
                                    </p:set>
                                    <p:animEffect transition="in" filter="fade">
                                      <p:cBhvr>
                                        <p:cTn id="29" dur="1000"/>
                                        <p:tgtEl>
                                          <p:spTgt spid="17417"/>
                                        </p:tgtEl>
                                      </p:cBhvr>
                                    </p:animEffect>
                                    <p:anim calcmode="lin" valueType="num">
                                      <p:cBhvr>
                                        <p:cTn id="30" dur="1000" fill="hold"/>
                                        <p:tgtEl>
                                          <p:spTgt spid="17417"/>
                                        </p:tgtEl>
                                        <p:attrNameLst>
                                          <p:attrName>ppt_x</p:attrName>
                                        </p:attrNameLst>
                                      </p:cBhvr>
                                      <p:tavLst>
                                        <p:tav tm="0">
                                          <p:val>
                                            <p:strVal val="#ppt_x"/>
                                          </p:val>
                                        </p:tav>
                                        <p:tav tm="100000">
                                          <p:val>
                                            <p:strVal val="#ppt_x"/>
                                          </p:val>
                                        </p:tav>
                                      </p:tavLst>
                                    </p:anim>
                                    <p:anim calcmode="lin" valueType="num">
                                      <p:cBhvr>
                                        <p:cTn id="31" dur="1000" fill="hold"/>
                                        <p:tgtEl>
                                          <p:spTgt spid="174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1450"/>
                                        </p:tgtEl>
                                        <p:attrNameLst>
                                          <p:attrName>style.visibility</p:attrName>
                                        </p:attrNameLst>
                                      </p:cBhvr>
                                      <p:to>
                                        <p:strVal val="visible"/>
                                      </p:to>
                                    </p:set>
                                    <p:animEffect transition="in" filter="fade">
                                      <p:cBhvr>
                                        <p:cTn id="36" dur="1000"/>
                                        <p:tgtEl>
                                          <p:spTgt spid="61450"/>
                                        </p:tgtEl>
                                      </p:cBhvr>
                                    </p:animEffect>
                                    <p:anim calcmode="lin" valueType="num">
                                      <p:cBhvr>
                                        <p:cTn id="37" dur="1000" fill="hold"/>
                                        <p:tgtEl>
                                          <p:spTgt spid="61450"/>
                                        </p:tgtEl>
                                        <p:attrNameLst>
                                          <p:attrName>ppt_x</p:attrName>
                                        </p:attrNameLst>
                                      </p:cBhvr>
                                      <p:tavLst>
                                        <p:tav tm="0">
                                          <p:val>
                                            <p:strVal val="#ppt_x"/>
                                          </p:val>
                                        </p:tav>
                                        <p:tav tm="100000">
                                          <p:val>
                                            <p:strVal val="#ppt_x"/>
                                          </p:val>
                                        </p:tav>
                                      </p:tavLst>
                                    </p:anim>
                                    <p:anim calcmode="lin" valueType="num">
                                      <p:cBhvr>
                                        <p:cTn id="38" dur="1000" fill="hold"/>
                                        <p:tgtEl>
                                          <p:spTgt spid="6145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1457"/>
                                        </p:tgtEl>
                                        <p:attrNameLst>
                                          <p:attrName>style.visibility</p:attrName>
                                        </p:attrNameLst>
                                      </p:cBhvr>
                                      <p:to>
                                        <p:strVal val="visible"/>
                                      </p:to>
                                    </p:set>
                                    <p:animEffect transition="in" filter="fade">
                                      <p:cBhvr>
                                        <p:cTn id="41" dur="1000"/>
                                        <p:tgtEl>
                                          <p:spTgt spid="61457"/>
                                        </p:tgtEl>
                                      </p:cBhvr>
                                    </p:animEffect>
                                    <p:anim calcmode="lin" valueType="num">
                                      <p:cBhvr>
                                        <p:cTn id="42" dur="1000" fill="hold"/>
                                        <p:tgtEl>
                                          <p:spTgt spid="61457"/>
                                        </p:tgtEl>
                                        <p:attrNameLst>
                                          <p:attrName>ppt_x</p:attrName>
                                        </p:attrNameLst>
                                      </p:cBhvr>
                                      <p:tavLst>
                                        <p:tav tm="0">
                                          <p:val>
                                            <p:strVal val="#ppt_x"/>
                                          </p:val>
                                        </p:tav>
                                        <p:tav tm="100000">
                                          <p:val>
                                            <p:strVal val="#ppt_x"/>
                                          </p:val>
                                        </p:tav>
                                      </p:tavLst>
                                    </p:anim>
                                    <p:anim calcmode="lin" valueType="num">
                                      <p:cBhvr>
                                        <p:cTn id="43" dur="1000" fill="hold"/>
                                        <p:tgtEl>
                                          <p:spTgt spid="61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P spid="61450" grpId="0"/>
      <p:bldP spid="174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lum bright="30000"/>
          </a:blip>
          <a:srcRect l="35931" t="27148" r="20470" b="13121"/>
          <a:stretch>
            <a:fillRect/>
          </a:stretch>
        </p:blipFill>
        <p:spPr bwMode="auto">
          <a:xfrm>
            <a:off x="4499992" y="692696"/>
            <a:ext cx="4797193" cy="5007234"/>
          </a:xfrm>
          <a:prstGeom prst="rect">
            <a:avLst/>
          </a:prstGeom>
          <a:noFill/>
          <a:ln w="9525">
            <a:noFill/>
            <a:round/>
            <a:headEnd/>
            <a:tailEnd/>
          </a:ln>
        </p:spPr>
      </p:pic>
      <p:pic>
        <p:nvPicPr>
          <p:cNvPr id="10" name="Picture 3"/>
          <p:cNvPicPr>
            <a:picLocks noChangeAspect="1" noChangeArrowheads="1"/>
          </p:cNvPicPr>
          <p:nvPr/>
        </p:nvPicPr>
        <p:blipFill>
          <a:blip r:embed="rId3" cstate="print"/>
          <a:srcRect l="35931" t="27148" r="20470" b="13121"/>
          <a:stretch>
            <a:fillRect/>
          </a:stretch>
        </p:blipFill>
        <p:spPr bwMode="auto">
          <a:xfrm>
            <a:off x="4499992" y="692696"/>
            <a:ext cx="4797193" cy="5007234"/>
          </a:xfrm>
          <a:prstGeom prst="rect">
            <a:avLst/>
          </a:prstGeom>
          <a:noFill/>
          <a:ln w="9525">
            <a:noFill/>
            <a:round/>
            <a:headEnd/>
            <a:tailEnd/>
          </a:ln>
        </p:spPr>
      </p:pic>
      <p:sp>
        <p:nvSpPr>
          <p:cNvPr id="8" name="TekstSylinder 7"/>
          <p:cNvSpPr txBox="1"/>
          <p:nvPr/>
        </p:nvSpPr>
        <p:spPr>
          <a:xfrm>
            <a:off x="204716" y="1596788"/>
            <a:ext cx="3930555" cy="2062103"/>
          </a:xfrm>
          <a:prstGeom prst="rect">
            <a:avLst/>
          </a:prstGeom>
          <a:noFill/>
        </p:spPr>
        <p:txBody>
          <a:bodyPr wrap="square" rtlCol="0">
            <a:spAutoFit/>
          </a:bodyPr>
          <a:lstStyle/>
          <a:p>
            <a:r>
              <a:rPr lang="en-GB" sz="3200" dirty="0" smtClean="0">
                <a:solidFill>
                  <a:schemeClr val="tx1"/>
                </a:solidFill>
              </a:rPr>
              <a:t>The questionnaires provide us with both qualitative data...</a:t>
            </a:r>
            <a:endParaRPr lang="en-GB" sz="3200" dirty="0">
              <a:solidFill>
                <a:schemeClr val="tx1"/>
              </a:solidFill>
            </a:endParaRPr>
          </a:p>
        </p:txBody>
      </p:sp>
      <p:pic>
        <p:nvPicPr>
          <p:cNvPr id="6" name="Picture 3"/>
          <p:cNvPicPr>
            <a:picLocks noChangeAspect="1" noChangeArrowheads="1"/>
          </p:cNvPicPr>
          <p:nvPr/>
        </p:nvPicPr>
        <p:blipFill>
          <a:blip r:embed="rId4" cstate="print"/>
          <a:srcRect l="36131" t="52945" r="21930" b="27896"/>
          <a:stretch>
            <a:fillRect/>
          </a:stretch>
        </p:blipFill>
        <p:spPr bwMode="auto">
          <a:xfrm>
            <a:off x="397521" y="3748690"/>
            <a:ext cx="5331770" cy="2132486"/>
          </a:xfrm>
          <a:prstGeom prst="rect">
            <a:avLst/>
          </a:prstGeom>
          <a:noFill/>
          <a:ln w="9525">
            <a:noFill/>
            <a:round/>
            <a:headEnd/>
            <a:tailEnd/>
          </a:ln>
        </p:spPr>
      </p:pic>
      <p:sp>
        <p:nvSpPr>
          <p:cNvPr id="11" name="TekstSylinder 10"/>
          <p:cNvSpPr txBox="1"/>
          <p:nvPr/>
        </p:nvSpPr>
        <p:spPr>
          <a:xfrm>
            <a:off x="163773" y="1596788"/>
            <a:ext cx="4230806" cy="1077218"/>
          </a:xfrm>
          <a:prstGeom prst="rect">
            <a:avLst/>
          </a:prstGeom>
          <a:noFill/>
        </p:spPr>
        <p:txBody>
          <a:bodyPr wrap="square" rtlCol="0">
            <a:spAutoFit/>
          </a:bodyPr>
          <a:lstStyle/>
          <a:p>
            <a:r>
              <a:rPr lang="en-GB" sz="3200" dirty="0" smtClean="0">
                <a:solidFill>
                  <a:schemeClr val="tx1"/>
                </a:solidFill>
              </a:rPr>
              <a:t>...and quantitative data</a:t>
            </a:r>
            <a:endParaRPr lang="en-GB" sz="3200" dirty="0">
              <a:solidFill>
                <a:schemeClr val="tx1"/>
              </a:solidFill>
            </a:endParaRPr>
          </a:p>
        </p:txBody>
      </p:sp>
      <p:sp>
        <p:nvSpPr>
          <p:cNvPr id="9" name="Rectangle 3"/>
          <p:cNvSpPr>
            <a:spLocks noGrp="1" noChangeArrowheads="1"/>
          </p:cNvSpPr>
          <p:nvPr>
            <p:ph type="title"/>
          </p:nvPr>
        </p:nvSpPr>
        <p:spPr>
          <a:xfrm>
            <a:off x="0" y="-99392"/>
            <a:ext cx="9144000" cy="765175"/>
          </a:xfrm>
        </p:spPr>
        <p:txBody>
          <a:bodyPr anchor="ctr">
            <a:normAutofit/>
          </a:bodyPr>
          <a:lstStyle/>
          <a:p>
            <a:pPr indent="-88900" eaLnBrk="1" hangingPunct="1"/>
            <a:r>
              <a:rPr lang="fr-FR" sz="4000" dirty="0" smtClean="0"/>
              <a:t>Periodic Reporting: Data collection </a:t>
            </a:r>
            <a:endParaRPr lang="en-GB" sz="4000" b="0" dirty="0" smtClean="0"/>
          </a:p>
        </p:txBody>
      </p:sp>
    </p:spTree>
    <p:extLst>
      <p:ext uri="{BB962C8B-B14F-4D97-AF65-F5344CB8AC3E}">
        <p14:creationId xmlns:p14="http://schemas.microsoft.com/office/powerpoint/2010/main" val="111763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down)">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6"/>
                                        </p:tgtEl>
                                        <p:attrNameLst>
                                          <p:attrName>ppt_y</p:attrName>
                                        </p:attrNameLst>
                                      </p:cBhvr>
                                      <p:tavLst>
                                        <p:tav tm="0">
                                          <p:val>
                                            <p:strVal val="#ppt_y"/>
                                          </p:val>
                                        </p:tav>
                                        <p:tav tm="100000">
                                          <p:val>
                                            <p:strVal val="#ppt_y+#ppt_h*1.125000"/>
                                          </p:val>
                                        </p:tav>
                                      </p:tavLst>
                                    </p:anim>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457200" y="1052513"/>
            <a:ext cx="8482013" cy="5073650"/>
          </a:xfrm>
          <a:prstGeom prst="rect">
            <a:avLst/>
          </a:prstGeom>
        </p:spPr>
        <p:txBody>
          <a:bodyPr/>
          <a:lstStyle/>
          <a:p>
            <a:pPr indent="0">
              <a:buFont typeface="Arial" charset="0"/>
              <a:buChar char="•"/>
              <a:defRPr/>
            </a:pPr>
            <a:r>
              <a:rPr lang="nb-NO" dirty="0" err="1" smtClean="0">
                <a:solidFill>
                  <a:srgbClr val="000000"/>
                </a:solidFill>
                <a:effectLst>
                  <a:outerShdw blurRad="38100" dist="38100" dir="2700000" algn="tl">
                    <a:srgbClr val="000000">
                      <a:alpha val="43137"/>
                    </a:srgbClr>
                  </a:outerShdw>
                </a:effectLst>
              </a:rPr>
              <a:t>These</a:t>
            </a:r>
            <a:r>
              <a:rPr lang="nb-NO" dirty="0" smtClean="0">
                <a:solidFill>
                  <a:srgbClr val="000000"/>
                </a:solidFill>
                <a:effectLst>
                  <a:outerShdw blurRad="38100" dist="38100" dir="2700000" algn="tl">
                    <a:srgbClr val="000000">
                      <a:alpha val="43137"/>
                    </a:srgbClr>
                  </a:outerShdw>
                </a:effectLst>
              </a:rPr>
              <a:t> data </a:t>
            </a:r>
            <a:r>
              <a:rPr lang="nb-NO" dirty="0" err="1" smtClean="0">
                <a:solidFill>
                  <a:srgbClr val="000000"/>
                </a:solidFill>
                <a:effectLst>
                  <a:outerShdw blurRad="38100" dist="38100" dir="2700000" algn="tl">
                    <a:srgbClr val="000000">
                      <a:alpha val="43137"/>
                    </a:srgbClr>
                  </a:outerShdw>
                </a:effectLst>
              </a:rPr>
              <a:t>allow</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us</a:t>
            </a:r>
            <a:r>
              <a:rPr lang="nb-NO" dirty="0" smtClean="0">
                <a:solidFill>
                  <a:srgbClr val="000000"/>
                </a:solidFill>
                <a:effectLst>
                  <a:outerShdw blurRad="38100" dist="38100" dir="2700000" algn="tl">
                    <a:srgbClr val="000000">
                      <a:alpha val="43137"/>
                    </a:srgbClr>
                  </a:outerShdw>
                </a:effectLst>
              </a:rPr>
              <a:t> to </a:t>
            </a:r>
            <a:r>
              <a:rPr lang="nb-NO" dirty="0" err="1" smtClean="0">
                <a:solidFill>
                  <a:srgbClr val="000000"/>
                </a:solidFill>
                <a:effectLst>
                  <a:outerShdw blurRad="38100" dist="38100" dir="2700000" algn="tl">
                    <a:srgbClr val="000000">
                      <a:alpha val="43137"/>
                    </a:srgbClr>
                  </a:outerShdw>
                </a:effectLst>
              </a:rPr>
              <a:t>perform</a:t>
            </a:r>
            <a:r>
              <a:rPr lang="nb-NO" dirty="0" smtClean="0">
                <a:solidFill>
                  <a:srgbClr val="000000"/>
                </a:solidFill>
                <a:effectLst>
                  <a:outerShdw blurRad="38100" dist="38100" dir="2700000" algn="tl">
                    <a:srgbClr val="000000">
                      <a:alpha val="43137"/>
                    </a:srgbClr>
                  </a:outerShdw>
                </a:effectLst>
              </a:rPr>
              <a:t> analyses at </a:t>
            </a:r>
            <a:r>
              <a:rPr lang="nb-NO" dirty="0" err="1" smtClean="0">
                <a:solidFill>
                  <a:srgbClr val="000000"/>
                </a:solidFill>
                <a:effectLst>
                  <a:outerShdw blurRad="38100" dist="38100" dir="2700000" algn="tl">
                    <a:srgbClr val="000000">
                      <a:alpha val="43137"/>
                    </a:srgbClr>
                  </a:outerShdw>
                </a:effectLst>
              </a:rPr>
              <a:t>both</a:t>
            </a:r>
            <a:r>
              <a:rPr lang="nb-NO" dirty="0" smtClean="0">
                <a:solidFill>
                  <a:srgbClr val="000000"/>
                </a:solidFill>
                <a:effectLst>
                  <a:outerShdw blurRad="38100" dist="38100" dir="2700000" algn="tl">
                    <a:srgbClr val="000000">
                      <a:alpha val="43137"/>
                    </a:srgbClr>
                  </a:outerShdw>
                </a:effectLst>
              </a:rPr>
              <a:t> global,</a:t>
            </a:r>
            <a:r>
              <a:rPr lang="nb-NO" dirty="0">
                <a:solidFill>
                  <a:srgbClr val="000000"/>
                </a:solidFill>
                <a:effectLst>
                  <a:outerShdw blurRad="38100" dist="38100" dir="2700000" algn="tl">
                    <a:srgbClr val="000000">
                      <a:alpha val="43137"/>
                    </a:srgbClr>
                  </a:outerShdw>
                </a:effectLst>
              </a:rPr>
              <a:t> </a:t>
            </a:r>
            <a:r>
              <a:rPr lang="nb-NO" dirty="0" smtClean="0">
                <a:solidFill>
                  <a:srgbClr val="000000"/>
                </a:solidFill>
                <a:effectLst>
                  <a:outerShdw blurRad="38100" dist="38100" dir="2700000" algn="tl">
                    <a:srgbClr val="000000">
                      <a:alpha val="43137"/>
                    </a:srgbClr>
                  </a:outerShdw>
                </a:effectLst>
              </a:rPr>
              <a:t>regional, sub-regional, country and WH </a:t>
            </a:r>
            <a:r>
              <a:rPr lang="nb-NO" dirty="0" err="1" smtClean="0">
                <a:solidFill>
                  <a:srgbClr val="000000"/>
                </a:solidFill>
                <a:effectLst>
                  <a:outerShdw blurRad="38100" dist="38100" dir="2700000" algn="tl">
                    <a:srgbClr val="000000">
                      <a:alpha val="43137"/>
                    </a:srgbClr>
                  </a:outerShdw>
                </a:effectLst>
              </a:rPr>
              <a:t>property</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levels</a:t>
            </a:r>
            <a:r>
              <a:rPr lang="nb-NO" dirty="0" smtClean="0">
                <a:solidFill>
                  <a:srgbClr val="000000"/>
                </a:solidFill>
                <a:effectLst>
                  <a:outerShdw blurRad="38100" dist="38100" dir="2700000" algn="tl">
                    <a:srgbClr val="000000">
                      <a:alpha val="43137"/>
                    </a:srgbClr>
                  </a:outerShdw>
                </a:effectLst>
              </a:rPr>
              <a:t> </a:t>
            </a:r>
          </a:p>
          <a:p>
            <a:pPr indent="0">
              <a:buFont typeface="Arial" charset="0"/>
              <a:buChar char="•"/>
              <a:defRPr/>
            </a:pPr>
            <a:endParaRPr lang="nb-NO" dirty="0" smtClean="0">
              <a:solidFill>
                <a:srgbClr val="000000"/>
              </a:solidFill>
              <a:effectLst>
                <a:outerShdw blurRad="38100" dist="38100" dir="2700000" algn="tl">
                  <a:srgbClr val="000000">
                    <a:alpha val="43137"/>
                  </a:srgbClr>
                </a:outerShdw>
              </a:effectLst>
            </a:endParaRPr>
          </a:p>
          <a:p>
            <a:pPr indent="0">
              <a:buFont typeface="Arial" charset="0"/>
              <a:buChar char="•"/>
              <a:defRPr/>
            </a:pPr>
            <a:r>
              <a:rPr lang="nb-NO" dirty="0" smtClean="0">
                <a:solidFill>
                  <a:srgbClr val="000000"/>
                </a:solidFill>
                <a:effectLst>
                  <a:outerShdw blurRad="38100" dist="38100" dir="2700000" algn="tl">
                    <a:srgbClr val="000000">
                      <a:alpha val="43137"/>
                    </a:srgbClr>
                  </a:outerShdw>
                </a:effectLst>
              </a:rPr>
              <a:t>The </a:t>
            </a:r>
            <a:r>
              <a:rPr lang="nb-NO" dirty="0" err="1" smtClean="0">
                <a:solidFill>
                  <a:srgbClr val="000000"/>
                </a:solidFill>
                <a:effectLst>
                  <a:outerShdw blurRad="38100" dist="38100" dir="2700000" algn="tl">
                    <a:srgbClr val="000000">
                      <a:alpha val="43137"/>
                    </a:srgbClr>
                  </a:outerShdw>
                </a:effectLst>
              </a:rPr>
              <a:t>quantitative</a:t>
            </a:r>
            <a:r>
              <a:rPr lang="nb-NO" dirty="0" smtClean="0">
                <a:solidFill>
                  <a:srgbClr val="000000"/>
                </a:solidFill>
                <a:effectLst>
                  <a:outerShdw blurRad="38100" dist="38100" dir="2700000" algn="tl">
                    <a:srgbClr val="000000">
                      <a:alpha val="43137"/>
                    </a:srgbClr>
                  </a:outerShdw>
                </a:effectLst>
              </a:rPr>
              <a:t> and </a:t>
            </a:r>
            <a:r>
              <a:rPr lang="nb-NO" dirty="0" err="1" smtClean="0">
                <a:solidFill>
                  <a:srgbClr val="000000"/>
                </a:solidFill>
                <a:effectLst>
                  <a:outerShdw blurRad="38100" dist="38100" dir="2700000" algn="tl">
                    <a:srgbClr val="000000">
                      <a:alpha val="43137"/>
                    </a:srgbClr>
                  </a:outerShdw>
                </a:effectLst>
              </a:rPr>
              <a:t>qualitative</a:t>
            </a:r>
            <a:r>
              <a:rPr lang="nb-NO" dirty="0" smtClean="0">
                <a:solidFill>
                  <a:srgbClr val="000000"/>
                </a:solidFill>
                <a:effectLst>
                  <a:outerShdw blurRad="38100" dist="38100" dir="2700000" algn="tl">
                    <a:srgbClr val="000000">
                      <a:alpha val="43137"/>
                    </a:srgbClr>
                  </a:outerShdw>
                </a:effectLst>
              </a:rPr>
              <a:t> data </a:t>
            </a:r>
            <a:r>
              <a:rPr lang="nb-NO" dirty="0" err="1" smtClean="0">
                <a:solidFill>
                  <a:srgbClr val="000000"/>
                </a:solidFill>
                <a:effectLst>
                  <a:outerShdw blurRad="38100" dist="38100" dir="2700000" algn="tl">
                    <a:srgbClr val="000000">
                      <a:alpha val="43137"/>
                    </a:srgbClr>
                  </a:outerShdw>
                </a:effectLst>
              </a:rPr>
              <a:t>require</a:t>
            </a:r>
            <a:r>
              <a:rPr lang="nb-NO" dirty="0" smtClean="0">
                <a:solidFill>
                  <a:srgbClr val="000000"/>
                </a:solidFill>
                <a:effectLst>
                  <a:outerShdw blurRad="38100" dist="38100" dir="2700000" algn="tl">
                    <a:srgbClr val="000000">
                      <a:alpha val="43137"/>
                    </a:srgbClr>
                  </a:outerShdw>
                </a:effectLst>
              </a:rPr>
              <a:t> different </a:t>
            </a:r>
            <a:r>
              <a:rPr lang="nb-NO" dirty="0" err="1" smtClean="0">
                <a:solidFill>
                  <a:srgbClr val="000000"/>
                </a:solidFill>
                <a:effectLst>
                  <a:outerShdw blurRad="38100" dist="38100" dir="2700000" algn="tl">
                    <a:srgbClr val="000000">
                      <a:alpha val="43137"/>
                    </a:srgbClr>
                  </a:outerShdw>
                </a:effectLst>
              </a:rPr>
              <a:t>analytical</a:t>
            </a:r>
            <a:r>
              <a:rPr lang="nb-NO" dirty="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approaches</a:t>
            </a:r>
            <a:endParaRPr lang="nb-NO" dirty="0" smtClean="0">
              <a:solidFill>
                <a:srgbClr val="000000"/>
              </a:solidFill>
              <a:effectLst>
                <a:outerShdw blurRad="38100" dist="38100" dir="2700000" algn="tl">
                  <a:srgbClr val="000000">
                    <a:alpha val="43137"/>
                  </a:srgbClr>
                </a:outerShdw>
              </a:effectLst>
            </a:endParaRPr>
          </a:p>
          <a:p>
            <a:pPr indent="0">
              <a:buFont typeface="Arial" charset="0"/>
              <a:buChar char="•"/>
              <a:defRPr/>
            </a:pPr>
            <a:endParaRPr lang="nb-NO" dirty="0">
              <a:solidFill>
                <a:srgbClr val="000000"/>
              </a:solidFill>
              <a:effectLst>
                <a:outerShdw blurRad="38100" dist="38100" dir="2700000" algn="tl">
                  <a:srgbClr val="000000">
                    <a:alpha val="43137"/>
                  </a:srgbClr>
                </a:outerShdw>
              </a:effectLst>
            </a:endParaRPr>
          </a:p>
          <a:p>
            <a:pPr indent="0">
              <a:buFont typeface="Arial" charset="0"/>
              <a:buChar char="•"/>
              <a:defRPr/>
            </a:pPr>
            <a:r>
              <a:rPr lang="nb-NO" dirty="0" smtClean="0">
                <a:solidFill>
                  <a:srgbClr val="000000"/>
                </a:solidFill>
                <a:effectLst>
                  <a:outerShdw blurRad="38100" dist="38100" dir="2700000" algn="tl">
                    <a:srgbClr val="000000">
                      <a:alpha val="43137"/>
                    </a:srgbClr>
                  </a:outerShdw>
                </a:effectLst>
              </a:rPr>
              <a:t>EUR PR:</a:t>
            </a:r>
          </a:p>
          <a:p>
            <a:pPr lvl="1" indent="0">
              <a:buFont typeface="Arial" charset="0"/>
              <a:buChar char="•"/>
              <a:defRPr/>
            </a:pPr>
            <a:r>
              <a:rPr lang="nb-NO" dirty="0" smtClean="0">
                <a:solidFill>
                  <a:srgbClr val="000000"/>
                </a:solidFill>
                <a:effectLst>
                  <a:outerShdw blurRad="38100" dist="38100" dir="2700000" algn="tl">
                    <a:srgbClr val="000000">
                      <a:alpha val="43137"/>
                    </a:srgbClr>
                  </a:outerShdw>
                </a:effectLst>
              </a:rPr>
              <a:t>47 States </a:t>
            </a:r>
            <a:r>
              <a:rPr lang="nb-NO" dirty="0" err="1" smtClean="0">
                <a:solidFill>
                  <a:srgbClr val="000000"/>
                </a:solidFill>
                <a:effectLst>
                  <a:outerShdw blurRad="38100" dist="38100" dir="2700000" algn="tl">
                    <a:srgbClr val="000000">
                      <a:alpha val="43137"/>
                    </a:srgbClr>
                  </a:outerShdw>
                </a:effectLst>
              </a:rPr>
              <a:t>Parties</a:t>
            </a:r>
            <a:r>
              <a:rPr lang="nb-NO" dirty="0" smtClean="0">
                <a:solidFill>
                  <a:srgbClr val="000000"/>
                </a:solidFill>
                <a:effectLst>
                  <a:outerShdw blurRad="38100" dist="38100" dir="2700000" algn="tl">
                    <a:srgbClr val="000000">
                      <a:alpha val="43137"/>
                    </a:srgbClr>
                  </a:outerShdw>
                </a:effectLst>
              </a:rPr>
              <a:t>, 424 WH </a:t>
            </a:r>
            <a:r>
              <a:rPr lang="nb-NO" dirty="0" err="1" smtClean="0">
                <a:solidFill>
                  <a:srgbClr val="000000"/>
                </a:solidFill>
                <a:effectLst>
                  <a:outerShdw blurRad="38100" dist="38100" dir="2700000" algn="tl">
                    <a:srgbClr val="000000">
                      <a:alpha val="43137"/>
                    </a:srgbClr>
                  </a:outerShdw>
                </a:effectLst>
              </a:rPr>
              <a:t>properties</a:t>
            </a:r>
            <a:endParaRPr lang="nb-NO" dirty="0" smtClean="0">
              <a:solidFill>
                <a:srgbClr val="000000"/>
              </a:solidFill>
              <a:effectLst>
                <a:outerShdw blurRad="38100" dist="38100" dir="2700000" algn="tl">
                  <a:srgbClr val="000000">
                    <a:alpha val="43137"/>
                  </a:srgbClr>
                </a:outerShdw>
              </a:effectLst>
            </a:endParaRPr>
          </a:p>
          <a:p>
            <a:pPr lvl="1" indent="0">
              <a:buFont typeface="Arial" charset="0"/>
              <a:buChar char="•"/>
              <a:defRPr/>
            </a:pPr>
            <a:r>
              <a:rPr lang="nb-NO" dirty="0" smtClean="0">
                <a:solidFill>
                  <a:srgbClr val="000000"/>
                </a:solidFill>
                <a:effectLst>
                  <a:outerShdw blurRad="38100" dist="38100" dir="2700000" algn="tl">
                    <a:srgbClr val="000000">
                      <a:alpha val="43137"/>
                    </a:srgbClr>
                  </a:outerShdw>
                </a:effectLst>
              </a:rPr>
              <a:t>66 358 </a:t>
            </a:r>
            <a:r>
              <a:rPr lang="nb-NO" dirty="0" err="1" smtClean="0">
                <a:solidFill>
                  <a:srgbClr val="000000"/>
                </a:solidFill>
                <a:effectLst>
                  <a:outerShdw blurRad="38100" dist="38100" dir="2700000" algn="tl">
                    <a:srgbClr val="000000">
                      <a:alpha val="43137"/>
                    </a:srgbClr>
                  </a:outerShdw>
                </a:effectLst>
              </a:rPr>
              <a:t>rows</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of</a:t>
            </a:r>
            <a:r>
              <a:rPr lang="nb-NO" dirty="0" smtClean="0">
                <a:solidFill>
                  <a:srgbClr val="000000"/>
                </a:solidFill>
                <a:effectLst>
                  <a:outerShdw blurRad="38100" dist="38100" dir="2700000" algn="tl">
                    <a:srgbClr val="000000">
                      <a:alpha val="43137"/>
                    </a:srgbClr>
                  </a:outerShdw>
                </a:effectLst>
              </a:rPr>
              <a:t> data</a:t>
            </a:r>
          </a:p>
          <a:p>
            <a:pPr lvl="1" indent="0">
              <a:buFont typeface="Arial" charset="0"/>
              <a:buChar char="•"/>
              <a:defRPr/>
            </a:pPr>
            <a:r>
              <a:rPr lang="nb-NO" dirty="0" smtClean="0">
                <a:solidFill>
                  <a:srgbClr val="000000"/>
                </a:solidFill>
                <a:effectLst>
                  <a:outerShdw blurRad="38100" dist="38100" dir="2700000" algn="tl">
                    <a:srgbClr val="000000">
                      <a:alpha val="43137"/>
                    </a:srgbClr>
                  </a:outerShdw>
                </a:effectLst>
              </a:rPr>
              <a:t>660 </a:t>
            </a:r>
            <a:r>
              <a:rPr lang="nb-NO" dirty="0" err="1" smtClean="0">
                <a:solidFill>
                  <a:srgbClr val="000000"/>
                </a:solidFill>
                <a:effectLst>
                  <a:outerShdw blurRad="38100" dist="38100" dir="2700000" algn="tl">
                    <a:srgbClr val="000000">
                      <a:alpha val="43137"/>
                    </a:srgbClr>
                  </a:outerShdw>
                </a:effectLst>
              </a:rPr>
              <a:t>columns</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of</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indicators</a:t>
            </a:r>
            <a:endParaRPr lang="nb-NO" dirty="0" smtClean="0">
              <a:solidFill>
                <a:srgbClr val="000000"/>
              </a:solidFill>
              <a:effectLst>
                <a:outerShdw blurRad="38100" dist="38100" dir="2700000" algn="tl">
                  <a:srgbClr val="000000">
                    <a:alpha val="43137"/>
                  </a:srgbClr>
                </a:outerShdw>
              </a:effectLst>
            </a:endParaRPr>
          </a:p>
          <a:p>
            <a:pPr lvl="1" indent="0">
              <a:buFont typeface="Arial" charset="0"/>
              <a:buChar char="•"/>
              <a:defRPr/>
            </a:pPr>
            <a:r>
              <a:rPr lang="nb-NO" dirty="0" smtClean="0">
                <a:solidFill>
                  <a:srgbClr val="000000"/>
                </a:solidFill>
                <a:effectLst>
                  <a:outerShdw blurRad="38100" dist="38100" dir="2700000" algn="tl">
                    <a:srgbClr val="000000">
                      <a:alpha val="43137"/>
                    </a:srgbClr>
                  </a:outerShdw>
                </a:effectLst>
              </a:rPr>
              <a:t>1 913 256 </a:t>
            </a:r>
            <a:r>
              <a:rPr lang="nb-NO" dirty="0" err="1" smtClean="0">
                <a:solidFill>
                  <a:srgbClr val="000000"/>
                </a:solidFill>
                <a:effectLst>
                  <a:outerShdw blurRad="38100" dist="38100" dir="2700000" algn="tl">
                    <a:srgbClr val="000000">
                      <a:alpha val="43137"/>
                    </a:srgbClr>
                  </a:outerShdw>
                </a:effectLst>
              </a:rPr>
              <a:t>cells</a:t>
            </a:r>
            <a:r>
              <a:rPr lang="nb-NO" dirty="0" smtClean="0">
                <a:solidFill>
                  <a:srgbClr val="000000"/>
                </a:solidFill>
                <a:effectLst>
                  <a:outerShdw blurRad="38100" dist="38100" dir="2700000" algn="tl">
                    <a:srgbClr val="000000">
                      <a:alpha val="43137"/>
                    </a:srgbClr>
                  </a:outerShdw>
                </a:effectLst>
              </a:rPr>
              <a:t> </a:t>
            </a:r>
            <a:r>
              <a:rPr lang="nb-NO" dirty="0" err="1" smtClean="0">
                <a:solidFill>
                  <a:srgbClr val="000000"/>
                </a:solidFill>
                <a:effectLst>
                  <a:outerShdw blurRad="38100" dist="38100" dir="2700000" algn="tl">
                    <a:srgbClr val="000000">
                      <a:alpha val="43137"/>
                    </a:srgbClr>
                  </a:outerShdw>
                </a:effectLst>
              </a:rPr>
              <a:t>of</a:t>
            </a:r>
            <a:r>
              <a:rPr lang="nb-NO" dirty="0" smtClean="0">
                <a:solidFill>
                  <a:srgbClr val="000000"/>
                </a:solidFill>
                <a:effectLst>
                  <a:outerShdw blurRad="38100" dist="38100" dir="2700000" algn="tl">
                    <a:srgbClr val="000000">
                      <a:alpha val="43137"/>
                    </a:srgbClr>
                  </a:outerShdw>
                </a:effectLst>
              </a:rPr>
              <a:t> data</a:t>
            </a:r>
          </a:p>
          <a:p>
            <a:pPr indent="0">
              <a:buFont typeface="Arial" charset="0"/>
              <a:buChar char="•"/>
              <a:defRPr/>
            </a:pPr>
            <a:endParaRPr lang="nb-NO" dirty="0" smtClean="0">
              <a:solidFill>
                <a:srgbClr val="000000"/>
              </a:solidFill>
              <a:effectLst>
                <a:outerShdw blurRad="38100" dist="38100" dir="2700000" algn="tl">
                  <a:srgbClr val="000000">
                    <a:alpha val="43137"/>
                  </a:srgbClr>
                </a:outerShdw>
              </a:effectLst>
            </a:endParaRPr>
          </a:p>
          <a:p>
            <a:pPr indent="0">
              <a:buNone/>
              <a:defRPr/>
            </a:pPr>
            <a:endParaRPr lang="nb-NO" dirty="0" smtClean="0">
              <a:effectLst>
                <a:outerShdw blurRad="38100" dist="38100" dir="2700000" algn="tl">
                  <a:srgbClr val="000000">
                    <a:alpha val="43137"/>
                  </a:srgbClr>
                </a:outerShdw>
              </a:effectLst>
            </a:endParaRPr>
          </a:p>
          <a:p>
            <a:pPr indent="0">
              <a:buNone/>
              <a:defRPr/>
            </a:pPr>
            <a:endParaRPr lang="nb-NO" dirty="0" smtClean="0">
              <a:effectLst>
                <a:outerShdw blurRad="38100" dist="38100" dir="2700000" algn="tl">
                  <a:srgbClr val="000000">
                    <a:alpha val="43137"/>
                  </a:srgbClr>
                </a:outerShdw>
              </a:effectLst>
            </a:endParaRPr>
          </a:p>
          <a:p>
            <a:pPr indent="0">
              <a:buFontTx/>
              <a:buNone/>
              <a:defRPr/>
            </a:pPr>
            <a:endParaRPr lang="nb-NO" dirty="0">
              <a:effectLst>
                <a:outerShdw blurRad="38100" dist="38100" dir="2700000" algn="tl">
                  <a:srgbClr val="000000">
                    <a:alpha val="43137"/>
                  </a:srgbClr>
                </a:outerShdw>
              </a:effectLst>
            </a:endParaRPr>
          </a:p>
        </p:txBody>
      </p:sp>
      <p:sp>
        <p:nvSpPr>
          <p:cNvPr id="16387" name="Rectangle 3"/>
          <p:cNvSpPr>
            <a:spLocks noGrp="1" noChangeArrowheads="1"/>
          </p:cNvSpPr>
          <p:nvPr>
            <p:ph type="title"/>
          </p:nvPr>
        </p:nvSpPr>
        <p:spPr>
          <a:xfrm>
            <a:off x="0" y="-99392"/>
            <a:ext cx="9144000" cy="765175"/>
          </a:xfrm>
        </p:spPr>
        <p:txBody>
          <a:bodyPr anchor="ctr">
            <a:normAutofit/>
          </a:bodyPr>
          <a:lstStyle/>
          <a:p>
            <a:pPr indent="-88900" eaLnBrk="1" hangingPunct="1"/>
            <a:r>
              <a:rPr lang="fr-FR" sz="4000" dirty="0" smtClean="0"/>
              <a:t>Periodic Reporting: Data </a:t>
            </a:r>
            <a:r>
              <a:rPr lang="fr-FR" sz="4000" dirty="0" err="1" smtClean="0"/>
              <a:t>analysis</a:t>
            </a:r>
            <a:r>
              <a:rPr lang="fr-FR" sz="4000" dirty="0"/>
              <a:t> </a:t>
            </a:r>
            <a:r>
              <a:rPr lang="fr-FR" sz="4000" dirty="0" smtClean="0">
                <a:solidFill>
                  <a:schemeClr val="bg2">
                    <a:lumMod val="20000"/>
                    <a:lumOff val="80000"/>
                  </a:schemeClr>
                </a:solidFill>
              </a:rPr>
              <a:t>–</a:t>
            </a:r>
            <a:r>
              <a:rPr lang="fr-FR" sz="4000" dirty="0" smtClean="0"/>
              <a:t> </a:t>
            </a:r>
            <a:endParaRPr lang="en-GB" sz="4000" b="0" dirty="0" smtClean="0"/>
          </a:p>
        </p:txBody>
      </p:sp>
    </p:spTree>
    <p:extLst>
      <p:ext uri="{BB962C8B-B14F-4D97-AF65-F5344CB8AC3E}">
        <p14:creationId xmlns:p14="http://schemas.microsoft.com/office/powerpoint/2010/main" val="25400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0" y="1216373"/>
            <a:ext cx="9144000" cy="5073650"/>
          </a:xfrm>
          <a:prstGeom prst="rect">
            <a:avLst/>
          </a:prstGeom>
        </p:spPr>
        <p:txBody>
          <a:bodyPr>
            <a:normAutofit lnSpcReduction="10000"/>
          </a:bodyPr>
          <a:lstStyle/>
          <a:p>
            <a:pPr indent="0">
              <a:buFont typeface="Arial" charset="0"/>
              <a:buChar char="•"/>
              <a:defRPr/>
            </a:pP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Method</a:t>
            </a:r>
            <a:r>
              <a:rPr lang="nb-NO" dirty="0" smtClean="0">
                <a:solidFill>
                  <a:schemeClr val="tx1"/>
                </a:solidFill>
                <a:effectLst>
                  <a:outerShdw blurRad="38100" dist="38100" dir="2700000" algn="tl">
                    <a:srgbClr val="000000">
                      <a:alpha val="43137"/>
                    </a:srgbClr>
                  </a:outerShdw>
                </a:effectLst>
              </a:rPr>
              <a:t> for data </a:t>
            </a:r>
            <a:r>
              <a:rPr lang="nb-NO" dirty="0" err="1" smtClean="0">
                <a:solidFill>
                  <a:schemeClr val="tx1"/>
                </a:solidFill>
                <a:effectLst>
                  <a:outerShdw blurRad="38100" dist="38100" dir="2700000" algn="tl">
                    <a:srgbClr val="000000">
                      <a:alpha val="43137"/>
                    </a:srgbClr>
                  </a:outerShdw>
                </a:effectLst>
              </a:rPr>
              <a:t>collection</a:t>
            </a:r>
            <a:r>
              <a:rPr lang="nb-NO" dirty="0" smtClean="0">
                <a:solidFill>
                  <a:schemeClr val="tx1"/>
                </a:solidFill>
                <a:effectLst>
                  <a:outerShdw blurRad="38100" dist="38100" dir="2700000" algn="tl">
                    <a:srgbClr val="000000">
                      <a:alpha val="43137"/>
                    </a:srgbClr>
                  </a:outerShdw>
                </a:effectLst>
              </a:rPr>
              <a:t>:</a:t>
            </a:r>
          </a:p>
          <a:p>
            <a:pPr indent="0">
              <a:buNone/>
              <a:defRPr/>
            </a:pP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Self</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evaluation</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through</a:t>
            </a:r>
            <a:r>
              <a:rPr lang="nb-NO" dirty="0" smtClean="0">
                <a:solidFill>
                  <a:schemeClr val="tx1"/>
                </a:solidFill>
                <a:effectLst>
                  <a:outerShdw blurRad="38100" dist="38100" dir="2700000" algn="tl">
                    <a:srgbClr val="000000">
                      <a:alpha val="43137"/>
                    </a:srgbClr>
                  </a:outerShdw>
                </a:effectLst>
              </a:rPr>
              <a:t> online </a:t>
            </a:r>
            <a:r>
              <a:rPr lang="nb-NO" dirty="0" err="1" smtClean="0">
                <a:solidFill>
                  <a:schemeClr val="tx1"/>
                </a:solidFill>
                <a:effectLst>
                  <a:outerShdw blurRad="38100" dist="38100" dir="2700000" algn="tl">
                    <a:srgbClr val="000000">
                      <a:alpha val="43137"/>
                    </a:srgbClr>
                  </a:outerShdw>
                </a:effectLst>
              </a:rPr>
              <a:t>tool</a:t>
            </a:r>
            <a:endParaRPr lang="nb-NO" dirty="0" smtClean="0">
              <a:solidFill>
                <a:schemeClr val="tx1"/>
              </a:solidFill>
              <a:effectLst>
                <a:outerShdw blurRad="38100" dist="38100" dir="2700000" algn="tl">
                  <a:srgbClr val="000000">
                    <a:alpha val="43137"/>
                  </a:srgbClr>
                </a:outerShdw>
              </a:effectLst>
            </a:endParaRPr>
          </a:p>
          <a:p>
            <a:pPr indent="0">
              <a:buFont typeface="Arial" charset="0"/>
              <a:buChar char="•"/>
              <a:defRPr/>
            </a:pPr>
            <a:r>
              <a:rPr lang="nb-NO" dirty="0" smtClean="0">
                <a:solidFill>
                  <a:schemeClr val="tx1"/>
                </a:solidFill>
                <a:effectLst>
                  <a:outerShdw blurRad="38100" dist="38100" dir="2700000" algn="tl">
                    <a:srgbClr val="000000">
                      <a:alpha val="43137"/>
                    </a:srgbClr>
                  </a:outerShdw>
                </a:effectLst>
              </a:rPr>
              <a:t> For </a:t>
            </a:r>
            <a:r>
              <a:rPr lang="nb-NO" dirty="0" err="1" smtClean="0">
                <a:solidFill>
                  <a:schemeClr val="tx1"/>
                </a:solidFill>
                <a:effectLst>
                  <a:outerShdw blurRad="38100" dist="38100" dir="2700000" algn="tl">
                    <a:srgbClr val="000000">
                      <a:alpha val="43137"/>
                    </a:srgbClr>
                  </a:outerShdw>
                </a:effectLst>
              </a:rPr>
              <a:t>analytical</a:t>
            </a:r>
            <a:r>
              <a:rPr lang="nb-NO" dirty="0" smtClean="0">
                <a:solidFill>
                  <a:schemeClr val="tx1"/>
                </a:solidFill>
                <a:effectLst>
                  <a:outerShdw blurRad="38100" dist="38100" dir="2700000" algn="tl">
                    <a:srgbClr val="000000">
                      <a:alpha val="43137"/>
                    </a:srgbClr>
                  </a:outerShdw>
                </a:effectLst>
              </a:rPr>
              <a:t> purposes, </a:t>
            </a:r>
            <a:r>
              <a:rPr lang="nb-NO" dirty="0" err="1" smtClean="0">
                <a:solidFill>
                  <a:schemeClr val="tx1"/>
                </a:solidFill>
                <a:effectLst>
                  <a:outerShdw blurRad="38100" dist="38100" dir="2700000" algn="tl">
                    <a:srgbClr val="000000">
                      <a:alpha val="43137"/>
                    </a:srgbClr>
                  </a:outerShdw>
                </a:effectLst>
              </a:rPr>
              <a:t>the</a:t>
            </a:r>
            <a:r>
              <a:rPr lang="nb-NO" dirty="0" smtClean="0">
                <a:solidFill>
                  <a:schemeClr val="tx1"/>
                </a:solidFill>
                <a:effectLst>
                  <a:outerShdw blurRad="38100" dist="38100" dir="2700000" algn="tl">
                    <a:srgbClr val="000000">
                      <a:alpha val="43137"/>
                    </a:srgbClr>
                  </a:outerShdw>
                </a:effectLst>
              </a:rPr>
              <a:t> </a:t>
            </a:r>
            <a:r>
              <a:rPr lang="nb-NO" i="1" dirty="0" err="1" smtClean="0">
                <a:solidFill>
                  <a:schemeClr val="tx1"/>
                </a:solidFill>
                <a:effectLst>
                  <a:outerShdw blurRad="38100" dist="38100" dir="2700000" algn="tl">
                    <a:srgbClr val="000000">
                      <a:alpha val="43137"/>
                    </a:srgbClr>
                  </a:outerShdw>
                </a:effectLst>
              </a:rPr>
              <a:t>reliability</a:t>
            </a:r>
            <a:r>
              <a:rPr lang="nb-NO" dirty="0" smtClean="0">
                <a:solidFill>
                  <a:schemeClr val="tx1"/>
                </a:solidFill>
                <a:effectLst>
                  <a:outerShdw blurRad="38100" dist="38100" dir="2700000" algn="tl">
                    <a:srgbClr val="000000">
                      <a:alpha val="43137"/>
                    </a:srgbClr>
                  </a:outerShdw>
                </a:effectLst>
              </a:rPr>
              <a:t> and </a:t>
            </a:r>
            <a:r>
              <a:rPr lang="nb-NO" i="1" dirty="0" err="1" smtClean="0">
                <a:solidFill>
                  <a:schemeClr val="tx1"/>
                </a:solidFill>
                <a:effectLst>
                  <a:outerShdw blurRad="38100" dist="38100" dir="2700000" algn="tl">
                    <a:srgbClr val="000000">
                      <a:alpha val="43137"/>
                    </a:srgbClr>
                  </a:outerShdw>
                </a:effectLst>
              </a:rPr>
              <a:t>validity</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of</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the</a:t>
            </a:r>
            <a:r>
              <a:rPr lang="nb-NO" dirty="0" smtClean="0">
                <a:solidFill>
                  <a:schemeClr val="tx1"/>
                </a:solidFill>
                <a:effectLst>
                  <a:outerShdw blurRad="38100" dist="38100" dir="2700000" algn="tl">
                    <a:srgbClr val="000000">
                      <a:alpha val="43137"/>
                    </a:srgbClr>
                  </a:outerShdw>
                </a:effectLst>
              </a:rPr>
              <a:t> data and</a:t>
            </a:r>
            <a:r>
              <a:rPr lang="nb-NO" dirty="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conlusions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drawn</a:t>
            </a:r>
            <a:r>
              <a:rPr lang="nb-NO" dirty="0" smtClean="0">
                <a:solidFill>
                  <a:schemeClr val="tx1"/>
                </a:solidFill>
                <a:effectLst>
                  <a:outerShdw blurRad="38100" dist="38100" dir="2700000" algn="tl">
                    <a:srgbClr val="000000">
                      <a:alpha val="43137"/>
                    </a:srgbClr>
                  </a:outerShdw>
                </a:effectLst>
              </a:rPr>
              <a:t> from </a:t>
            </a:r>
            <a:r>
              <a:rPr lang="nb-NO" dirty="0" err="1" smtClean="0">
                <a:solidFill>
                  <a:schemeClr val="tx1"/>
                </a:solidFill>
                <a:effectLst>
                  <a:outerShdw blurRad="38100" dist="38100" dir="2700000" algn="tl">
                    <a:srgbClr val="000000">
                      <a:alpha val="43137"/>
                    </a:srgbClr>
                  </a:outerShdw>
                </a:effectLst>
              </a:rPr>
              <a:t>them</a:t>
            </a:r>
            <a:r>
              <a:rPr lang="nb-NO" dirty="0" smtClean="0">
                <a:solidFill>
                  <a:schemeClr val="tx1"/>
                </a:solidFill>
                <a:effectLst>
                  <a:outerShdw blurRad="38100" dist="38100" dir="2700000" algn="tl">
                    <a:srgbClr val="000000">
                      <a:alpha val="43137"/>
                    </a:srgbClr>
                  </a:outerShdw>
                </a:effectLst>
              </a:rPr>
              <a:t> must be </a:t>
            </a:r>
            <a:r>
              <a:rPr lang="nb-NO" dirty="0" err="1" smtClean="0">
                <a:solidFill>
                  <a:schemeClr val="tx1"/>
                </a:solidFill>
                <a:effectLst>
                  <a:outerShdw blurRad="38100" dist="38100" dir="2700000" algn="tl">
                    <a:srgbClr val="000000">
                      <a:alpha val="43137"/>
                    </a:srgbClr>
                  </a:outerShdw>
                </a:effectLst>
              </a:rPr>
              <a:t>considered</a:t>
            </a:r>
            <a:endParaRPr lang="nb-NO" dirty="0" smtClean="0">
              <a:solidFill>
                <a:schemeClr val="tx1"/>
              </a:solidFill>
              <a:effectLst>
                <a:outerShdw blurRad="38100" dist="38100" dir="2700000" algn="tl">
                  <a:srgbClr val="000000">
                    <a:alpha val="43137"/>
                  </a:srgbClr>
                </a:outerShdw>
              </a:effectLst>
            </a:endParaRPr>
          </a:p>
          <a:p>
            <a:pPr lvl="1" indent="0">
              <a:buNone/>
              <a:defRPr/>
            </a:pPr>
            <a:r>
              <a:rPr lang="nb-NO" dirty="0" smtClean="0">
                <a:solidFill>
                  <a:schemeClr val="tx1"/>
                </a:solidFill>
                <a:effectLst>
                  <a:outerShdw blurRad="38100" dist="38100" dir="2700000" algn="tl">
                    <a:srgbClr val="000000">
                      <a:alpha val="43137"/>
                    </a:srgbClr>
                  </a:outerShdw>
                </a:effectLst>
              </a:rPr>
              <a:t>The </a:t>
            </a:r>
            <a:r>
              <a:rPr lang="nb-NO" dirty="0" err="1" smtClean="0">
                <a:solidFill>
                  <a:schemeClr val="tx1"/>
                </a:solidFill>
                <a:effectLst>
                  <a:outerShdw blurRad="38100" dist="38100" dir="2700000" algn="tl">
                    <a:srgbClr val="000000">
                      <a:alpha val="43137"/>
                    </a:srgbClr>
                  </a:outerShdw>
                </a:effectLst>
              </a:rPr>
              <a:t>information</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provided</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through</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the</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questionnaires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was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cross-checked</a:t>
            </a:r>
            <a:r>
              <a:rPr lang="nb-NO" dirty="0" smtClean="0">
                <a:solidFill>
                  <a:schemeClr val="tx1"/>
                </a:solidFill>
                <a:effectLst>
                  <a:outerShdw blurRad="38100" dist="38100" dir="2700000" algn="tl">
                    <a:srgbClr val="000000">
                      <a:alpha val="43137"/>
                    </a:srgbClr>
                  </a:outerShdw>
                </a:effectLst>
              </a:rPr>
              <a:t> and </a:t>
            </a:r>
            <a:r>
              <a:rPr lang="nb-NO" dirty="0" err="1" smtClean="0">
                <a:solidFill>
                  <a:schemeClr val="tx1"/>
                </a:solidFill>
                <a:effectLst>
                  <a:outerShdw blurRad="38100" dist="38100" dir="2700000" algn="tl">
                    <a:srgbClr val="000000">
                      <a:alpha val="43137"/>
                    </a:srgbClr>
                  </a:outerShdw>
                </a:effectLst>
              </a:rPr>
              <a:t>triangulated</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with</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other</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sources</a:t>
            </a:r>
            <a:r>
              <a:rPr lang="nb-NO" dirty="0" smtClean="0">
                <a:solidFill>
                  <a:schemeClr val="tx1"/>
                </a:solidFill>
                <a:effectLst>
                  <a:outerShdw blurRad="38100" dist="38100" dir="2700000" algn="tl">
                    <a:srgbClr val="000000">
                      <a:alpha val="43137"/>
                    </a:srgbClr>
                  </a:outerShdw>
                </a:effectLst>
              </a:rPr>
              <a:t> in </a:t>
            </a:r>
            <a:r>
              <a:rPr lang="nb-NO" dirty="0" err="1" smtClean="0">
                <a:solidFill>
                  <a:schemeClr val="tx1"/>
                </a:solidFill>
                <a:effectLst>
                  <a:outerShdw blurRad="38100" dist="38100" dir="2700000" algn="tl">
                    <a:srgbClr val="000000">
                      <a:alpha val="43137"/>
                    </a:srgbClr>
                  </a:outerShdw>
                </a:effectLst>
              </a:rPr>
              <a:t>the</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analysis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process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such</a:t>
            </a:r>
            <a:r>
              <a:rPr lang="nb-NO" dirty="0" smtClean="0">
                <a:solidFill>
                  <a:schemeClr val="tx1"/>
                </a:solidFill>
                <a:effectLst>
                  <a:outerShdw blurRad="38100" dist="38100" dir="2700000" algn="tl">
                    <a:srgbClr val="000000">
                      <a:alpha val="43137"/>
                    </a:srgbClr>
                  </a:outerShdw>
                </a:effectLst>
              </a:rPr>
              <a:t> as:</a:t>
            </a:r>
          </a:p>
          <a:p>
            <a:pPr lvl="1" indent="0">
              <a:buFontTx/>
              <a:buChar char="-"/>
              <a:defRPr/>
            </a:pPr>
            <a:r>
              <a:rPr lang="nb-NO" dirty="0" err="1" smtClean="0">
                <a:solidFill>
                  <a:schemeClr val="tx1"/>
                </a:solidFill>
                <a:effectLst>
                  <a:outerShdw blurRad="38100" dist="38100" dir="2700000" algn="tl">
                    <a:srgbClr val="000000">
                      <a:alpha val="43137"/>
                    </a:srgbClr>
                  </a:outerShdw>
                </a:effectLst>
              </a:rPr>
              <a:t>Advisory</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Bodies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interventions</a:t>
            </a:r>
            <a:endParaRPr lang="nb-NO" dirty="0" smtClean="0">
              <a:solidFill>
                <a:schemeClr val="tx1"/>
              </a:solidFill>
              <a:effectLst>
                <a:outerShdw blurRad="38100" dist="38100" dir="2700000" algn="tl">
                  <a:srgbClr val="000000">
                    <a:alpha val="43137"/>
                  </a:srgbClr>
                </a:outerShdw>
              </a:effectLst>
            </a:endParaRPr>
          </a:p>
          <a:p>
            <a:pPr lvl="1" indent="0">
              <a:buFontTx/>
              <a:buChar char="-"/>
              <a:defRPr/>
            </a:pPr>
            <a:r>
              <a:rPr lang="nb-NO" dirty="0" err="1" smtClean="0">
                <a:solidFill>
                  <a:schemeClr val="tx1"/>
                </a:solidFill>
                <a:effectLst>
                  <a:outerShdw blurRad="38100" dist="38100" dir="2700000" algn="tl">
                    <a:srgbClr val="000000">
                      <a:alpha val="43137"/>
                    </a:srgbClr>
                  </a:outerShdw>
                </a:effectLst>
              </a:rPr>
              <a:t>Other</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available</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Information</a:t>
            </a:r>
            <a:r>
              <a:rPr lang="nb-NO" dirty="0" smtClean="0">
                <a:solidFill>
                  <a:schemeClr val="tx1"/>
                </a:solidFill>
                <a:effectLst>
                  <a:outerShdw blurRad="38100" dist="38100" dir="2700000" algn="tl">
                    <a:srgbClr val="000000">
                      <a:alpha val="43137"/>
                    </a:srgbClr>
                  </a:outerShdw>
                </a:effectLst>
              </a:rPr>
              <a:t> at WHC (SOC </a:t>
            </a:r>
            <a:r>
              <a:rPr lang="nb-NO" dirty="0" err="1" smtClean="0">
                <a:solidFill>
                  <a:schemeClr val="tx1"/>
                </a:solidFill>
                <a:effectLst>
                  <a:outerShdw blurRad="38100" dist="38100" dir="2700000" algn="tl">
                    <a:srgbClr val="000000">
                      <a:alpha val="43137"/>
                    </a:srgbClr>
                  </a:outerShdw>
                </a:effectLst>
              </a:rPr>
              <a:t>reports</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reactive</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monitoring</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reports</a:t>
            </a:r>
            <a:r>
              <a:rPr lang="nb-NO" dirty="0" smtClean="0">
                <a:solidFill>
                  <a:schemeClr val="tx1"/>
                </a:solidFill>
                <a:effectLst>
                  <a:outerShdw blurRad="38100" dist="38100" dir="2700000" algn="tl">
                    <a:srgbClr val="000000">
                      <a:alpha val="43137"/>
                    </a:srgbClr>
                  </a:outerShdw>
                </a:effectLst>
              </a:rPr>
              <a:t>, regional and </a:t>
            </a:r>
            <a:r>
              <a:rPr lang="nb-NO" dirty="0" err="1" smtClean="0">
                <a:solidFill>
                  <a:schemeClr val="tx1"/>
                </a:solidFill>
                <a:effectLst>
                  <a:outerShdw blurRad="38100" dist="38100" dir="2700000" algn="tl">
                    <a:srgbClr val="000000">
                      <a:alpha val="43137"/>
                    </a:srgbClr>
                  </a:outerShdw>
                </a:effectLst>
              </a:rPr>
              <a:t>sub-regional</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meeting</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reports</a:t>
            </a:r>
            <a:r>
              <a:rPr lang="nb-NO" dirty="0" smtClean="0">
                <a:solidFill>
                  <a:schemeClr val="tx1"/>
                </a:solidFill>
                <a:effectLst>
                  <a:outerShdw blurRad="38100" dist="38100" dir="2700000" algn="tl">
                    <a:srgbClr val="000000">
                      <a:alpha val="43137"/>
                    </a:srgbClr>
                  </a:outerShdw>
                </a:effectLst>
              </a:rPr>
              <a:t>)</a:t>
            </a:r>
          </a:p>
          <a:p>
            <a:pPr lvl="1" indent="0">
              <a:buFontTx/>
              <a:buChar char="-"/>
              <a:defRPr/>
            </a:pPr>
            <a:r>
              <a:rPr lang="nb-NO" dirty="0" smtClean="0">
                <a:solidFill>
                  <a:schemeClr val="tx1"/>
                </a:solidFill>
                <a:effectLst>
                  <a:outerShdw blurRad="38100" dist="38100" dir="2700000" algn="tl">
                    <a:srgbClr val="000000">
                      <a:alpha val="43137"/>
                    </a:srgbClr>
                  </a:outerShdw>
                </a:effectLst>
              </a:rPr>
              <a:t>Cf. </a:t>
            </a:r>
            <a:r>
              <a:rPr lang="nb-NO" dirty="0" err="1" smtClean="0">
                <a:solidFill>
                  <a:schemeClr val="tx1"/>
                </a:solidFill>
                <a:effectLst>
                  <a:outerShdw blurRad="38100" dist="38100" dir="2700000" algn="tl">
                    <a:srgbClr val="000000">
                      <a:alpha val="43137"/>
                    </a:srgbClr>
                  </a:outerShdw>
                </a:effectLst>
              </a:rPr>
              <a:t>Decision</a:t>
            </a:r>
            <a:r>
              <a:rPr lang="nb-NO" dirty="0" smtClean="0">
                <a:solidFill>
                  <a:schemeClr val="tx1"/>
                </a:solidFill>
                <a:effectLst>
                  <a:outerShdw blurRad="38100" dist="38100" dir="2700000" algn="tl">
                    <a:srgbClr val="000000">
                      <a:alpha val="43137"/>
                    </a:srgbClr>
                  </a:outerShdw>
                </a:effectLst>
              </a:rPr>
              <a:t> </a:t>
            </a:r>
            <a:r>
              <a:rPr lang="nb-NO" b="1" dirty="0" smtClean="0">
                <a:solidFill>
                  <a:schemeClr val="tx1"/>
                </a:solidFill>
                <a:effectLst>
                  <a:outerShdw blurRad="38100" dist="38100" dir="2700000" algn="tl">
                    <a:srgbClr val="000000">
                      <a:alpha val="43137"/>
                    </a:srgbClr>
                  </a:outerShdw>
                </a:effectLst>
              </a:rPr>
              <a:t>29 COM 7B</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where</a:t>
            </a:r>
            <a:r>
              <a:rPr lang="nb-NO" dirty="0" smtClean="0">
                <a:solidFill>
                  <a:schemeClr val="tx1"/>
                </a:solidFill>
                <a:effectLst>
                  <a:outerShdw blurRad="38100" dist="38100" dir="2700000" algn="tl">
                    <a:srgbClr val="000000">
                      <a:alpha val="43137"/>
                    </a:srgbClr>
                  </a:outerShdw>
                </a:effectLst>
              </a:rPr>
              <a:t> </a:t>
            </a:r>
            <a:r>
              <a:rPr lang="nb-NO" dirty="0" err="1" smtClean="0">
                <a:solidFill>
                  <a:schemeClr val="tx1"/>
                </a:solidFill>
                <a:effectLst>
                  <a:outerShdw blurRad="38100" dist="38100" dir="2700000" algn="tl">
                    <a:srgbClr val="000000">
                      <a:alpha val="43137"/>
                    </a:srgbClr>
                  </a:outerShdw>
                </a:effectLst>
              </a:rPr>
              <a:t>the</a:t>
            </a:r>
            <a:r>
              <a:rPr lang="nb-NO" dirty="0" smtClean="0">
                <a:solidFill>
                  <a:schemeClr val="tx1"/>
                </a:solidFill>
                <a:effectLst>
                  <a:outerShdw blurRad="38100" dist="38100" dir="2700000" algn="tl">
                    <a:srgbClr val="000000">
                      <a:alpha val="43137"/>
                    </a:srgbClr>
                  </a:outerShdw>
                </a:effectLst>
              </a:rPr>
              <a:t> COM </a:t>
            </a:r>
            <a:r>
              <a:rPr lang="nb-NO" dirty="0" err="1" smtClean="0">
                <a:solidFill>
                  <a:schemeClr val="tx1"/>
                </a:solidFill>
                <a:effectLst>
                  <a:outerShdw blurRad="38100" dist="38100" dir="2700000" algn="tl">
                    <a:srgbClr val="000000">
                      <a:alpha val="43137"/>
                    </a:srgbClr>
                  </a:outerShdw>
                </a:effectLst>
              </a:rPr>
              <a:t>calls</a:t>
            </a:r>
            <a:r>
              <a:rPr lang="nb-NO" dirty="0" smtClean="0">
                <a:solidFill>
                  <a:schemeClr val="tx1"/>
                </a:solidFill>
                <a:effectLst>
                  <a:outerShdw blurRad="38100" dist="38100" dir="2700000" algn="tl">
                    <a:srgbClr val="000000">
                      <a:alpha val="43137"/>
                    </a:srgbClr>
                  </a:outerShdw>
                </a:effectLst>
              </a:rPr>
              <a:t> for</a:t>
            </a:r>
            <a:r>
              <a:rPr lang="en-GB" sz="2400" kern="1200" dirty="0" smtClean="0">
                <a:solidFill>
                  <a:schemeClr val="tx1"/>
                </a:solidFill>
                <a:latin typeface="Arial" pitchFamily="34" charset="0"/>
                <a:cs typeface="Arial" pitchFamily="34" charset="0"/>
              </a:rPr>
              <a:t/>
            </a:r>
            <a:br>
              <a:rPr lang="en-GB" sz="2400" kern="1200" dirty="0" smtClean="0">
                <a:solidFill>
                  <a:schemeClr val="tx1"/>
                </a:solidFill>
                <a:latin typeface="Arial" pitchFamily="34" charset="0"/>
                <a:cs typeface="Arial" pitchFamily="34" charset="0"/>
              </a:rPr>
            </a:br>
            <a:endParaRPr lang="en-GB" sz="1300" kern="1200" dirty="0" smtClean="0">
              <a:solidFill>
                <a:schemeClr val="tx1"/>
              </a:solidFill>
              <a:latin typeface="Arial" pitchFamily="34" charset="0"/>
              <a:cs typeface="Arial" pitchFamily="34" charset="0"/>
            </a:endParaRPr>
          </a:p>
          <a:p>
            <a:pPr lvl="1" indent="0">
              <a:buNone/>
              <a:defRPr/>
            </a:pPr>
            <a:r>
              <a:rPr lang="en-GB" sz="1900" kern="1200" dirty="0" smtClean="0">
                <a:solidFill>
                  <a:schemeClr val="tx1"/>
                </a:solidFill>
                <a:latin typeface="Arial" pitchFamily="34" charset="0"/>
                <a:cs typeface="Arial" pitchFamily="34" charset="0"/>
              </a:rPr>
              <a:t>“</a:t>
            </a:r>
            <a:r>
              <a:rPr lang="en-GB" sz="1900" i="1" kern="1200" dirty="0" smtClean="0">
                <a:solidFill>
                  <a:schemeClr val="tx1"/>
                </a:solidFill>
                <a:latin typeface="Arial" pitchFamily="34" charset="0"/>
                <a:cs typeface="Arial" pitchFamily="34" charset="0"/>
              </a:rPr>
              <a:t>cross-referencing between state of conservation and periodic reports to</a:t>
            </a:r>
            <a:br>
              <a:rPr lang="en-GB" sz="1900" i="1" kern="1200" dirty="0" smtClean="0">
                <a:solidFill>
                  <a:schemeClr val="tx1"/>
                </a:solidFill>
                <a:latin typeface="Arial" pitchFamily="34" charset="0"/>
                <a:cs typeface="Arial" pitchFamily="34" charset="0"/>
              </a:rPr>
            </a:br>
            <a:r>
              <a:rPr lang="en-GB" sz="1900" i="1" kern="1200" dirty="0" smtClean="0">
                <a:solidFill>
                  <a:schemeClr val="tx1"/>
                </a:solidFill>
                <a:latin typeface="Arial" pitchFamily="34" charset="0"/>
                <a:cs typeface="Arial" pitchFamily="34" charset="0"/>
              </a:rPr>
              <a:t>enhance</a:t>
            </a:r>
            <a:r>
              <a:rPr lang="en-GB" sz="1900" i="1" kern="1200" dirty="0">
                <a:solidFill>
                  <a:schemeClr val="tx1"/>
                </a:solidFill>
                <a:latin typeface="Arial" pitchFamily="34" charset="0"/>
                <a:cs typeface="Arial" pitchFamily="34" charset="0"/>
              </a:rPr>
              <a:t> </a:t>
            </a:r>
            <a:r>
              <a:rPr lang="en-GB" sz="1900" i="1" kern="1200" dirty="0" smtClean="0">
                <a:solidFill>
                  <a:schemeClr val="tx1"/>
                </a:solidFill>
                <a:latin typeface="Arial" pitchFamily="34" charset="0"/>
                <a:cs typeface="Arial" pitchFamily="34" charset="0"/>
              </a:rPr>
              <a:t>consistency in reporting mechanisms and to ensure that</a:t>
            </a:r>
            <a:br>
              <a:rPr lang="en-GB" sz="1900" i="1" kern="1200" dirty="0" smtClean="0">
                <a:solidFill>
                  <a:schemeClr val="tx1"/>
                </a:solidFill>
                <a:latin typeface="Arial" pitchFamily="34" charset="0"/>
                <a:cs typeface="Arial" pitchFamily="34" charset="0"/>
              </a:rPr>
            </a:br>
            <a:r>
              <a:rPr lang="en-GB" sz="1900" i="1" kern="1200" dirty="0" smtClean="0">
                <a:solidFill>
                  <a:schemeClr val="tx1"/>
                </a:solidFill>
                <a:latin typeface="Arial" pitchFamily="34" charset="0"/>
                <a:cs typeface="Arial" pitchFamily="34" charset="0"/>
              </a:rPr>
              <a:t>follow-up action is taken as necessary</a:t>
            </a:r>
            <a:r>
              <a:rPr lang="en-GB" sz="1900" kern="1200" dirty="0" smtClean="0">
                <a:solidFill>
                  <a:schemeClr val="tx1"/>
                </a:solidFill>
                <a:latin typeface="Arial" pitchFamily="34" charset="0"/>
                <a:cs typeface="Arial" pitchFamily="34" charset="0"/>
              </a:rPr>
              <a:t>;”</a:t>
            </a:r>
            <a:endParaRPr lang="nb-NO" sz="1900" dirty="0" smtClean="0">
              <a:effectLst>
                <a:outerShdw blurRad="38100" dist="38100" dir="2700000" algn="tl">
                  <a:srgbClr val="000000">
                    <a:alpha val="43137"/>
                  </a:srgbClr>
                </a:outerShdw>
              </a:effectLst>
            </a:endParaRPr>
          </a:p>
        </p:txBody>
      </p:sp>
      <p:sp>
        <p:nvSpPr>
          <p:cNvPr id="16387" name="Rectangle 3"/>
          <p:cNvSpPr>
            <a:spLocks noGrp="1" noChangeArrowheads="1"/>
          </p:cNvSpPr>
          <p:nvPr>
            <p:ph type="title"/>
          </p:nvPr>
        </p:nvSpPr>
        <p:spPr>
          <a:xfrm>
            <a:off x="0" y="-99392"/>
            <a:ext cx="9144000" cy="765175"/>
          </a:xfrm>
        </p:spPr>
        <p:txBody>
          <a:bodyPr anchor="ctr">
            <a:noAutofit/>
          </a:bodyPr>
          <a:lstStyle/>
          <a:p>
            <a:pPr indent="-88900" eaLnBrk="1" hangingPunct="1"/>
            <a:r>
              <a:rPr lang="fr-FR" sz="3600" dirty="0" smtClean="0"/>
              <a:t>Periodic Reporting: Data analysis – </a:t>
            </a:r>
            <a:endParaRPr lang="en-GB" sz="3600" b="0" dirty="0" smtClean="0"/>
          </a:p>
        </p:txBody>
      </p:sp>
      <p:sp>
        <p:nvSpPr>
          <p:cNvPr id="2" name="TekstSylinder 1"/>
          <p:cNvSpPr txBox="1"/>
          <p:nvPr/>
        </p:nvSpPr>
        <p:spPr>
          <a:xfrm>
            <a:off x="251520" y="620688"/>
            <a:ext cx="4802216" cy="646331"/>
          </a:xfrm>
          <a:prstGeom prst="rect">
            <a:avLst/>
          </a:prstGeom>
          <a:noFill/>
        </p:spPr>
        <p:txBody>
          <a:bodyPr wrap="none" rtlCol="0">
            <a:spAutoFit/>
          </a:bodyPr>
          <a:lstStyle/>
          <a:p>
            <a:r>
              <a:rPr lang="fr-FR" sz="3600" dirty="0" err="1"/>
              <a:t>Validity</a:t>
            </a:r>
            <a:r>
              <a:rPr lang="fr-FR" sz="3600" dirty="0"/>
              <a:t> and </a:t>
            </a:r>
            <a:r>
              <a:rPr lang="fr-FR" sz="3600" dirty="0" err="1"/>
              <a:t>methods</a:t>
            </a:r>
            <a:endParaRPr lang="nb-NO" sz="3600" dirty="0"/>
          </a:p>
        </p:txBody>
      </p:sp>
    </p:spTree>
    <p:extLst>
      <p:ext uri="{BB962C8B-B14F-4D97-AF65-F5344CB8AC3E}">
        <p14:creationId xmlns:p14="http://schemas.microsoft.com/office/powerpoint/2010/main" val="14736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99392"/>
            <a:ext cx="9144000" cy="765175"/>
          </a:xfrm>
        </p:spPr>
        <p:txBody>
          <a:bodyPr anchor="ctr">
            <a:noAutofit/>
          </a:bodyPr>
          <a:lstStyle/>
          <a:p>
            <a:pPr indent="0" eaLnBrk="1" hangingPunct="1"/>
            <a:r>
              <a:rPr lang="en-US" sz="3600" dirty="0" smtClean="0"/>
              <a:t>Periodic Reporting: Data analysis – </a:t>
            </a:r>
            <a:endParaRPr lang="en-US" sz="3600" b="0" dirty="0" smtClean="0"/>
          </a:p>
        </p:txBody>
      </p:sp>
      <p:pic>
        <p:nvPicPr>
          <p:cNvPr id="3" name="Bilde 2" descr="Skjermbilde 2014-11-30 kl. 23.07.4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0768"/>
            <a:ext cx="9144000" cy="5120385"/>
          </a:xfrm>
          <a:prstGeom prst="rect">
            <a:avLst/>
          </a:prstGeom>
        </p:spPr>
      </p:pic>
      <p:sp>
        <p:nvSpPr>
          <p:cNvPr id="2" name="TekstSylinder 1"/>
          <p:cNvSpPr txBox="1"/>
          <p:nvPr/>
        </p:nvSpPr>
        <p:spPr>
          <a:xfrm>
            <a:off x="281903" y="620688"/>
            <a:ext cx="3930057" cy="646331"/>
          </a:xfrm>
          <a:prstGeom prst="rect">
            <a:avLst/>
          </a:prstGeom>
          <a:noFill/>
        </p:spPr>
        <p:txBody>
          <a:bodyPr wrap="none" rtlCol="0">
            <a:spAutoFit/>
          </a:bodyPr>
          <a:lstStyle/>
          <a:p>
            <a:r>
              <a:rPr lang="en-US" sz="3600" dirty="0" smtClean="0"/>
              <a:t>Quantitative </a:t>
            </a:r>
            <a:r>
              <a:rPr lang="en-US" sz="3600" dirty="0"/>
              <a:t>data</a:t>
            </a:r>
            <a:endParaRPr lang="nb-NO" sz="3600" dirty="0"/>
          </a:p>
        </p:txBody>
      </p:sp>
    </p:spTree>
    <p:extLst>
      <p:ext uri="{BB962C8B-B14F-4D97-AF65-F5344CB8AC3E}">
        <p14:creationId xmlns:p14="http://schemas.microsoft.com/office/powerpoint/2010/main" val="72006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kjermbilde 2014-11-30 kl. 23.35.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7372"/>
            <a:ext cx="9144000" cy="4415884"/>
          </a:xfrm>
          <a:prstGeom prst="rect">
            <a:avLst/>
          </a:prstGeom>
        </p:spPr>
      </p:pic>
      <p:sp>
        <p:nvSpPr>
          <p:cNvPr id="7" name="Rectangle 2"/>
          <p:cNvSpPr>
            <a:spLocks noGrp="1" noChangeArrowheads="1"/>
          </p:cNvSpPr>
          <p:nvPr>
            <p:ph type="title"/>
          </p:nvPr>
        </p:nvSpPr>
        <p:spPr>
          <a:xfrm>
            <a:off x="0" y="-99392"/>
            <a:ext cx="9144000" cy="765175"/>
          </a:xfrm>
        </p:spPr>
        <p:txBody>
          <a:bodyPr anchor="ctr">
            <a:noAutofit/>
          </a:bodyPr>
          <a:lstStyle/>
          <a:p>
            <a:pPr indent="0" eaLnBrk="1" hangingPunct="1"/>
            <a:r>
              <a:rPr lang="en-US" sz="3600" dirty="0" smtClean="0"/>
              <a:t>Periodic Reporting: Data analysis –</a:t>
            </a:r>
            <a:endParaRPr lang="en-US" sz="3600" b="0" dirty="0" smtClean="0"/>
          </a:p>
        </p:txBody>
      </p:sp>
      <p:sp>
        <p:nvSpPr>
          <p:cNvPr id="8" name="TekstSylinder 7"/>
          <p:cNvSpPr txBox="1"/>
          <p:nvPr/>
        </p:nvSpPr>
        <p:spPr>
          <a:xfrm>
            <a:off x="281903" y="622429"/>
            <a:ext cx="3930057" cy="646331"/>
          </a:xfrm>
          <a:prstGeom prst="rect">
            <a:avLst/>
          </a:prstGeom>
          <a:noFill/>
        </p:spPr>
        <p:txBody>
          <a:bodyPr wrap="none" rtlCol="0">
            <a:spAutoFit/>
          </a:bodyPr>
          <a:lstStyle/>
          <a:p>
            <a:r>
              <a:rPr lang="en-US" sz="3600" dirty="0"/>
              <a:t>Q</a:t>
            </a:r>
            <a:r>
              <a:rPr lang="en-US" sz="3600" dirty="0" smtClean="0"/>
              <a:t>uantitative </a:t>
            </a:r>
            <a:r>
              <a:rPr lang="en-US" sz="3600" dirty="0"/>
              <a:t>data</a:t>
            </a:r>
            <a:endParaRPr lang="nb-NO" sz="3600" dirty="0"/>
          </a:p>
        </p:txBody>
      </p:sp>
    </p:spTree>
    <p:extLst>
      <p:ext uri="{BB962C8B-B14F-4D97-AF65-F5344CB8AC3E}">
        <p14:creationId xmlns:p14="http://schemas.microsoft.com/office/powerpoint/2010/main" val="36504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kjermbilde 2014-11-30 kl. 23.39.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7743"/>
            <a:ext cx="9230667" cy="4445513"/>
          </a:xfrm>
          <a:prstGeom prst="rect">
            <a:avLst/>
          </a:prstGeom>
        </p:spPr>
      </p:pic>
      <p:sp>
        <p:nvSpPr>
          <p:cNvPr id="6" name="Rectangle 2"/>
          <p:cNvSpPr>
            <a:spLocks noGrp="1" noChangeArrowheads="1"/>
          </p:cNvSpPr>
          <p:nvPr>
            <p:ph type="title"/>
          </p:nvPr>
        </p:nvSpPr>
        <p:spPr>
          <a:xfrm>
            <a:off x="0" y="-99392"/>
            <a:ext cx="9144000" cy="765175"/>
          </a:xfrm>
        </p:spPr>
        <p:txBody>
          <a:bodyPr anchor="ctr">
            <a:noAutofit/>
          </a:bodyPr>
          <a:lstStyle/>
          <a:p>
            <a:pPr indent="0" eaLnBrk="1" hangingPunct="1"/>
            <a:r>
              <a:rPr lang="en-US" sz="3600" dirty="0" smtClean="0"/>
              <a:t>Periodic Reporting: Data analysis –</a:t>
            </a:r>
            <a:endParaRPr lang="en-US" sz="3600" b="0" dirty="0" smtClean="0"/>
          </a:p>
        </p:txBody>
      </p:sp>
      <p:sp>
        <p:nvSpPr>
          <p:cNvPr id="7" name="TekstSylinder 6"/>
          <p:cNvSpPr txBox="1"/>
          <p:nvPr/>
        </p:nvSpPr>
        <p:spPr>
          <a:xfrm>
            <a:off x="281903" y="622429"/>
            <a:ext cx="3930057" cy="646331"/>
          </a:xfrm>
          <a:prstGeom prst="rect">
            <a:avLst/>
          </a:prstGeom>
          <a:noFill/>
        </p:spPr>
        <p:txBody>
          <a:bodyPr wrap="none" rtlCol="0">
            <a:spAutoFit/>
          </a:bodyPr>
          <a:lstStyle/>
          <a:p>
            <a:r>
              <a:rPr lang="en-US" sz="3600" dirty="0"/>
              <a:t>Q</a:t>
            </a:r>
            <a:r>
              <a:rPr lang="en-US" sz="3600" dirty="0" smtClean="0"/>
              <a:t>uantitative </a:t>
            </a:r>
            <a:r>
              <a:rPr lang="en-US" sz="3600" dirty="0"/>
              <a:t>data</a:t>
            </a:r>
            <a:endParaRPr lang="nb-NO" sz="3600" dirty="0"/>
          </a:p>
        </p:txBody>
      </p:sp>
    </p:spTree>
    <p:extLst>
      <p:ext uri="{BB962C8B-B14F-4D97-AF65-F5344CB8AC3E}">
        <p14:creationId xmlns:p14="http://schemas.microsoft.com/office/powerpoint/2010/main" val="1349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Skjermbilde 2014-11-30 kl. 23.37.4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52679"/>
            <a:ext cx="9175177" cy="4696601"/>
          </a:xfrm>
          <a:prstGeom prst="rect">
            <a:avLst/>
          </a:prstGeom>
        </p:spPr>
      </p:pic>
      <p:sp>
        <p:nvSpPr>
          <p:cNvPr id="6" name="Rectangle 2"/>
          <p:cNvSpPr>
            <a:spLocks noGrp="1" noChangeArrowheads="1"/>
          </p:cNvSpPr>
          <p:nvPr>
            <p:ph type="title"/>
          </p:nvPr>
        </p:nvSpPr>
        <p:spPr>
          <a:xfrm>
            <a:off x="0" y="-99392"/>
            <a:ext cx="9144000" cy="765175"/>
          </a:xfrm>
        </p:spPr>
        <p:txBody>
          <a:bodyPr anchor="ctr">
            <a:noAutofit/>
          </a:bodyPr>
          <a:lstStyle/>
          <a:p>
            <a:pPr indent="0" eaLnBrk="1" hangingPunct="1"/>
            <a:r>
              <a:rPr lang="en-US" sz="3600" dirty="0" smtClean="0"/>
              <a:t>Periodic Reporting: Data analysis –</a:t>
            </a:r>
            <a:endParaRPr lang="en-US" sz="3600" b="0" dirty="0" smtClean="0"/>
          </a:p>
        </p:txBody>
      </p:sp>
      <p:sp>
        <p:nvSpPr>
          <p:cNvPr id="7" name="TekstSylinder 6"/>
          <p:cNvSpPr txBox="1"/>
          <p:nvPr/>
        </p:nvSpPr>
        <p:spPr>
          <a:xfrm>
            <a:off x="281903" y="622429"/>
            <a:ext cx="3930057" cy="646331"/>
          </a:xfrm>
          <a:prstGeom prst="rect">
            <a:avLst/>
          </a:prstGeom>
          <a:noFill/>
        </p:spPr>
        <p:txBody>
          <a:bodyPr wrap="none" rtlCol="0">
            <a:spAutoFit/>
          </a:bodyPr>
          <a:lstStyle/>
          <a:p>
            <a:r>
              <a:rPr lang="en-US" sz="3600" dirty="0"/>
              <a:t>Q</a:t>
            </a:r>
            <a:r>
              <a:rPr lang="en-US" sz="3600" dirty="0" smtClean="0"/>
              <a:t>uantitative </a:t>
            </a:r>
            <a:r>
              <a:rPr lang="en-US" sz="3600" dirty="0"/>
              <a:t>data</a:t>
            </a:r>
            <a:endParaRPr lang="nb-NO" sz="3600" dirty="0"/>
          </a:p>
        </p:txBody>
      </p:sp>
    </p:spTree>
    <p:extLst>
      <p:ext uri="{BB962C8B-B14F-4D97-AF65-F5344CB8AC3E}">
        <p14:creationId xmlns:p14="http://schemas.microsoft.com/office/powerpoint/2010/main" val="17631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4294967295"/>
          </p:nvPr>
        </p:nvSpPr>
        <p:spPr>
          <a:xfrm>
            <a:off x="668740" y="1255594"/>
            <a:ext cx="8475260" cy="4765794"/>
          </a:xfrm>
          <a:prstGeom prst="rect">
            <a:avLst/>
          </a:prstGeom>
        </p:spPr>
        <p:txBody>
          <a:bodyPr/>
          <a:lstStyle/>
          <a:p>
            <a:pPr eaLnBrk="1" hangingPunct="1">
              <a:buFont typeface="Arial" charset="0"/>
              <a:buChar char="•"/>
            </a:pPr>
            <a:r>
              <a:rPr lang="fr-FR" dirty="0" smtClean="0">
                <a:solidFill>
                  <a:srgbClr val="000000"/>
                </a:solidFill>
                <a:effectLst>
                  <a:outerShdw blurRad="38100" dist="38100" dir="2700000" algn="tl">
                    <a:srgbClr val="000000">
                      <a:alpha val="43137"/>
                    </a:srgbClr>
                  </a:outerShdw>
                </a:effectLst>
              </a:rPr>
              <a:t>Through statistical analysis, we created graphs showing the rather complex mass of data in a more comprehensible way:</a:t>
            </a:r>
          </a:p>
          <a:p>
            <a:pPr eaLnBrk="1" hangingPunct="1">
              <a:buFont typeface="Arial" charset="0"/>
              <a:buChar char="•"/>
            </a:pPr>
            <a:endParaRPr lang="fr-FR" dirty="0" smtClean="0">
              <a:solidFill>
                <a:srgbClr val="000000"/>
              </a:solidFill>
              <a:effectLst>
                <a:outerShdw blurRad="38100" dist="38100" dir="2700000" algn="tl">
                  <a:srgbClr val="000000">
                    <a:alpha val="43137"/>
                  </a:srgbClr>
                </a:outerShdw>
              </a:effectLst>
            </a:endParaRPr>
          </a:p>
        </p:txBody>
      </p:sp>
      <p:pic>
        <p:nvPicPr>
          <p:cNvPr id="2" name="Bilde 1"/>
          <p:cNvPicPr>
            <a:picLocks noChangeAspect="1"/>
          </p:cNvPicPr>
          <p:nvPr/>
        </p:nvPicPr>
        <p:blipFill>
          <a:blip r:embed="rId3" cstate="print"/>
          <a:stretch>
            <a:fillRect/>
          </a:stretch>
        </p:blipFill>
        <p:spPr>
          <a:xfrm>
            <a:off x="133495" y="2385346"/>
            <a:ext cx="8727674" cy="4139998"/>
          </a:xfrm>
          <a:prstGeom prst="rect">
            <a:avLst/>
          </a:prstGeom>
        </p:spPr>
      </p:pic>
      <p:sp>
        <p:nvSpPr>
          <p:cNvPr id="7" name="Rectangle 2"/>
          <p:cNvSpPr>
            <a:spLocks noGrp="1" noChangeArrowheads="1"/>
          </p:cNvSpPr>
          <p:nvPr>
            <p:ph type="title"/>
          </p:nvPr>
        </p:nvSpPr>
        <p:spPr>
          <a:xfrm>
            <a:off x="0" y="-99392"/>
            <a:ext cx="9144000" cy="765175"/>
          </a:xfrm>
        </p:spPr>
        <p:txBody>
          <a:bodyPr anchor="ctr">
            <a:noAutofit/>
          </a:bodyPr>
          <a:lstStyle/>
          <a:p>
            <a:pPr indent="0" eaLnBrk="1" hangingPunct="1"/>
            <a:r>
              <a:rPr lang="en-US" sz="3600" dirty="0" smtClean="0"/>
              <a:t>Periodic Reporting: Data analysis –</a:t>
            </a:r>
            <a:endParaRPr lang="en-US" sz="3600" b="0" dirty="0" smtClean="0"/>
          </a:p>
        </p:txBody>
      </p:sp>
      <p:sp>
        <p:nvSpPr>
          <p:cNvPr id="8" name="TekstSylinder 7"/>
          <p:cNvSpPr txBox="1"/>
          <p:nvPr/>
        </p:nvSpPr>
        <p:spPr>
          <a:xfrm>
            <a:off x="281903" y="622429"/>
            <a:ext cx="3930057" cy="646331"/>
          </a:xfrm>
          <a:prstGeom prst="rect">
            <a:avLst/>
          </a:prstGeom>
          <a:noFill/>
        </p:spPr>
        <p:txBody>
          <a:bodyPr wrap="none" rtlCol="0">
            <a:spAutoFit/>
          </a:bodyPr>
          <a:lstStyle/>
          <a:p>
            <a:r>
              <a:rPr lang="en-US" sz="3600" dirty="0"/>
              <a:t>Q</a:t>
            </a:r>
            <a:r>
              <a:rPr lang="en-US" sz="3600" dirty="0" smtClean="0"/>
              <a:t>uantitative </a:t>
            </a:r>
            <a:r>
              <a:rPr lang="en-US" sz="3600" dirty="0"/>
              <a:t>data</a:t>
            </a:r>
            <a:endParaRPr lang="nb-NO" sz="3600" dirty="0"/>
          </a:p>
        </p:txBody>
      </p:sp>
    </p:spTree>
    <p:extLst>
      <p:ext uri="{BB962C8B-B14F-4D97-AF65-F5344CB8AC3E}">
        <p14:creationId xmlns:p14="http://schemas.microsoft.com/office/powerpoint/2010/main" val="18510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4565650"/>
            <a:ext cx="9144000" cy="523220"/>
          </a:xfrm>
          <a:prstGeom prst="rect">
            <a:avLst/>
          </a:prstGeom>
          <a:noFill/>
          <a:ln w="9525" algn="ctr">
            <a:noFill/>
            <a:miter lim="800000"/>
            <a:headEnd/>
            <a:tailEnd/>
          </a:ln>
        </p:spPr>
        <p:txBody>
          <a:bodyPr>
            <a:spAutoFit/>
          </a:bodyPr>
          <a:lstStyle/>
          <a:p>
            <a:pPr algn="ctr">
              <a:tabLst>
                <a:tab pos="1704975" algn="l"/>
              </a:tabLst>
            </a:pPr>
            <a:r>
              <a:rPr lang="en-GB" sz="2800" b="0" i="1" dirty="0" smtClean="0">
                <a:solidFill>
                  <a:schemeClr val="tx2"/>
                </a:solidFill>
              </a:rPr>
              <a:t>THANK </a:t>
            </a:r>
            <a:r>
              <a:rPr lang="en-GB" sz="2800" b="0" i="1" dirty="0">
                <a:solidFill>
                  <a:schemeClr val="tx2"/>
                </a:solidFill>
              </a:rPr>
              <a:t>YOU</a:t>
            </a:r>
            <a:r>
              <a:rPr lang="en-GB" sz="2800" b="0" i="1" dirty="0" smtClean="0">
                <a:solidFill>
                  <a:schemeClr val="tx2"/>
                </a:solidFill>
              </a:rPr>
              <a:t>! MERCI!</a:t>
            </a:r>
            <a:endParaRPr lang="en-GB" sz="2800" b="0" dirty="0">
              <a:solidFill>
                <a:schemeClr val="tx2"/>
              </a:solidFill>
            </a:endParaRPr>
          </a:p>
        </p:txBody>
      </p:sp>
      <p:sp>
        <p:nvSpPr>
          <p:cNvPr id="36868" name="Rectangle 30"/>
          <p:cNvSpPr>
            <a:spLocks noChangeArrowheads="1"/>
          </p:cNvSpPr>
          <p:nvPr/>
        </p:nvSpPr>
        <p:spPr bwMode="auto">
          <a:xfrm>
            <a:off x="143161" y="4226154"/>
            <a:ext cx="2684541" cy="215444"/>
          </a:xfrm>
          <a:prstGeom prst="rect">
            <a:avLst/>
          </a:prstGeom>
          <a:noFill/>
          <a:ln w="9525" algn="ctr">
            <a:noFill/>
            <a:miter lim="800000"/>
            <a:headEnd/>
            <a:tailEnd/>
          </a:ln>
        </p:spPr>
        <p:txBody>
          <a:bodyPr wrap="none" lIns="0" tIns="0" rIns="0" bIns="0" anchor="ctr">
            <a:spAutoFit/>
          </a:bodyPr>
          <a:lstStyle/>
          <a:p>
            <a:r>
              <a:rPr lang="en-GB" sz="1400" b="0" dirty="0" smtClean="0">
                <a:solidFill>
                  <a:schemeClr val="tx1"/>
                </a:solidFill>
              </a:rPr>
              <a:t>High Coast / </a:t>
            </a:r>
            <a:r>
              <a:rPr lang="en-GB" sz="1400" b="0" dirty="0" err="1" smtClean="0">
                <a:solidFill>
                  <a:schemeClr val="tx1"/>
                </a:solidFill>
              </a:rPr>
              <a:t>Kvarken</a:t>
            </a:r>
            <a:r>
              <a:rPr lang="en-GB" sz="1400" b="0" dirty="0" smtClean="0">
                <a:solidFill>
                  <a:schemeClr val="tx1"/>
                </a:solidFill>
              </a:rPr>
              <a:t> Archipelago</a:t>
            </a:r>
            <a:endParaRPr lang="en-GB" sz="1400" dirty="0">
              <a:solidFill>
                <a:schemeClr val="tx1"/>
              </a:solidFill>
            </a:endParaRPr>
          </a:p>
        </p:txBody>
      </p:sp>
      <p:sp>
        <p:nvSpPr>
          <p:cNvPr id="36870" name="Rectangle 35"/>
          <p:cNvSpPr>
            <a:spLocks noChangeArrowheads="1"/>
          </p:cNvSpPr>
          <p:nvPr/>
        </p:nvSpPr>
        <p:spPr bwMode="auto">
          <a:xfrm>
            <a:off x="5810923" y="4216629"/>
            <a:ext cx="3333520" cy="215444"/>
          </a:xfrm>
          <a:prstGeom prst="rect">
            <a:avLst/>
          </a:prstGeom>
          <a:noFill/>
          <a:ln w="9525" algn="ctr">
            <a:noFill/>
            <a:miter lim="800000"/>
            <a:headEnd/>
            <a:tailEnd/>
          </a:ln>
        </p:spPr>
        <p:txBody>
          <a:bodyPr wrap="none" lIns="0" tIns="0" rIns="0" bIns="0" anchor="ctr">
            <a:spAutoFit/>
          </a:bodyPr>
          <a:lstStyle/>
          <a:p>
            <a:r>
              <a:rPr lang="nb-NO" sz="1400" b="0" dirty="0" smtClean="0">
                <a:solidFill>
                  <a:schemeClr val="tx1"/>
                </a:solidFill>
              </a:rPr>
              <a:t>Agricultural Landscape </a:t>
            </a:r>
            <a:r>
              <a:rPr lang="nb-NO" sz="1400" b="0" dirty="0" err="1" smtClean="0">
                <a:solidFill>
                  <a:schemeClr val="tx1"/>
                </a:solidFill>
              </a:rPr>
              <a:t>of</a:t>
            </a:r>
            <a:r>
              <a:rPr lang="nb-NO" sz="1400" b="0" dirty="0" smtClean="0">
                <a:solidFill>
                  <a:schemeClr val="tx1"/>
                </a:solidFill>
              </a:rPr>
              <a:t> Southern Öland</a:t>
            </a:r>
          </a:p>
        </p:txBody>
      </p:sp>
      <p:pic>
        <p:nvPicPr>
          <p:cNvPr id="7" name="Picture 4" descr="http://whc.unesco.org/uploads/thumbs/site_0898_0003-700-456.75-20070614145930.jpg"/>
          <p:cNvPicPr>
            <a:picLocks noChangeAspect="1" noChangeArrowheads="1"/>
          </p:cNvPicPr>
          <p:nvPr/>
        </p:nvPicPr>
        <p:blipFill rotWithShape="1">
          <a:blip r:embed="rId3" cstate="print"/>
          <a:srcRect l="10029"/>
          <a:stretch/>
        </p:blipFill>
        <p:spPr bwMode="auto">
          <a:xfrm>
            <a:off x="0" y="987834"/>
            <a:ext cx="4427773" cy="3205895"/>
          </a:xfrm>
          <a:prstGeom prst="rect">
            <a:avLst/>
          </a:prstGeom>
          <a:noFill/>
        </p:spPr>
      </p:pic>
      <p:pic>
        <p:nvPicPr>
          <p:cNvPr id="2" name="Bilde 1"/>
          <p:cNvPicPr>
            <a:picLocks noChangeAspect="1"/>
          </p:cNvPicPr>
          <p:nvPr/>
        </p:nvPicPr>
        <p:blipFill rotWithShape="1">
          <a:blip r:embed="rId4"/>
          <a:srcRect l="-2016" r="-1"/>
          <a:stretch/>
        </p:blipFill>
        <p:spPr>
          <a:xfrm>
            <a:off x="4370966" y="982721"/>
            <a:ext cx="4809301" cy="3203816"/>
          </a:xfrm>
          <a:prstGeom prst="rect">
            <a:avLst/>
          </a:prstGeom>
        </p:spPr>
      </p:pic>
    </p:spTree>
    <p:extLst>
      <p:ext uri="{BB962C8B-B14F-4D97-AF65-F5344CB8AC3E}">
        <p14:creationId xmlns:p14="http://schemas.microsoft.com/office/powerpoint/2010/main" val="137892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4838" cy="776941"/>
          </a:xfrm>
        </p:spPr>
        <p:txBody>
          <a:bodyPr/>
          <a:lstStyle/>
          <a:p>
            <a:pPr eaLnBrk="1" hangingPunct="1"/>
            <a:r>
              <a:rPr lang="fr-FR" sz="4400" b="1" dirty="0" smtClean="0">
                <a:solidFill>
                  <a:srgbClr val="003399"/>
                </a:solidFill>
              </a:rPr>
              <a:t>Section I</a:t>
            </a:r>
            <a:endParaRPr lang="en-US" sz="4400" b="1" dirty="0" smtClean="0">
              <a:solidFill>
                <a:srgbClr val="003399"/>
              </a:solidFill>
            </a:endParaRPr>
          </a:p>
        </p:txBody>
      </p:sp>
      <p:sp>
        <p:nvSpPr>
          <p:cNvPr id="3075" name="Rectangle 3"/>
          <p:cNvSpPr>
            <a:spLocks noGrp="1" noChangeArrowheads="1"/>
          </p:cNvSpPr>
          <p:nvPr>
            <p:ph type="body" idx="1"/>
          </p:nvPr>
        </p:nvSpPr>
        <p:spPr>
          <a:xfrm>
            <a:off x="539750" y="1412875"/>
            <a:ext cx="8224838" cy="4779963"/>
          </a:xfrm>
        </p:spPr>
        <p:txBody>
          <a:bodyPr/>
          <a:lstStyle/>
          <a:p>
            <a:pPr eaLnBrk="1" hangingPunct="1"/>
            <a:r>
              <a:rPr lang="en-GB" dirty="0" smtClean="0">
                <a:solidFill>
                  <a:srgbClr val="003399"/>
                </a:solidFill>
              </a:rPr>
              <a:t>Implementation of the </a:t>
            </a:r>
            <a:r>
              <a:rPr lang="en-GB" i="1" dirty="0" smtClean="0">
                <a:solidFill>
                  <a:srgbClr val="003399"/>
                </a:solidFill>
              </a:rPr>
              <a:t>World Heritage Convention</a:t>
            </a:r>
            <a:r>
              <a:rPr lang="en-GB" dirty="0" smtClean="0">
                <a:solidFill>
                  <a:srgbClr val="003399"/>
                </a:solidFill>
              </a:rPr>
              <a:t> at national level</a:t>
            </a:r>
          </a:p>
          <a:p>
            <a:pPr eaLnBrk="1" hangingPunct="1"/>
            <a:endParaRPr lang="en-GB" dirty="0" smtClean="0">
              <a:solidFill>
                <a:srgbClr val="003399"/>
              </a:solidFill>
            </a:endParaRPr>
          </a:p>
          <a:p>
            <a:pPr eaLnBrk="1" hangingPunct="1"/>
            <a:r>
              <a:rPr lang="en-GB" dirty="0" smtClean="0">
                <a:solidFill>
                  <a:srgbClr val="003399"/>
                </a:solidFill>
              </a:rPr>
              <a:t>Concerns </a:t>
            </a:r>
            <a:r>
              <a:rPr lang="en-GB" b="1" dirty="0" smtClean="0">
                <a:solidFill>
                  <a:srgbClr val="003399"/>
                </a:solidFill>
              </a:rPr>
              <a:t>all</a:t>
            </a:r>
            <a:r>
              <a:rPr lang="en-GB" dirty="0" smtClean="0">
                <a:solidFill>
                  <a:srgbClr val="003399"/>
                </a:solidFill>
              </a:rPr>
              <a:t> </a:t>
            </a:r>
            <a:r>
              <a:rPr lang="en-GB" b="1" dirty="0" smtClean="0">
                <a:solidFill>
                  <a:srgbClr val="003399"/>
                </a:solidFill>
              </a:rPr>
              <a:t>cultural</a:t>
            </a:r>
            <a:r>
              <a:rPr lang="en-GB" dirty="0" smtClean="0">
                <a:solidFill>
                  <a:srgbClr val="003399"/>
                </a:solidFill>
              </a:rPr>
              <a:t> and </a:t>
            </a:r>
            <a:r>
              <a:rPr lang="en-GB" b="1" dirty="0" smtClean="0">
                <a:solidFill>
                  <a:srgbClr val="003399"/>
                </a:solidFill>
              </a:rPr>
              <a:t>natural</a:t>
            </a:r>
            <a:r>
              <a:rPr lang="en-GB" dirty="0" smtClean="0">
                <a:solidFill>
                  <a:srgbClr val="003399"/>
                </a:solidFill>
              </a:rPr>
              <a:t> </a:t>
            </a:r>
            <a:r>
              <a:rPr lang="en-GB" b="1" dirty="0" smtClean="0">
                <a:solidFill>
                  <a:srgbClr val="003399"/>
                </a:solidFill>
              </a:rPr>
              <a:t>heritage</a:t>
            </a:r>
            <a:r>
              <a:rPr lang="en-GB" dirty="0" smtClean="0">
                <a:solidFill>
                  <a:srgbClr val="003399"/>
                </a:solidFill>
              </a:rPr>
              <a:t> (World Heritage or not)</a:t>
            </a:r>
          </a:p>
          <a:p>
            <a:pPr eaLnBrk="1" hangingPunct="1"/>
            <a:endParaRPr lang="en-GB" dirty="0" smtClean="0">
              <a:solidFill>
                <a:srgbClr val="003399"/>
              </a:solidFill>
            </a:endParaRPr>
          </a:p>
          <a:p>
            <a:pPr eaLnBrk="1" hangingPunct="1"/>
            <a:r>
              <a:rPr lang="en-GB" dirty="0" smtClean="0">
                <a:solidFill>
                  <a:srgbClr val="003399"/>
                </a:solidFill>
              </a:rPr>
              <a:t>Filled-in, validated and submitted by the Focal Point – i.e. the responsibility of the national heritage institutions</a:t>
            </a:r>
          </a:p>
          <a:p>
            <a:pPr eaLnBrk="1" hangingPunct="1"/>
            <a:endParaRPr lang="en-GB" dirty="0">
              <a:solidFill>
                <a:srgbClr val="003399"/>
              </a:solidFill>
            </a:endParaRPr>
          </a:p>
          <a:p>
            <a:pPr eaLnBrk="1" hangingPunct="1"/>
            <a:r>
              <a:rPr lang="en-GB" dirty="0" smtClean="0">
                <a:solidFill>
                  <a:srgbClr val="003399"/>
                </a:solidFill>
              </a:rPr>
              <a:t>13 chapters, 93 questions (+categories/alternatives)</a:t>
            </a:r>
          </a:p>
        </p:txBody>
      </p:sp>
    </p:spTree>
    <p:extLst>
      <p:ext uri="{BB962C8B-B14F-4D97-AF65-F5344CB8AC3E}">
        <p14:creationId xmlns:p14="http://schemas.microsoft.com/office/powerpoint/2010/main" val="16046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68313" y="1412875"/>
            <a:ext cx="8224837" cy="4808538"/>
          </a:xfrm>
        </p:spPr>
        <p:txBody>
          <a:bodyPr/>
          <a:lstStyle/>
          <a:p>
            <a:pPr marL="457200" indent="-457200" eaLnBrk="1" hangingPunct="1">
              <a:lnSpc>
                <a:spcPct val="90000"/>
              </a:lnSpc>
              <a:buClr>
                <a:srgbClr val="000099"/>
              </a:buClr>
              <a:buFont typeface="Arial" charset="0"/>
              <a:buAutoNum type="arabicPeriod"/>
            </a:pPr>
            <a:r>
              <a:rPr lang="en-US" sz="2000" smtClean="0">
                <a:solidFill>
                  <a:srgbClr val="003399"/>
                </a:solidFill>
              </a:rPr>
              <a:t>Introduction</a:t>
            </a:r>
          </a:p>
          <a:p>
            <a:pPr marL="457200" indent="-457200" eaLnBrk="1" hangingPunct="1">
              <a:lnSpc>
                <a:spcPct val="90000"/>
              </a:lnSpc>
              <a:buClr>
                <a:srgbClr val="000099"/>
              </a:buClr>
              <a:buFont typeface="Arial" charset="0"/>
              <a:buAutoNum type="arabicPeriod"/>
            </a:pPr>
            <a:r>
              <a:rPr lang="en-US" sz="2000" smtClean="0">
                <a:solidFill>
                  <a:srgbClr val="003399"/>
                </a:solidFill>
              </a:rPr>
              <a:t>Inventories/lists/registers for cultural and natural heritage</a:t>
            </a:r>
          </a:p>
          <a:p>
            <a:pPr marL="457200" indent="-457200" eaLnBrk="1" hangingPunct="1">
              <a:lnSpc>
                <a:spcPct val="90000"/>
              </a:lnSpc>
              <a:buClr>
                <a:srgbClr val="000099"/>
              </a:buClr>
              <a:buFont typeface="Arial" charset="0"/>
              <a:buAutoNum type="arabicPeriod"/>
            </a:pPr>
            <a:r>
              <a:rPr lang="en-US" sz="2000" smtClean="0">
                <a:solidFill>
                  <a:srgbClr val="003399"/>
                </a:solidFill>
              </a:rPr>
              <a:t>Tentative List</a:t>
            </a:r>
          </a:p>
          <a:p>
            <a:pPr marL="457200" indent="-457200" eaLnBrk="1" hangingPunct="1">
              <a:lnSpc>
                <a:spcPct val="90000"/>
              </a:lnSpc>
              <a:buClr>
                <a:srgbClr val="000099"/>
              </a:buClr>
              <a:buFont typeface="Arial" charset="0"/>
              <a:buAutoNum type="arabicPeriod"/>
            </a:pPr>
            <a:r>
              <a:rPr lang="en-US" sz="2000" smtClean="0">
                <a:solidFill>
                  <a:srgbClr val="003399"/>
                </a:solidFill>
              </a:rPr>
              <a:t>Nominations</a:t>
            </a:r>
          </a:p>
          <a:p>
            <a:pPr marL="457200" indent="-457200" eaLnBrk="1" hangingPunct="1">
              <a:lnSpc>
                <a:spcPct val="90000"/>
              </a:lnSpc>
              <a:buClr>
                <a:srgbClr val="000099"/>
              </a:buClr>
              <a:buFont typeface="Arial" charset="0"/>
              <a:buAutoNum type="arabicPeriod"/>
            </a:pPr>
            <a:r>
              <a:rPr lang="en-US" sz="2000" smtClean="0">
                <a:solidFill>
                  <a:srgbClr val="003399"/>
                </a:solidFill>
              </a:rPr>
              <a:t>General Policy Development</a:t>
            </a:r>
          </a:p>
          <a:p>
            <a:pPr marL="457200" indent="-457200" eaLnBrk="1" hangingPunct="1">
              <a:lnSpc>
                <a:spcPct val="90000"/>
              </a:lnSpc>
              <a:buClr>
                <a:srgbClr val="000099"/>
              </a:buClr>
              <a:buFont typeface="Arial" charset="0"/>
              <a:buAutoNum type="arabicPeriod"/>
            </a:pPr>
            <a:r>
              <a:rPr lang="en-US" sz="2000" smtClean="0">
                <a:solidFill>
                  <a:srgbClr val="003399"/>
                </a:solidFill>
              </a:rPr>
              <a:t>Status of Services for Protection, Conservation and Presentation</a:t>
            </a:r>
          </a:p>
          <a:p>
            <a:pPr marL="457200" indent="-457200" eaLnBrk="1" hangingPunct="1">
              <a:lnSpc>
                <a:spcPct val="90000"/>
              </a:lnSpc>
              <a:buClr>
                <a:srgbClr val="000099"/>
              </a:buClr>
              <a:buFont typeface="Arial" charset="0"/>
              <a:buAutoNum type="arabicPeriod"/>
            </a:pPr>
            <a:r>
              <a:rPr lang="en-US" sz="2000" smtClean="0">
                <a:solidFill>
                  <a:srgbClr val="003399"/>
                </a:solidFill>
              </a:rPr>
              <a:t>Scientific and Technical Studies and Research</a:t>
            </a:r>
          </a:p>
          <a:p>
            <a:pPr marL="457200" indent="-457200" eaLnBrk="1" hangingPunct="1">
              <a:lnSpc>
                <a:spcPct val="90000"/>
              </a:lnSpc>
              <a:buClr>
                <a:srgbClr val="000099"/>
              </a:buClr>
              <a:buFont typeface="Arial" charset="0"/>
              <a:buAutoNum type="arabicPeriod"/>
            </a:pPr>
            <a:r>
              <a:rPr lang="en-US" sz="2000" smtClean="0">
                <a:solidFill>
                  <a:srgbClr val="003399"/>
                </a:solidFill>
              </a:rPr>
              <a:t>Financial Status and Human Resources</a:t>
            </a:r>
          </a:p>
          <a:p>
            <a:pPr marL="457200" indent="-457200" eaLnBrk="1" hangingPunct="1">
              <a:lnSpc>
                <a:spcPct val="90000"/>
              </a:lnSpc>
              <a:buClr>
                <a:srgbClr val="000099"/>
              </a:buClr>
              <a:buFont typeface="Arial" charset="0"/>
              <a:buAutoNum type="arabicPeriod"/>
            </a:pPr>
            <a:r>
              <a:rPr lang="en-US" sz="2000" smtClean="0">
                <a:solidFill>
                  <a:srgbClr val="003399"/>
                </a:solidFill>
              </a:rPr>
              <a:t>Training</a:t>
            </a:r>
          </a:p>
          <a:p>
            <a:pPr marL="457200" indent="-457200" eaLnBrk="1" hangingPunct="1">
              <a:lnSpc>
                <a:spcPct val="90000"/>
              </a:lnSpc>
              <a:buClr>
                <a:srgbClr val="000099"/>
              </a:buClr>
              <a:buFont typeface="Arial" charset="0"/>
              <a:buAutoNum type="arabicPeriod"/>
            </a:pPr>
            <a:r>
              <a:rPr lang="en-US" sz="2000" smtClean="0">
                <a:solidFill>
                  <a:srgbClr val="003399"/>
                </a:solidFill>
              </a:rPr>
              <a:t>International Cooperation</a:t>
            </a:r>
          </a:p>
          <a:p>
            <a:pPr marL="457200" indent="-457200" eaLnBrk="1" hangingPunct="1">
              <a:lnSpc>
                <a:spcPct val="90000"/>
              </a:lnSpc>
              <a:buClr>
                <a:srgbClr val="000099"/>
              </a:buClr>
              <a:buFont typeface="Arial" charset="0"/>
              <a:buAutoNum type="arabicPeriod"/>
            </a:pPr>
            <a:r>
              <a:rPr lang="en-US" sz="2000" smtClean="0">
                <a:solidFill>
                  <a:srgbClr val="003399"/>
                </a:solidFill>
              </a:rPr>
              <a:t>Education, Information and Awareness Building</a:t>
            </a:r>
          </a:p>
          <a:p>
            <a:pPr marL="457200" indent="-457200" eaLnBrk="1" hangingPunct="1">
              <a:lnSpc>
                <a:spcPct val="90000"/>
              </a:lnSpc>
              <a:buClr>
                <a:srgbClr val="000099"/>
              </a:buClr>
              <a:buFont typeface="Arial" charset="0"/>
              <a:buAutoNum type="arabicPeriod"/>
            </a:pPr>
            <a:r>
              <a:rPr lang="en-US" sz="2000" smtClean="0">
                <a:solidFill>
                  <a:srgbClr val="003399"/>
                </a:solidFill>
              </a:rPr>
              <a:t>Conclusions and Recommended Actions</a:t>
            </a:r>
          </a:p>
          <a:p>
            <a:pPr marL="457200" indent="-457200" eaLnBrk="1" hangingPunct="1">
              <a:lnSpc>
                <a:spcPct val="90000"/>
              </a:lnSpc>
              <a:buClr>
                <a:srgbClr val="000099"/>
              </a:buClr>
              <a:buFont typeface="Arial" charset="0"/>
              <a:buAutoNum type="arabicPeriod"/>
            </a:pPr>
            <a:r>
              <a:rPr lang="en-US" sz="2000" smtClean="0">
                <a:solidFill>
                  <a:srgbClr val="003399"/>
                </a:solidFill>
              </a:rPr>
              <a:t>Assessment of the Periodic Reporting Exercise</a:t>
            </a:r>
            <a:endParaRPr lang="en-GB" sz="2000" smtClean="0">
              <a:solidFill>
                <a:srgbClr val="003399"/>
              </a:solidFill>
            </a:endParaRPr>
          </a:p>
        </p:txBody>
      </p:sp>
      <p:sp>
        <p:nvSpPr>
          <p:cNvPr id="5" name="Rectangle 2"/>
          <p:cNvSpPr txBox="1">
            <a:spLocks noChangeArrowheads="1"/>
          </p:cNvSpPr>
          <p:nvPr/>
        </p:nvSpPr>
        <p:spPr bwMode="auto">
          <a:xfrm>
            <a:off x="467544" y="1"/>
            <a:ext cx="8224838" cy="762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fr-FR" sz="4400" b="1" i="0" u="none" strike="noStrike" kern="0" cap="none" spc="0" normalizeH="0" baseline="0" noProof="0" dirty="0" smtClean="0">
                <a:ln>
                  <a:noFill/>
                </a:ln>
                <a:solidFill>
                  <a:srgbClr val="003399"/>
                </a:solidFill>
                <a:effectLst/>
                <a:uLnTx/>
                <a:uFillTx/>
                <a:latin typeface="+mj-lt"/>
                <a:ea typeface="+mj-ea"/>
                <a:cs typeface="+mj-cs"/>
              </a:rPr>
              <a:t>Structure of Section I</a:t>
            </a:r>
            <a:endParaRPr kumimoji="0" lang="en-US" sz="4400" b="1" i="0" u="none" strike="noStrike" kern="0" cap="none" spc="0" normalizeH="0" baseline="0" noProof="0" dirty="0" smtClean="0">
              <a:ln>
                <a:noFill/>
              </a:ln>
              <a:solidFill>
                <a:srgbClr val="003399"/>
              </a:solidFill>
              <a:effectLst/>
              <a:uLnTx/>
              <a:uFillTx/>
              <a:latin typeface="+mj-lt"/>
              <a:ea typeface="+mj-ea"/>
              <a:cs typeface="+mj-cs"/>
            </a:endParaRPr>
          </a:p>
        </p:txBody>
      </p:sp>
    </p:spTree>
    <p:extLst>
      <p:ext uri="{BB962C8B-B14F-4D97-AF65-F5344CB8AC3E}">
        <p14:creationId xmlns:p14="http://schemas.microsoft.com/office/powerpoint/2010/main" val="18609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6425" cy="4522788"/>
          </a:xfrm>
        </p:spPr>
        <p:txBody>
          <a:bodyPr/>
          <a:lstStyle/>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dirty="0" smtClean="0">
                <a:solidFill>
                  <a:srgbClr val="003399"/>
                </a:solidFill>
                <a:ea typeface="ＭＳ Ｐゴシック" charset="-128"/>
              </a:rPr>
              <a:t>Concerns each World Heritage property</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dirty="0" smtClean="0">
                <a:solidFill>
                  <a:srgbClr val="003399"/>
                </a:solidFill>
                <a:ea typeface="ＭＳ Ｐゴシック" charset="-128"/>
              </a:rPr>
              <a:t>6 chapters</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dirty="0" smtClean="0">
                <a:solidFill>
                  <a:srgbClr val="003399"/>
                </a:solidFill>
                <a:ea typeface="ＭＳ Ｐゴシック" charset="-128"/>
              </a:rPr>
              <a:t>170 questions</a:t>
            </a:r>
          </a:p>
          <a:p>
            <a:pPr eaLnBrk="1" hangingPunct="1">
              <a:lnSpc>
                <a:spcPct val="87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p:txBody>
      </p:sp>
      <p:sp>
        <p:nvSpPr>
          <p:cNvPr id="4" name="Rectangle 2"/>
          <p:cNvSpPr txBox="1">
            <a:spLocks noChangeArrowheads="1"/>
          </p:cNvSpPr>
          <p:nvPr/>
        </p:nvSpPr>
        <p:spPr bwMode="auto">
          <a:xfrm>
            <a:off x="467544" y="0"/>
            <a:ext cx="8224838" cy="776941"/>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fr-FR" sz="4400" b="1" i="0" u="none" strike="noStrike" kern="0" cap="none" spc="0" normalizeH="0" baseline="0" noProof="0" dirty="0" smtClean="0">
                <a:ln>
                  <a:noFill/>
                </a:ln>
                <a:solidFill>
                  <a:srgbClr val="003399"/>
                </a:solidFill>
                <a:effectLst/>
                <a:uLnTx/>
                <a:uFillTx/>
                <a:latin typeface="+mj-lt"/>
                <a:ea typeface="+mj-ea"/>
                <a:cs typeface="+mj-cs"/>
              </a:rPr>
              <a:t>Section II</a:t>
            </a:r>
            <a:endParaRPr kumimoji="0" lang="en-US" sz="4400" b="1" i="0" u="none" strike="noStrike" kern="0" cap="none" spc="0" normalizeH="0" baseline="0" noProof="0" dirty="0" smtClean="0">
              <a:ln>
                <a:noFill/>
              </a:ln>
              <a:solidFill>
                <a:srgbClr val="003399"/>
              </a:solidFill>
              <a:effectLst/>
              <a:uLnTx/>
              <a:uFillTx/>
              <a:latin typeface="+mj-lt"/>
              <a:ea typeface="+mj-ea"/>
              <a:cs typeface="+mj-cs"/>
            </a:endParaRPr>
          </a:p>
        </p:txBody>
      </p:sp>
    </p:spTree>
    <p:extLst>
      <p:ext uri="{BB962C8B-B14F-4D97-AF65-F5344CB8AC3E}">
        <p14:creationId xmlns:p14="http://schemas.microsoft.com/office/powerpoint/2010/main" val="19817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slide(fromBottom)">
                                      <p:cBhvr additive="repl">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1266">
                                            <p:txEl>
                                              <p:pRg st="2" end="2"/>
                                            </p:txEl>
                                          </p:spTgt>
                                        </p:tgtEl>
                                        <p:attrNameLst>
                                          <p:attrName>style.visibility</p:attrName>
                                        </p:attrNameLst>
                                      </p:cBhvr>
                                      <p:to>
                                        <p:strVal val="visible"/>
                                      </p:to>
                                    </p:set>
                                    <p:animEffect transition="in" filter="slide(fromBottom)">
                                      <p:cBhvr additive="repl">
                                        <p:cTn id="12" dur="500"/>
                                        <p:tgtEl>
                                          <p:spTgt spid="112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11266">
                                            <p:txEl>
                                              <p:pRg st="4" end="4"/>
                                            </p:txEl>
                                          </p:spTgt>
                                        </p:tgtEl>
                                        <p:attrNameLst>
                                          <p:attrName>style.visibility</p:attrName>
                                        </p:attrNameLst>
                                      </p:cBhvr>
                                      <p:to>
                                        <p:strVal val="visible"/>
                                      </p:to>
                                    </p:set>
                                    <p:animEffect transition="in" filter="slide(fromBottom)">
                                      <p:cBhvr additive="repl">
                                        <p:cTn id="17"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6425" cy="4522788"/>
          </a:xfrm>
        </p:spPr>
        <p:txBody>
          <a:bodyPr/>
          <a:lstStyle/>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1. World Heritage Property Data</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2. Statement of Outstanding Universal Value</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3. Factors affecting the Property</a:t>
            </a:r>
          </a:p>
          <a:p>
            <a:pPr eaLnBrk="1" hangingPunct="1">
              <a:lnSpc>
                <a:spcPct val="87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p:txBody>
      </p:sp>
      <p:sp>
        <p:nvSpPr>
          <p:cNvPr id="4" name="Rectangle 2"/>
          <p:cNvSpPr txBox="1">
            <a:spLocks noChangeArrowheads="1"/>
          </p:cNvSpPr>
          <p:nvPr/>
        </p:nvSpPr>
        <p:spPr bwMode="auto">
          <a:xfrm>
            <a:off x="467544" y="0"/>
            <a:ext cx="8224838" cy="776941"/>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fr-FR" sz="4400" b="1" i="0" u="none" strike="noStrike" kern="0" cap="none" spc="0" normalizeH="0" baseline="0" noProof="0" dirty="0" smtClean="0">
                <a:ln>
                  <a:noFill/>
                </a:ln>
                <a:solidFill>
                  <a:srgbClr val="003399"/>
                </a:solidFill>
                <a:effectLst/>
                <a:uLnTx/>
                <a:uFillTx/>
                <a:latin typeface="+mj-lt"/>
                <a:ea typeface="+mj-ea"/>
                <a:cs typeface="+mj-cs"/>
              </a:rPr>
              <a:t>Structure of Section II</a:t>
            </a:r>
            <a:endParaRPr kumimoji="0" lang="en-US" sz="4400" b="1" i="0" u="none" strike="noStrike" kern="0" cap="none" spc="0" normalizeH="0" baseline="0" noProof="0" dirty="0" smtClean="0">
              <a:ln>
                <a:noFill/>
              </a:ln>
              <a:solidFill>
                <a:srgbClr val="003399"/>
              </a:solidFill>
              <a:effectLst/>
              <a:uLnTx/>
              <a:uFillTx/>
              <a:latin typeface="+mj-lt"/>
              <a:ea typeface="+mj-ea"/>
              <a:cs typeface="+mj-cs"/>
            </a:endParaRPr>
          </a:p>
        </p:txBody>
      </p:sp>
    </p:spTree>
    <p:extLst>
      <p:ext uri="{BB962C8B-B14F-4D97-AF65-F5344CB8AC3E}">
        <p14:creationId xmlns:p14="http://schemas.microsoft.com/office/powerpoint/2010/main" val="4777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slide(fromBottom)">
                                      <p:cBhvr additive="repl">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slide(fromBottom)">
                                      <p:cBhvr additive="repl">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11266">
                                            <p:txEl>
                                              <p:pRg st="2" end="2"/>
                                            </p:txEl>
                                          </p:spTgt>
                                        </p:tgtEl>
                                        <p:attrNameLst>
                                          <p:attrName>style.visibility</p:attrName>
                                        </p:attrNameLst>
                                      </p:cBhvr>
                                      <p:to>
                                        <p:strVal val="visible"/>
                                      </p:to>
                                    </p:set>
                                    <p:animEffect transition="in" filter="slide(fromBottom)">
                                      <p:cBhvr additive="repl">
                                        <p:cTn id="17"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066234"/>
            <a:ext cx="8226425" cy="5056754"/>
          </a:xfrm>
        </p:spPr>
        <p:txBody>
          <a:bodyPr/>
          <a:lstStyle/>
          <a:p>
            <a:pPr>
              <a:buFont typeface="Arial" pitchFamily="34" charset="0"/>
              <a:buChar char="•"/>
            </a:pPr>
            <a:r>
              <a:rPr lang="en-US" sz="2000" dirty="0"/>
              <a:t>Buildings and development</a:t>
            </a:r>
          </a:p>
          <a:p>
            <a:pPr>
              <a:buFont typeface="Arial" pitchFamily="34" charset="0"/>
              <a:buChar char="•"/>
            </a:pPr>
            <a:r>
              <a:rPr lang="en-US" sz="2000" dirty="0"/>
              <a:t>Transportation infrastructures</a:t>
            </a:r>
          </a:p>
          <a:p>
            <a:pPr>
              <a:buFont typeface="Arial" pitchFamily="34" charset="0"/>
              <a:buChar char="•"/>
            </a:pPr>
            <a:r>
              <a:rPr lang="en-US" sz="2000" dirty="0"/>
              <a:t>Services infrastructures</a:t>
            </a:r>
          </a:p>
          <a:p>
            <a:pPr>
              <a:buFont typeface="Arial" pitchFamily="34" charset="0"/>
              <a:buChar char="•"/>
            </a:pPr>
            <a:r>
              <a:rPr lang="en-US" sz="2000" dirty="0"/>
              <a:t>Pollution</a:t>
            </a:r>
          </a:p>
          <a:p>
            <a:pPr>
              <a:buFont typeface="Arial" pitchFamily="34" charset="0"/>
              <a:buChar char="•"/>
            </a:pPr>
            <a:r>
              <a:rPr lang="en-US" sz="2000" dirty="0"/>
              <a:t>Biological resource use/modification</a:t>
            </a:r>
          </a:p>
          <a:p>
            <a:pPr>
              <a:buFont typeface="Arial" pitchFamily="34" charset="0"/>
              <a:buChar char="•"/>
            </a:pPr>
            <a:r>
              <a:rPr lang="en-US" sz="2000" dirty="0"/>
              <a:t>Physical resource extraction</a:t>
            </a:r>
          </a:p>
          <a:p>
            <a:pPr>
              <a:buFont typeface="Arial" pitchFamily="34" charset="0"/>
              <a:buChar char="•"/>
            </a:pPr>
            <a:r>
              <a:rPr lang="en-US" sz="2000" dirty="0"/>
              <a:t>Local conditions affecting physical fabric</a:t>
            </a:r>
          </a:p>
          <a:p>
            <a:pPr>
              <a:buFont typeface="Arial" pitchFamily="34" charset="0"/>
              <a:buChar char="•"/>
            </a:pPr>
            <a:r>
              <a:rPr lang="en-US" sz="2000" dirty="0"/>
              <a:t>Social/cultural uses of heritage</a:t>
            </a:r>
          </a:p>
          <a:p>
            <a:pPr>
              <a:buFont typeface="Arial" pitchFamily="34" charset="0"/>
              <a:buChar char="•"/>
            </a:pPr>
            <a:r>
              <a:rPr lang="en-US" sz="2000" dirty="0"/>
              <a:t>Other human activities</a:t>
            </a:r>
          </a:p>
          <a:p>
            <a:pPr>
              <a:buFont typeface="Arial" pitchFamily="34" charset="0"/>
              <a:buChar char="•"/>
            </a:pPr>
            <a:r>
              <a:rPr lang="en-US" sz="2000" dirty="0"/>
              <a:t>Climate change and severe weather events</a:t>
            </a:r>
          </a:p>
          <a:p>
            <a:pPr>
              <a:buFont typeface="Arial" pitchFamily="34" charset="0"/>
              <a:buChar char="•"/>
            </a:pPr>
            <a:r>
              <a:rPr lang="en-US" sz="2000" dirty="0"/>
              <a:t>Sudden ecological or geological events</a:t>
            </a:r>
          </a:p>
          <a:p>
            <a:pPr>
              <a:buFont typeface="Arial" pitchFamily="34" charset="0"/>
              <a:buChar char="•"/>
            </a:pPr>
            <a:r>
              <a:rPr lang="en-US" sz="2000" dirty="0"/>
              <a:t>Invasive/alien species or hyper-abundant species</a:t>
            </a:r>
          </a:p>
          <a:p>
            <a:pPr>
              <a:buFont typeface="Arial" pitchFamily="34" charset="0"/>
              <a:buChar char="•"/>
            </a:pPr>
            <a:r>
              <a:rPr lang="en-US" sz="2000" dirty="0"/>
              <a:t>Management and institutional factors</a:t>
            </a:r>
          </a:p>
          <a:p>
            <a:pPr>
              <a:buFont typeface="Arial" pitchFamily="34" charset="0"/>
              <a:buChar char="•"/>
            </a:pPr>
            <a:r>
              <a:rPr lang="en-US" sz="2000" dirty="0"/>
              <a:t>Other factor(s)</a:t>
            </a:r>
          </a:p>
          <a:p>
            <a:pPr eaLnBrk="1" hangingPunct="1">
              <a:lnSpc>
                <a:spcPct val="87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p:txBody>
      </p:sp>
      <p:sp>
        <p:nvSpPr>
          <p:cNvPr id="4" name="Rectangle 2"/>
          <p:cNvSpPr txBox="1">
            <a:spLocks noChangeArrowheads="1"/>
          </p:cNvSpPr>
          <p:nvPr/>
        </p:nvSpPr>
        <p:spPr bwMode="auto">
          <a:xfrm>
            <a:off x="467544" y="0"/>
            <a:ext cx="8224838" cy="776941"/>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fr-FR" sz="4400" b="1" i="0" u="none" strike="noStrike" kern="0" cap="none" spc="0" normalizeH="0" baseline="0" noProof="0" dirty="0" smtClean="0">
                <a:ln>
                  <a:noFill/>
                </a:ln>
                <a:solidFill>
                  <a:srgbClr val="003399"/>
                </a:solidFill>
                <a:effectLst/>
                <a:uLnTx/>
                <a:uFillTx/>
                <a:latin typeface="+mj-lt"/>
                <a:ea typeface="+mj-ea"/>
                <a:cs typeface="+mj-cs"/>
              </a:rPr>
              <a:t>Section II: The </a:t>
            </a:r>
            <a:r>
              <a:rPr kumimoji="0" lang="fr-FR" sz="4400" b="1" i="0" u="none" strike="noStrike" kern="0" cap="none" spc="0" normalizeH="0" baseline="0" noProof="0" dirty="0" err="1" smtClean="0">
                <a:ln>
                  <a:noFill/>
                </a:ln>
                <a:solidFill>
                  <a:srgbClr val="003399"/>
                </a:solidFill>
                <a:effectLst/>
                <a:uLnTx/>
                <a:uFillTx/>
                <a:latin typeface="+mj-lt"/>
                <a:ea typeface="+mj-ea"/>
                <a:cs typeface="+mj-cs"/>
              </a:rPr>
              <a:t>Factors</a:t>
            </a:r>
            <a:endParaRPr kumimoji="0" lang="en-US" sz="4400" b="1" i="0" u="none" strike="noStrike" kern="0" cap="none" spc="0" normalizeH="0" baseline="0" noProof="0" dirty="0" smtClean="0">
              <a:ln>
                <a:noFill/>
              </a:ln>
              <a:solidFill>
                <a:srgbClr val="003399"/>
              </a:solidFill>
              <a:effectLst/>
              <a:uLnTx/>
              <a:uFillTx/>
              <a:latin typeface="+mj-lt"/>
              <a:ea typeface="+mj-ea"/>
              <a:cs typeface="+mj-cs"/>
            </a:endParaRPr>
          </a:p>
        </p:txBody>
      </p:sp>
    </p:spTree>
    <p:extLst>
      <p:ext uri="{BB962C8B-B14F-4D97-AF65-F5344CB8AC3E}">
        <p14:creationId xmlns:p14="http://schemas.microsoft.com/office/powerpoint/2010/main" val="1786263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slide(fromBottom)">
                                      <p:cBhvr additive="repl">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slide(fromBottom)">
                                      <p:cBhvr additive="repl">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11266">
                                            <p:txEl>
                                              <p:pRg st="2" end="2"/>
                                            </p:txEl>
                                          </p:spTgt>
                                        </p:tgtEl>
                                        <p:attrNameLst>
                                          <p:attrName>style.visibility</p:attrName>
                                        </p:attrNameLst>
                                      </p:cBhvr>
                                      <p:to>
                                        <p:strVal val="visible"/>
                                      </p:to>
                                    </p:set>
                                    <p:animEffect transition="in" filter="slide(fromBottom)">
                                      <p:cBhvr additive="repl">
                                        <p:cTn id="17" dur="5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11266">
                                            <p:txEl>
                                              <p:pRg st="3" end="3"/>
                                            </p:txEl>
                                          </p:spTgt>
                                        </p:tgtEl>
                                        <p:attrNameLst>
                                          <p:attrName>style.visibility</p:attrName>
                                        </p:attrNameLst>
                                      </p:cBhvr>
                                      <p:to>
                                        <p:strVal val="visible"/>
                                      </p:to>
                                    </p:set>
                                    <p:animEffect transition="in" filter="slide(fromBottom)">
                                      <p:cBhvr additive="repl">
                                        <p:cTn id="22" dur="500"/>
                                        <p:tgtEl>
                                          <p:spTgt spid="11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additive="repl">
                                        <p:cTn id="26" dur="1" fill="hold">
                                          <p:stCondLst>
                                            <p:cond delay="0"/>
                                          </p:stCondLst>
                                        </p:cTn>
                                        <p:tgtEl>
                                          <p:spTgt spid="11266">
                                            <p:txEl>
                                              <p:pRg st="4" end="4"/>
                                            </p:txEl>
                                          </p:spTgt>
                                        </p:tgtEl>
                                        <p:attrNameLst>
                                          <p:attrName>style.visibility</p:attrName>
                                        </p:attrNameLst>
                                      </p:cBhvr>
                                      <p:to>
                                        <p:strVal val="visible"/>
                                      </p:to>
                                    </p:set>
                                    <p:animEffect transition="in" filter="slide(fromBottom)">
                                      <p:cBhvr additive="repl">
                                        <p:cTn id="27" dur="500"/>
                                        <p:tgtEl>
                                          <p:spTgt spid="11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additive="repl">
                                        <p:cTn id="31" dur="1" fill="hold">
                                          <p:stCondLst>
                                            <p:cond delay="0"/>
                                          </p:stCondLst>
                                        </p:cTn>
                                        <p:tgtEl>
                                          <p:spTgt spid="11266">
                                            <p:txEl>
                                              <p:pRg st="5" end="5"/>
                                            </p:txEl>
                                          </p:spTgt>
                                        </p:tgtEl>
                                        <p:attrNameLst>
                                          <p:attrName>style.visibility</p:attrName>
                                        </p:attrNameLst>
                                      </p:cBhvr>
                                      <p:to>
                                        <p:strVal val="visible"/>
                                      </p:to>
                                    </p:set>
                                    <p:animEffect transition="in" filter="slide(fromBottom)">
                                      <p:cBhvr additive="repl">
                                        <p:cTn id="32" dur="500"/>
                                        <p:tgtEl>
                                          <p:spTgt spid="112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additive="repl">
                                        <p:cTn id="36" dur="1" fill="hold">
                                          <p:stCondLst>
                                            <p:cond delay="0"/>
                                          </p:stCondLst>
                                        </p:cTn>
                                        <p:tgtEl>
                                          <p:spTgt spid="11266">
                                            <p:txEl>
                                              <p:pRg st="6" end="6"/>
                                            </p:txEl>
                                          </p:spTgt>
                                        </p:tgtEl>
                                        <p:attrNameLst>
                                          <p:attrName>style.visibility</p:attrName>
                                        </p:attrNameLst>
                                      </p:cBhvr>
                                      <p:to>
                                        <p:strVal val="visible"/>
                                      </p:to>
                                    </p:set>
                                    <p:animEffect transition="in" filter="slide(fromBottom)">
                                      <p:cBhvr additive="repl">
                                        <p:cTn id="37" dur="500"/>
                                        <p:tgtEl>
                                          <p:spTgt spid="112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additive="repl">
                                        <p:cTn id="41" dur="1" fill="hold">
                                          <p:stCondLst>
                                            <p:cond delay="0"/>
                                          </p:stCondLst>
                                        </p:cTn>
                                        <p:tgtEl>
                                          <p:spTgt spid="11266">
                                            <p:txEl>
                                              <p:pRg st="7" end="7"/>
                                            </p:txEl>
                                          </p:spTgt>
                                        </p:tgtEl>
                                        <p:attrNameLst>
                                          <p:attrName>style.visibility</p:attrName>
                                        </p:attrNameLst>
                                      </p:cBhvr>
                                      <p:to>
                                        <p:strVal val="visible"/>
                                      </p:to>
                                    </p:set>
                                    <p:animEffect transition="in" filter="slide(fromBottom)">
                                      <p:cBhvr additive="repl">
                                        <p:cTn id="42" dur="500"/>
                                        <p:tgtEl>
                                          <p:spTgt spid="112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additive="repl">
                                        <p:cTn id="46" dur="1" fill="hold">
                                          <p:stCondLst>
                                            <p:cond delay="0"/>
                                          </p:stCondLst>
                                        </p:cTn>
                                        <p:tgtEl>
                                          <p:spTgt spid="11266">
                                            <p:txEl>
                                              <p:pRg st="8" end="8"/>
                                            </p:txEl>
                                          </p:spTgt>
                                        </p:tgtEl>
                                        <p:attrNameLst>
                                          <p:attrName>style.visibility</p:attrName>
                                        </p:attrNameLst>
                                      </p:cBhvr>
                                      <p:to>
                                        <p:strVal val="visible"/>
                                      </p:to>
                                    </p:set>
                                    <p:animEffect transition="in" filter="slide(fromBottom)">
                                      <p:cBhvr additive="repl">
                                        <p:cTn id="47" dur="500"/>
                                        <p:tgtEl>
                                          <p:spTgt spid="1126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additive="repl">
                                        <p:cTn id="51" dur="1" fill="hold">
                                          <p:stCondLst>
                                            <p:cond delay="0"/>
                                          </p:stCondLst>
                                        </p:cTn>
                                        <p:tgtEl>
                                          <p:spTgt spid="11266">
                                            <p:txEl>
                                              <p:pRg st="9" end="9"/>
                                            </p:txEl>
                                          </p:spTgt>
                                        </p:tgtEl>
                                        <p:attrNameLst>
                                          <p:attrName>style.visibility</p:attrName>
                                        </p:attrNameLst>
                                      </p:cBhvr>
                                      <p:to>
                                        <p:strVal val="visible"/>
                                      </p:to>
                                    </p:set>
                                    <p:animEffect transition="in" filter="slide(fromBottom)">
                                      <p:cBhvr additive="repl">
                                        <p:cTn id="52" dur="500"/>
                                        <p:tgtEl>
                                          <p:spTgt spid="1126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additive="repl">
                                        <p:cTn id="56" dur="1" fill="hold">
                                          <p:stCondLst>
                                            <p:cond delay="0"/>
                                          </p:stCondLst>
                                        </p:cTn>
                                        <p:tgtEl>
                                          <p:spTgt spid="11266">
                                            <p:txEl>
                                              <p:pRg st="10" end="10"/>
                                            </p:txEl>
                                          </p:spTgt>
                                        </p:tgtEl>
                                        <p:attrNameLst>
                                          <p:attrName>style.visibility</p:attrName>
                                        </p:attrNameLst>
                                      </p:cBhvr>
                                      <p:to>
                                        <p:strVal val="visible"/>
                                      </p:to>
                                    </p:set>
                                    <p:animEffect transition="in" filter="slide(fromBottom)">
                                      <p:cBhvr additive="repl">
                                        <p:cTn id="57" dur="500"/>
                                        <p:tgtEl>
                                          <p:spTgt spid="1126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additive="repl">
                                        <p:cTn id="61" dur="1" fill="hold">
                                          <p:stCondLst>
                                            <p:cond delay="0"/>
                                          </p:stCondLst>
                                        </p:cTn>
                                        <p:tgtEl>
                                          <p:spTgt spid="11266">
                                            <p:txEl>
                                              <p:pRg st="11" end="11"/>
                                            </p:txEl>
                                          </p:spTgt>
                                        </p:tgtEl>
                                        <p:attrNameLst>
                                          <p:attrName>style.visibility</p:attrName>
                                        </p:attrNameLst>
                                      </p:cBhvr>
                                      <p:to>
                                        <p:strVal val="visible"/>
                                      </p:to>
                                    </p:set>
                                    <p:animEffect transition="in" filter="slide(fromBottom)">
                                      <p:cBhvr additive="repl">
                                        <p:cTn id="62" dur="500"/>
                                        <p:tgtEl>
                                          <p:spTgt spid="1126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additive="repl">
                                        <p:cTn id="66" dur="1" fill="hold">
                                          <p:stCondLst>
                                            <p:cond delay="0"/>
                                          </p:stCondLst>
                                        </p:cTn>
                                        <p:tgtEl>
                                          <p:spTgt spid="11266">
                                            <p:txEl>
                                              <p:pRg st="12" end="12"/>
                                            </p:txEl>
                                          </p:spTgt>
                                        </p:tgtEl>
                                        <p:attrNameLst>
                                          <p:attrName>style.visibility</p:attrName>
                                        </p:attrNameLst>
                                      </p:cBhvr>
                                      <p:to>
                                        <p:strVal val="visible"/>
                                      </p:to>
                                    </p:set>
                                    <p:animEffect transition="in" filter="slide(fromBottom)">
                                      <p:cBhvr additive="repl">
                                        <p:cTn id="67" dur="500"/>
                                        <p:tgtEl>
                                          <p:spTgt spid="1126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additive="repl">
                                        <p:cTn id="71" dur="1" fill="hold">
                                          <p:stCondLst>
                                            <p:cond delay="0"/>
                                          </p:stCondLst>
                                        </p:cTn>
                                        <p:tgtEl>
                                          <p:spTgt spid="11266">
                                            <p:txEl>
                                              <p:pRg st="13" end="13"/>
                                            </p:txEl>
                                          </p:spTgt>
                                        </p:tgtEl>
                                        <p:attrNameLst>
                                          <p:attrName>style.visibility</p:attrName>
                                        </p:attrNameLst>
                                      </p:cBhvr>
                                      <p:to>
                                        <p:strVal val="visible"/>
                                      </p:to>
                                    </p:set>
                                    <p:animEffect transition="in" filter="slide(fromBottom)">
                                      <p:cBhvr additive="repl">
                                        <p:cTn id="72" dur="500"/>
                                        <p:tgtEl>
                                          <p:spTgt spid="1126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6425" cy="4522788"/>
          </a:xfrm>
        </p:spPr>
        <p:txBody>
          <a:bodyPr/>
          <a:lstStyle/>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1. World Heritage Property Data</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2. Statement of Outstanding Universal Value</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3. Factors affecting the Property</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4. Protection, Management and Monitoring of the Property</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5. Summary and Conclusions</a:t>
            </a:r>
          </a:p>
          <a:p>
            <a:pPr eaLnBrk="1" hangingPunct="1">
              <a:lnSpc>
                <a:spcPct val="8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dirty="0" smtClean="0">
                <a:solidFill>
                  <a:srgbClr val="003399"/>
                </a:solidFill>
                <a:ea typeface="ＭＳ Ｐゴシック" charset="-128"/>
              </a:rPr>
              <a:t>6. Conclusions of the Periodic Reporting Exercise</a:t>
            </a:r>
          </a:p>
          <a:p>
            <a:pPr eaLnBrk="1" hangingPunct="1">
              <a:lnSpc>
                <a:spcPct val="87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ja-JP" dirty="0" smtClean="0">
              <a:solidFill>
                <a:srgbClr val="003399"/>
              </a:solidFill>
              <a:ea typeface="ＭＳ Ｐゴシック" charset="-128"/>
            </a:endParaRPr>
          </a:p>
        </p:txBody>
      </p:sp>
      <p:sp>
        <p:nvSpPr>
          <p:cNvPr id="4" name="Rectangle 2"/>
          <p:cNvSpPr txBox="1">
            <a:spLocks noChangeArrowheads="1"/>
          </p:cNvSpPr>
          <p:nvPr/>
        </p:nvSpPr>
        <p:spPr bwMode="auto">
          <a:xfrm>
            <a:off x="467544" y="0"/>
            <a:ext cx="8224838" cy="776941"/>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1">
              <a:lnSpc>
                <a:spcPct val="81000"/>
              </a:lnSpc>
              <a:spcBef>
                <a:spcPct val="0"/>
              </a:spcBef>
              <a:spcAft>
                <a:spcPct val="0"/>
              </a:spcAft>
              <a:buClr>
                <a:srgbClr val="000000"/>
              </a:buClr>
              <a:buSzPct val="100000"/>
              <a:buFont typeface="Arial" charset="0"/>
              <a:buNone/>
              <a:tabLst/>
              <a:defRPr/>
            </a:pPr>
            <a:r>
              <a:rPr kumimoji="0" lang="fr-FR" sz="4400" b="1" i="0" u="none" strike="noStrike" kern="0" cap="none" spc="0" normalizeH="0" baseline="0" noProof="0" dirty="0" smtClean="0">
                <a:ln>
                  <a:noFill/>
                </a:ln>
                <a:solidFill>
                  <a:srgbClr val="003399"/>
                </a:solidFill>
                <a:effectLst/>
                <a:uLnTx/>
                <a:uFillTx/>
                <a:latin typeface="+mj-lt"/>
                <a:ea typeface="+mj-ea"/>
                <a:cs typeface="+mj-cs"/>
              </a:rPr>
              <a:t>Structure of Section II</a:t>
            </a:r>
            <a:endParaRPr kumimoji="0" lang="en-US" sz="4400" b="1" i="0" u="none" strike="noStrike" kern="0" cap="none" spc="0" normalizeH="0" baseline="0" noProof="0" dirty="0" smtClean="0">
              <a:ln>
                <a:noFill/>
              </a:ln>
              <a:solidFill>
                <a:srgbClr val="003399"/>
              </a:solidFill>
              <a:effectLst/>
              <a:uLnTx/>
              <a:uFillTx/>
              <a:latin typeface="+mj-lt"/>
              <a:ea typeface="+mj-ea"/>
              <a:cs typeface="+mj-cs"/>
            </a:endParaRPr>
          </a:p>
        </p:txBody>
      </p:sp>
    </p:spTree>
    <p:extLst>
      <p:ext uri="{BB962C8B-B14F-4D97-AF65-F5344CB8AC3E}">
        <p14:creationId xmlns:p14="http://schemas.microsoft.com/office/powerpoint/2010/main" val="821178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1266">
                                            <p:txEl>
                                              <p:pRg st="3" end="3"/>
                                            </p:txEl>
                                          </p:spTgt>
                                        </p:tgtEl>
                                        <p:attrNameLst>
                                          <p:attrName>style.visibility</p:attrName>
                                        </p:attrNameLst>
                                      </p:cBhvr>
                                      <p:to>
                                        <p:strVal val="visible"/>
                                      </p:to>
                                    </p:set>
                                    <p:animEffect transition="in" filter="slide(fromBottom)">
                                      <p:cBhvr additive="repl">
                                        <p:cTn id="7" dur="500"/>
                                        <p:tgtEl>
                                          <p:spTgt spid="1126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11266">
                                            <p:txEl>
                                              <p:pRg st="4" end="4"/>
                                            </p:txEl>
                                          </p:spTgt>
                                        </p:tgtEl>
                                        <p:attrNameLst>
                                          <p:attrName>style.visibility</p:attrName>
                                        </p:attrNameLst>
                                      </p:cBhvr>
                                      <p:to>
                                        <p:strVal val="visible"/>
                                      </p:to>
                                    </p:set>
                                    <p:animEffect transition="in" filter="slide(fromBottom)">
                                      <p:cBhvr additive="repl">
                                        <p:cTn id="12" dur="500"/>
                                        <p:tgtEl>
                                          <p:spTgt spid="1126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11266">
                                            <p:txEl>
                                              <p:pRg st="5" end="5"/>
                                            </p:txEl>
                                          </p:spTgt>
                                        </p:tgtEl>
                                        <p:attrNameLst>
                                          <p:attrName>style.visibility</p:attrName>
                                        </p:attrNameLst>
                                      </p:cBhvr>
                                      <p:to>
                                        <p:strVal val="visible"/>
                                      </p:to>
                                    </p:set>
                                    <p:animEffect transition="in" filter="slide(fromBottom)">
                                      <p:cBhvr additive="repl">
                                        <p:cTn id="1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11163" y="149507"/>
            <a:ext cx="8229600" cy="687200"/>
          </a:xfrm>
        </p:spPr>
        <p:txBody>
          <a:bodyPr lIns="90000" tIns="46800" rIns="90000" bIns="46800"/>
          <a:lstStyle/>
          <a:p>
            <a:pPr marL="833438" indent="-833438" eaLnBrk="1" hangingPunct="1">
              <a:lnSpc>
                <a:spcPct val="93000"/>
              </a:lnSpc>
              <a:tabLst>
                <a:tab pos="833438" algn="l"/>
                <a:tab pos="1281113" algn="l"/>
                <a:tab pos="1730375" algn="l"/>
                <a:tab pos="2179638" algn="l"/>
                <a:tab pos="2628900" algn="l"/>
                <a:tab pos="3078163" algn="l"/>
                <a:tab pos="3527425" algn="l"/>
                <a:tab pos="3976688" algn="l"/>
                <a:tab pos="4425950" algn="l"/>
                <a:tab pos="4875213" algn="l"/>
                <a:tab pos="5324475" algn="l"/>
                <a:tab pos="5773738" algn="l"/>
                <a:tab pos="6223000" algn="l"/>
                <a:tab pos="6672263" algn="l"/>
                <a:tab pos="7121525" algn="l"/>
                <a:tab pos="7570788" algn="l"/>
                <a:tab pos="8020050" algn="l"/>
                <a:tab pos="8469313" algn="l"/>
                <a:tab pos="8918575" algn="l"/>
                <a:tab pos="9367838" algn="l"/>
                <a:tab pos="9817100" algn="l"/>
              </a:tabLst>
            </a:pPr>
            <a:r>
              <a:rPr lang="en-GB" altLang="ja-JP" sz="4000" b="1" dirty="0" smtClean="0">
                <a:solidFill>
                  <a:srgbClr val="003399"/>
                </a:solidFill>
                <a:ea typeface="ＭＳ Ｐゴシック" charset="-128"/>
              </a:rPr>
              <a:t>Pre-filling done by WHC</a:t>
            </a:r>
          </a:p>
        </p:txBody>
      </p:sp>
      <p:sp>
        <p:nvSpPr>
          <p:cNvPr id="25602" name="Rectangle 2"/>
          <p:cNvSpPr>
            <a:spLocks noGrp="1" noChangeArrowheads="1"/>
          </p:cNvSpPr>
          <p:nvPr>
            <p:ph type="body" idx="1"/>
          </p:nvPr>
        </p:nvSpPr>
        <p:spPr>
          <a:xfrm>
            <a:off x="179388" y="1619250"/>
            <a:ext cx="8964612" cy="4687888"/>
          </a:xfrm>
        </p:spPr>
        <p:txBody>
          <a:bodyPr lIns="90000" tIns="46800" rIns="90000" bIns="46800"/>
          <a:lstStyle/>
          <a:p>
            <a:pPr eaLnBrk="1" hangingPunct="1">
              <a:lnSpc>
                <a:spcPct val="93000"/>
              </a:lnSpc>
              <a:buClr>
                <a:srgbClr val="333399"/>
              </a:buClr>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mtClean="0">
                <a:solidFill>
                  <a:srgbClr val="333399"/>
                </a:solidFill>
                <a:ea typeface="ＭＳ Ｐゴシック" charset="-128"/>
              </a:rPr>
              <a:t>The methodology of pre-filling is based upon the following principles:</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smtClean="0">
                <a:solidFill>
                  <a:srgbClr val="333399"/>
                </a:solidFill>
                <a:ea typeface="ＭＳ Ｐゴシック" charset="-128"/>
              </a:rPr>
              <a:t>Only information submitted officially by the State Party is used </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smtClean="0">
                <a:solidFill>
                  <a:srgbClr val="333399"/>
                </a:solidFill>
                <a:ea typeface="ＭＳ Ｐゴシック" charset="-128"/>
              </a:rPr>
              <a:t>Only data referring to the World Heritage property </a:t>
            </a:r>
            <a:r>
              <a:rPr lang="en-GB" altLang="ja-JP" sz="2400" u="sng" smtClean="0">
                <a:solidFill>
                  <a:srgbClr val="333399"/>
                </a:solidFill>
                <a:ea typeface="ＭＳ Ｐゴシック" charset="-128"/>
              </a:rPr>
              <a:t>as inscribed</a:t>
            </a:r>
            <a:r>
              <a:rPr lang="en-GB" altLang="ja-JP" sz="2400" smtClean="0">
                <a:solidFill>
                  <a:srgbClr val="333399"/>
                </a:solidFill>
                <a:ea typeface="ＭＳ Ｐゴシック" charset="-128"/>
              </a:rPr>
              <a:t> are included</a:t>
            </a:r>
            <a:r>
              <a:rPr lang="x-none" altLang="ja-JP" smtClean="0">
                <a:solidFill>
                  <a:srgbClr val="333399"/>
                </a:solidFill>
              </a:rPr>
              <a:t>‏</a:t>
            </a:r>
            <a:endParaRPr lang="en-GB" altLang="ja-JP" smtClean="0">
              <a:solidFill>
                <a:srgbClr val="333399"/>
              </a:solidFill>
              <a:ea typeface="ＭＳ Ｐゴシック" charset="-128"/>
            </a:endParaRP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smtClean="0">
                <a:solidFill>
                  <a:srgbClr val="333399"/>
                </a:solidFill>
                <a:ea typeface="ＭＳ Ｐゴシック" charset="-128"/>
              </a:rPr>
              <a:t>The pre-filling is made on the basis of what is available at the World Heritage Centre, not necessarily of what exists at the national level</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smtClean="0">
                <a:solidFill>
                  <a:srgbClr val="333399"/>
                </a:solidFill>
                <a:ea typeface="ＭＳ Ｐゴシック" charset="-128"/>
              </a:rPr>
              <a:t>The pre-filling is made in the language of the Nomination file</a:t>
            </a:r>
          </a:p>
          <a:p>
            <a:pPr eaLnBrk="1" hangingPunct="1">
              <a:lnSpc>
                <a:spcPct val="93000"/>
              </a:lnSpc>
              <a:buClr>
                <a:srgbClr val="3333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ja-JP" sz="2400" smtClean="0">
                <a:solidFill>
                  <a:srgbClr val="333399"/>
                </a:solidFill>
                <a:ea typeface="ＭＳ Ｐゴシック" charset="-128"/>
              </a:rPr>
              <a:t>All documents mentioned in the questionnaire (map, Management plan, etc.) can be downloaded</a:t>
            </a:r>
          </a:p>
        </p:txBody>
      </p:sp>
    </p:spTree>
    <p:extLst>
      <p:ext uri="{BB962C8B-B14F-4D97-AF65-F5344CB8AC3E}">
        <p14:creationId xmlns:p14="http://schemas.microsoft.com/office/powerpoint/2010/main" val="6627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5602">
                                            <p:txEl>
                                              <p:pRg st="1" end="1"/>
                                            </p:txEl>
                                          </p:spTgt>
                                        </p:tgtEl>
                                        <p:attrNameLst>
                                          <p:attrName>style.visibility</p:attrName>
                                        </p:attrNameLst>
                                      </p:cBhvr>
                                      <p:to>
                                        <p:strVal val="visible"/>
                                      </p:to>
                                    </p:set>
                                    <p:animEffect transition="in" filter="slide(fromBottom)">
                                      <p:cBhvr additive="repl">
                                        <p:cTn id="7" dur="500"/>
                                        <p:tgtEl>
                                          <p:spTgt spid="2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1" fill="hold">
                                          <p:stCondLst>
                                            <p:cond delay="0"/>
                                          </p:stCondLst>
                                        </p:cTn>
                                        <p:tgtEl>
                                          <p:spTgt spid="25602">
                                            <p:txEl>
                                              <p:pRg st="2" end="2"/>
                                            </p:txEl>
                                          </p:spTgt>
                                        </p:tgtEl>
                                        <p:attrNameLst>
                                          <p:attrName>style.visibility</p:attrName>
                                        </p:attrNameLst>
                                      </p:cBhvr>
                                      <p:to>
                                        <p:strVal val="visible"/>
                                      </p:to>
                                    </p:set>
                                    <p:animEffect transition="in" filter="slide(fromBottom)">
                                      <p:cBhvr additive="repl">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additive="repl">
                                        <p:cTn id="16" dur="1" fill="hold">
                                          <p:stCondLst>
                                            <p:cond delay="0"/>
                                          </p:stCondLst>
                                        </p:cTn>
                                        <p:tgtEl>
                                          <p:spTgt spid="25602">
                                            <p:txEl>
                                              <p:pRg st="3" end="3"/>
                                            </p:txEl>
                                          </p:spTgt>
                                        </p:tgtEl>
                                        <p:attrNameLst>
                                          <p:attrName>style.visibility</p:attrName>
                                        </p:attrNameLst>
                                      </p:cBhvr>
                                      <p:to>
                                        <p:strVal val="visible"/>
                                      </p:to>
                                    </p:set>
                                    <p:animEffect transition="in" filter="slide(fromBottom)">
                                      <p:cBhvr additive="repl">
                                        <p:cTn id="17" dur="500"/>
                                        <p:tgtEl>
                                          <p:spTgt spid="25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additive="repl">
                                        <p:cTn id="21" dur="1" fill="hold">
                                          <p:stCondLst>
                                            <p:cond delay="0"/>
                                          </p:stCondLst>
                                        </p:cTn>
                                        <p:tgtEl>
                                          <p:spTgt spid="25602">
                                            <p:txEl>
                                              <p:pRg st="4" end="4"/>
                                            </p:txEl>
                                          </p:spTgt>
                                        </p:tgtEl>
                                        <p:attrNameLst>
                                          <p:attrName>style.visibility</p:attrName>
                                        </p:attrNameLst>
                                      </p:cBhvr>
                                      <p:to>
                                        <p:strVal val="visible"/>
                                      </p:to>
                                    </p:set>
                                    <p:animEffect transition="in" filter="slide(fromBottom)">
                                      <p:cBhvr additive="repl">
                                        <p:cTn id="22" dur="500"/>
                                        <p:tgtEl>
                                          <p:spTgt spid="25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additive="repl">
                                        <p:cTn id="26" dur="1" fill="hold">
                                          <p:stCondLst>
                                            <p:cond delay="0"/>
                                          </p:stCondLst>
                                        </p:cTn>
                                        <p:tgtEl>
                                          <p:spTgt spid="25602">
                                            <p:txEl>
                                              <p:pRg st="5" end="5"/>
                                            </p:txEl>
                                          </p:spTgt>
                                        </p:tgtEl>
                                        <p:attrNameLst>
                                          <p:attrName>style.visibility</p:attrName>
                                        </p:attrNameLst>
                                      </p:cBhvr>
                                      <p:to>
                                        <p:strVal val="visible"/>
                                      </p:to>
                                    </p:set>
                                    <p:animEffect transition="in" filter="slide(fromBottom)">
                                      <p:cBhvr additive="repl">
                                        <p:cTn id="27"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5560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accent2"/>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5560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accent2"/>
            </a:solidFill>
            <a:effectLst/>
            <a:latin typeface="Arial" pitchFamily="34" charset="0"/>
            <a:cs typeface="Arial"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25614</TotalTime>
  <Words>1541</Words>
  <Application>Microsoft Office PowerPoint</Application>
  <PresentationFormat>On-screen Show (4:3)</PresentationFormat>
  <Paragraphs>221</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Conception personnalisée</vt:lpstr>
      <vt:lpstr>Inception meeting for the Second Cycle of Periodic Reporting, Reflection Period  Current indicators in the Periodic Reporting Questionnaires  Ole Søe Eriksen Independent World Heritage Expert</vt:lpstr>
      <vt:lpstr>Periodic Reporting Online Tool</vt:lpstr>
      <vt:lpstr>Section I</vt:lpstr>
      <vt:lpstr>PowerPoint Presentation</vt:lpstr>
      <vt:lpstr>PowerPoint Presentation</vt:lpstr>
      <vt:lpstr>PowerPoint Presentation</vt:lpstr>
      <vt:lpstr>PowerPoint Presentation</vt:lpstr>
      <vt:lpstr>PowerPoint Presentation</vt:lpstr>
      <vt:lpstr>Pre-filling done by WHC</vt:lpstr>
      <vt:lpstr>Pre-filling: which paragraphs?</vt:lpstr>
      <vt:lpstr>The types of questions:  1) Validate and Update</vt:lpstr>
      <vt:lpstr>The types of questions:  2) Yes / No</vt:lpstr>
      <vt:lpstr>The types of questions:  3) Multiple choice (one answer)</vt:lpstr>
      <vt:lpstr>The types of questions:  3) Multiple choice (more answers)</vt:lpstr>
      <vt:lpstr>The types of questions:  4) Rating</vt:lpstr>
      <vt:lpstr>The types of questions:  5) Percentages</vt:lpstr>
      <vt:lpstr>The types of questions:  6) Open field</vt:lpstr>
      <vt:lpstr>The types of questions:  7) Assessment</vt:lpstr>
      <vt:lpstr>Summary Table example: Factors’ Cycle, Section II</vt:lpstr>
      <vt:lpstr>The Management Needs’ Cycle</vt:lpstr>
      <vt:lpstr>Periodic Reporting: Data collection </vt:lpstr>
      <vt:lpstr>Periodic Reporting: Data analysis – </vt:lpstr>
      <vt:lpstr>Periodic Reporting: Data analysis – </vt:lpstr>
      <vt:lpstr>Periodic Reporting: Data analysis – </vt:lpstr>
      <vt:lpstr>Periodic Reporting: Data analysis –</vt:lpstr>
      <vt:lpstr>Periodic Reporting: Data analysis –</vt:lpstr>
      <vt:lpstr>Periodic Reporting: Data analysis –</vt:lpstr>
      <vt:lpstr>Periodic Reporting: Data analysis –</vt:lpstr>
      <vt:lpstr>PowerPoint Presentation</vt:lpstr>
    </vt:vector>
  </TitlesOfParts>
  <Company>unesco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Adoption of the Agenda  and Timetable</dc:title>
  <dc:creator>whc_guest</dc:creator>
  <cp:lastModifiedBy>Hamilton, Emily</cp:lastModifiedBy>
  <cp:revision>433</cp:revision>
  <dcterms:created xsi:type="dcterms:W3CDTF">2006-05-22T15:15:19Z</dcterms:created>
  <dcterms:modified xsi:type="dcterms:W3CDTF">2016-06-06T08:53:31Z</dcterms:modified>
</cp:coreProperties>
</file>