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70" r:id="rId4"/>
    <p:sldId id="271" r:id="rId5"/>
    <p:sldId id="273" r:id="rId6"/>
    <p:sldId id="272" r:id="rId7"/>
    <p:sldId id="264" r:id="rId8"/>
    <p:sldId id="262" r:id="rId9"/>
    <p:sldId id="268" r:id="rId10"/>
    <p:sldId id="269" r:id="rId11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1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A82B-F0F6-8F41-B211-FF97BA1DED44}" type="datetimeFigureOut">
              <a:rPr lang="es-ES" smtClean="0"/>
              <a:t>29/09/2016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DC5B-E587-184F-8195-5CF00E22AE08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A82B-F0F6-8F41-B211-FF97BA1DED44}" type="datetimeFigureOut">
              <a:rPr lang="es-ES" smtClean="0"/>
              <a:t>29/09/2016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DC5B-E587-184F-8195-5CF00E22AE08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A82B-F0F6-8F41-B211-FF97BA1DED44}" type="datetimeFigureOut">
              <a:rPr lang="es-ES" smtClean="0"/>
              <a:t>29/09/2016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DC5B-E587-184F-8195-5CF00E22AE08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A82B-F0F6-8F41-B211-FF97BA1DED44}" type="datetimeFigureOut">
              <a:rPr lang="es-ES" smtClean="0"/>
              <a:t>29/09/2016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DC5B-E587-184F-8195-5CF00E22AE08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A82B-F0F6-8F41-B211-FF97BA1DED44}" type="datetimeFigureOut">
              <a:rPr lang="es-ES" smtClean="0"/>
              <a:t>29/09/2016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DC5B-E587-184F-8195-5CF00E22AE08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A82B-F0F6-8F41-B211-FF97BA1DED44}" type="datetimeFigureOut">
              <a:rPr lang="es-ES" smtClean="0"/>
              <a:t>29/09/2016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DC5B-E587-184F-8195-5CF00E22AE08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A82B-F0F6-8F41-B211-FF97BA1DED44}" type="datetimeFigureOut">
              <a:rPr lang="es-ES" smtClean="0"/>
              <a:t>29/09/2016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DC5B-E587-184F-8195-5CF00E22AE08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A82B-F0F6-8F41-B211-FF97BA1DED44}" type="datetimeFigureOut">
              <a:rPr lang="es-ES" smtClean="0"/>
              <a:t>29/09/2016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DC5B-E587-184F-8195-5CF00E22AE08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A82B-F0F6-8F41-B211-FF97BA1DED44}" type="datetimeFigureOut">
              <a:rPr lang="es-ES" smtClean="0"/>
              <a:t>29/09/2016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DC5B-E587-184F-8195-5CF00E22AE08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A82B-F0F6-8F41-B211-FF97BA1DED44}" type="datetimeFigureOut">
              <a:rPr lang="es-ES" smtClean="0"/>
              <a:t>29/09/2016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DC5B-E587-184F-8195-5CF00E22AE08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A82B-F0F6-8F41-B211-FF97BA1DED44}" type="datetimeFigureOut">
              <a:rPr lang="es-ES" smtClean="0"/>
              <a:t>29/09/2016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DC5B-E587-184F-8195-5CF00E22AE08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4A82B-F0F6-8F41-B211-FF97BA1DED44}" type="datetimeFigureOut">
              <a:rPr lang="es-ES" smtClean="0"/>
              <a:t>29/09/2016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FDC5B-E587-184F-8195-5CF00E22AE08}" type="slidenum">
              <a:rPr lang="es-MX" smtClean="0"/>
              <a:t>‹#›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Integration of sustainable development approach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04188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882906"/>
            <a:ext cx="8229600" cy="5189000"/>
          </a:xfrm>
        </p:spPr>
        <p:txBody>
          <a:bodyPr>
            <a:normAutofit/>
          </a:bodyPr>
          <a:lstStyle/>
          <a:p>
            <a:pPr lvl="1"/>
            <a:r>
              <a:rPr lang="en-CA" sz="2000" dirty="0" smtClean="0">
                <a:solidFill>
                  <a:srgbClr val="FFFFFF"/>
                </a:solidFill>
              </a:rPr>
              <a:t>Development of inclusive &amp; equitable governance arrangements</a:t>
            </a:r>
          </a:p>
          <a:p>
            <a:pPr lvl="1"/>
            <a:r>
              <a:rPr lang="en-CA" sz="2000" dirty="0" smtClean="0">
                <a:solidFill>
                  <a:srgbClr val="FFFFFF"/>
                </a:solidFill>
              </a:rPr>
              <a:t>Development of inclusive &amp; equitable economic development</a:t>
            </a:r>
          </a:p>
          <a:p>
            <a:pPr lvl="1"/>
            <a:r>
              <a:rPr lang="en-CA" sz="2000" dirty="0" smtClean="0">
                <a:solidFill>
                  <a:srgbClr val="FFFFFF"/>
                </a:solidFill>
              </a:rPr>
              <a:t>Adoption of cross-culturally sensitive approaches</a:t>
            </a:r>
          </a:p>
          <a:p>
            <a:pPr lvl="1"/>
            <a:r>
              <a:rPr lang="en-CA" sz="2000" dirty="0" smtClean="0">
                <a:solidFill>
                  <a:srgbClr val="FFFFFF"/>
                </a:solidFill>
              </a:rPr>
              <a:t>Link to sustainable tourism </a:t>
            </a:r>
          </a:p>
          <a:p>
            <a:pPr lvl="1"/>
            <a:r>
              <a:rPr lang="en-CA" sz="2000" dirty="0" smtClean="0">
                <a:solidFill>
                  <a:srgbClr val="FFFFFF"/>
                </a:solidFill>
              </a:rPr>
              <a:t>Links to capacity building</a:t>
            </a:r>
          </a:p>
          <a:p>
            <a:pPr lvl="1"/>
            <a:r>
              <a:rPr lang="en-CA" sz="2000" dirty="0" smtClean="0">
                <a:solidFill>
                  <a:srgbClr val="FFFFFF"/>
                </a:solidFill>
              </a:rPr>
              <a:t>Links to relevant Conventions (peace &amp; security)</a:t>
            </a:r>
          </a:p>
          <a:p>
            <a:pPr lvl="1"/>
            <a:r>
              <a:rPr lang="en-CA" sz="2000" dirty="0" smtClean="0">
                <a:solidFill>
                  <a:srgbClr val="FFFFFF"/>
                </a:solidFill>
              </a:rPr>
              <a:t>Conflict </a:t>
            </a:r>
            <a:r>
              <a:rPr lang="en-CA" sz="2000" dirty="0">
                <a:solidFill>
                  <a:srgbClr val="FFFFFF"/>
                </a:solidFill>
              </a:rPr>
              <a:t>prevention and conflict resolution: link to FPIC and </a:t>
            </a:r>
            <a:r>
              <a:rPr lang="en-CA" sz="2000" dirty="0" smtClean="0">
                <a:solidFill>
                  <a:srgbClr val="FFFFFF"/>
                </a:solidFill>
              </a:rPr>
              <a:t>inclusion</a:t>
            </a:r>
          </a:p>
        </p:txBody>
      </p:sp>
    </p:spTree>
    <p:extLst>
      <p:ext uri="{BB962C8B-B14F-4D97-AF65-F5344CB8AC3E}">
        <p14:creationId xmlns:p14="http://schemas.microsoft.com/office/powerpoint/2010/main" val="322821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Core dimensions</a:t>
            </a:r>
          </a:p>
          <a:p>
            <a:r>
              <a:rPr lang="es-MX" i="1" dirty="0" smtClean="0">
                <a:solidFill>
                  <a:srgbClr val="FF6600"/>
                </a:solidFill>
              </a:rPr>
              <a:t>Environmental sustainability</a:t>
            </a:r>
          </a:p>
          <a:p>
            <a:r>
              <a:rPr lang="es-MX" i="1" dirty="0" smtClean="0">
                <a:solidFill>
                  <a:srgbClr val="FF6600"/>
                </a:solidFill>
              </a:rPr>
              <a:t>Inclusive social development</a:t>
            </a:r>
          </a:p>
          <a:p>
            <a:r>
              <a:rPr lang="es-MX" i="1" dirty="0" smtClean="0">
                <a:solidFill>
                  <a:srgbClr val="FF6600"/>
                </a:solidFill>
              </a:rPr>
              <a:t>Inclusive economic development</a:t>
            </a:r>
          </a:p>
          <a:p>
            <a:r>
              <a:rPr lang="es-MX" i="1" dirty="0" smtClean="0">
                <a:solidFill>
                  <a:srgbClr val="FF6600"/>
                </a:solidFill>
              </a:rPr>
              <a:t>Peace and security</a:t>
            </a:r>
          </a:p>
          <a:p>
            <a:pPr marL="0" indent="0">
              <a:buNone/>
            </a:pPr>
            <a:endParaRPr lang="es-MX" i="1" dirty="0" smtClean="0">
              <a:solidFill>
                <a:srgbClr val="FF6600"/>
              </a:solidFill>
            </a:endParaRPr>
          </a:p>
          <a:p>
            <a:endParaRPr lang="es-MX" i="1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25782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557624"/>
            <a:ext cx="8229600" cy="5568539"/>
          </a:xfrm>
        </p:spPr>
        <p:txBody>
          <a:bodyPr>
            <a:noAutofit/>
          </a:bodyPr>
          <a:lstStyle/>
          <a:p>
            <a:r>
              <a:rPr lang="en-GB" sz="1600" dirty="0"/>
              <a:t>World Heritage conservation that is sensitive to sustainable development embraces not only the conservation of OUV but also the well being of present and future societies. Well-being can be gauged through different dimensions that are part of the sustainability discourse. </a:t>
            </a:r>
            <a:endParaRPr lang="en-US" sz="1600" dirty="0"/>
          </a:p>
          <a:p>
            <a:endParaRPr lang="en-US" sz="1600" dirty="0"/>
          </a:p>
          <a:p>
            <a:pPr marL="0" indent="0">
              <a:buNone/>
            </a:pPr>
            <a:r>
              <a:rPr lang="en-GB" sz="1600" dirty="0"/>
              <a:t>Sustainable development sensitive conservation considers the following basic principles:</a:t>
            </a:r>
            <a:endParaRPr lang="en-US" sz="1600" dirty="0"/>
          </a:p>
          <a:p>
            <a:pPr lvl="0"/>
            <a:r>
              <a:rPr lang="en-GB" sz="1600" dirty="0"/>
              <a:t>It is equitable;</a:t>
            </a:r>
            <a:endParaRPr lang="en-US" sz="1600" dirty="0"/>
          </a:p>
          <a:p>
            <a:pPr lvl="0"/>
            <a:r>
              <a:rPr lang="en-GB" sz="1600" dirty="0"/>
              <a:t>It is inclusive;</a:t>
            </a:r>
            <a:endParaRPr lang="en-US" sz="1600" dirty="0"/>
          </a:p>
          <a:p>
            <a:pPr lvl="0"/>
            <a:r>
              <a:rPr lang="en-GB" sz="1600" dirty="0"/>
              <a:t>It reflects trans-generational thinking/ planning;</a:t>
            </a:r>
            <a:endParaRPr lang="en-US" sz="1600" dirty="0"/>
          </a:p>
          <a:p>
            <a:pPr lvl="0"/>
            <a:r>
              <a:rPr lang="en-GB" sz="1600" dirty="0"/>
              <a:t>It is environmental, socially, economically and culturally sustainable and these four pillars are balanced without given predominance of one over another;</a:t>
            </a:r>
            <a:endParaRPr lang="en-US" sz="1600" dirty="0"/>
          </a:p>
          <a:p>
            <a:pPr lvl="0"/>
            <a:r>
              <a:rPr lang="en-GB" sz="1600" dirty="0"/>
              <a:t>It fosters strong communities and supports the physical and spiritual well-being of its individuals;</a:t>
            </a:r>
            <a:endParaRPr lang="en-US" sz="1600" dirty="0"/>
          </a:p>
          <a:p>
            <a:pPr lvl="0"/>
            <a:r>
              <a:rPr lang="en-GB" sz="1600" dirty="0"/>
              <a:t>It promotes dignity, mutual understanding, and peace</a:t>
            </a:r>
            <a:r>
              <a:rPr lang="en-GB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51581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697030"/>
            <a:ext cx="8229600" cy="54291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 smtClean="0"/>
              <a:t>World </a:t>
            </a:r>
            <a:r>
              <a:rPr lang="en-GB" sz="2000" dirty="0"/>
              <a:t>Heritage conservation that is sensitive to sustainable development:</a:t>
            </a:r>
            <a:endParaRPr lang="en-US" sz="2000" dirty="0"/>
          </a:p>
          <a:p>
            <a:endParaRPr lang="en-US" sz="2000" dirty="0"/>
          </a:p>
          <a:p>
            <a:pPr lvl="0"/>
            <a:r>
              <a:rPr lang="en-GB" sz="2000" dirty="0"/>
              <a:t>Has an </a:t>
            </a:r>
            <a:r>
              <a:rPr lang="en-GB" sz="2000" dirty="0">
                <a:solidFill>
                  <a:srgbClr val="FF6600"/>
                </a:solidFill>
              </a:rPr>
              <a:t>integrated stewardship </a:t>
            </a:r>
            <a:r>
              <a:rPr lang="en-GB" sz="2000" dirty="0"/>
              <a:t>of the cultural and natural values embodied in World Heritage properties;</a:t>
            </a:r>
            <a:endParaRPr lang="en-US" sz="2000" dirty="0"/>
          </a:p>
          <a:p>
            <a:pPr lvl="0"/>
            <a:r>
              <a:rPr lang="en-GB" sz="2000" dirty="0"/>
              <a:t>Contributes to the </a:t>
            </a:r>
            <a:r>
              <a:rPr lang="en-GB" sz="2000" dirty="0">
                <a:solidFill>
                  <a:srgbClr val="FF6600"/>
                </a:solidFill>
              </a:rPr>
              <a:t>well-being </a:t>
            </a:r>
            <a:r>
              <a:rPr lang="en-GB" sz="2000" dirty="0"/>
              <a:t>of living and future generations;</a:t>
            </a:r>
            <a:endParaRPr lang="en-US" sz="2000" dirty="0"/>
          </a:p>
          <a:p>
            <a:pPr lvl="0"/>
            <a:r>
              <a:rPr lang="en-GB" sz="2000" dirty="0"/>
              <a:t>Addresses </a:t>
            </a:r>
            <a:r>
              <a:rPr lang="en-GB" sz="2000" dirty="0">
                <a:solidFill>
                  <a:srgbClr val="FF6600"/>
                </a:solidFill>
              </a:rPr>
              <a:t>inequalities and human rights </a:t>
            </a:r>
            <a:r>
              <a:rPr lang="en-GB" sz="2000" dirty="0"/>
              <a:t>in the preservation of bio cultural diversity;</a:t>
            </a:r>
            <a:endParaRPr lang="en-US" sz="2000" dirty="0"/>
          </a:p>
          <a:p>
            <a:pPr lvl="0"/>
            <a:r>
              <a:rPr lang="en-GB" sz="2000" dirty="0">
                <a:solidFill>
                  <a:srgbClr val="FF6600"/>
                </a:solidFill>
              </a:rPr>
              <a:t>Aligns, </a:t>
            </a:r>
            <a:r>
              <a:rPr lang="en-GB" sz="2000" dirty="0"/>
              <a:t>as much as possible, </a:t>
            </a:r>
            <a:r>
              <a:rPr lang="en-GB" sz="2000" dirty="0">
                <a:solidFill>
                  <a:srgbClr val="FF6600"/>
                </a:solidFill>
              </a:rPr>
              <a:t>heritage conservation goals with sustainable development objective</a:t>
            </a:r>
            <a:r>
              <a:rPr lang="en-GB" sz="2000" dirty="0"/>
              <a:t>s to harness the potential of properties to effectively contribute to SD</a:t>
            </a:r>
            <a:r>
              <a:rPr lang="en-GB" sz="2000" dirty="0" smtClean="0"/>
              <a:t>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72216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697030"/>
            <a:ext cx="8229600" cy="54291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pPr lvl="0"/>
            <a:r>
              <a:rPr lang="en-GB" sz="2000" dirty="0" smtClean="0"/>
              <a:t>Acts </a:t>
            </a:r>
            <a:r>
              <a:rPr lang="en-GB" sz="2000" dirty="0"/>
              <a:t>with </a:t>
            </a:r>
            <a:r>
              <a:rPr lang="en-GB" sz="2000" dirty="0">
                <a:solidFill>
                  <a:srgbClr val="FF6600"/>
                </a:solidFill>
              </a:rPr>
              <a:t>social responsibility</a:t>
            </a:r>
            <a:r>
              <a:rPr lang="en-GB" sz="2000" dirty="0"/>
              <a:t>;</a:t>
            </a:r>
            <a:endParaRPr lang="en-US" sz="2000" dirty="0"/>
          </a:p>
          <a:p>
            <a:pPr lvl="0"/>
            <a:r>
              <a:rPr lang="en-GB" sz="2000" dirty="0"/>
              <a:t>Considers SD objectives at an </a:t>
            </a:r>
            <a:r>
              <a:rPr lang="en-GB" sz="2000" dirty="0">
                <a:solidFill>
                  <a:srgbClr val="FF6600"/>
                </a:solidFill>
              </a:rPr>
              <a:t>adequate scale</a:t>
            </a:r>
            <a:r>
              <a:rPr lang="en-GB" sz="2000" dirty="0"/>
              <a:t>, which may go beyond the limits of inscribed properties and their buffer zones, and is </a:t>
            </a:r>
            <a:r>
              <a:rPr lang="en-GB" sz="2000" dirty="0">
                <a:solidFill>
                  <a:srgbClr val="FF6600"/>
                </a:solidFill>
              </a:rPr>
              <a:t>planned</a:t>
            </a:r>
            <a:r>
              <a:rPr lang="en-GB" sz="2000" dirty="0"/>
              <a:t> for accordingly;</a:t>
            </a:r>
            <a:endParaRPr lang="en-US" sz="2000" dirty="0"/>
          </a:p>
          <a:p>
            <a:pPr lvl="0"/>
            <a:r>
              <a:rPr lang="en-GB" sz="2000" dirty="0"/>
              <a:t>Promotes environmental sustainability and </a:t>
            </a:r>
            <a:r>
              <a:rPr lang="en-GB" sz="2000" dirty="0">
                <a:solidFill>
                  <a:srgbClr val="FF6600"/>
                </a:solidFill>
              </a:rPr>
              <a:t>avoids depletion or degradation of bio cultural diversity</a:t>
            </a:r>
            <a:r>
              <a:rPr lang="en-GB" sz="2000" dirty="0" smtClean="0"/>
              <a:t>;</a:t>
            </a:r>
          </a:p>
          <a:p>
            <a:pPr lvl="0"/>
            <a:r>
              <a:rPr lang="en-GB" sz="2000" dirty="0"/>
              <a:t>Contributes to the </a:t>
            </a:r>
            <a:r>
              <a:rPr lang="en-GB" sz="2000" dirty="0">
                <a:solidFill>
                  <a:srgbClr val="FF6600"/>
                </a:solidFill>
              </a:rPr>
              <a:t>alleviation of poverty </a:t>
            </a:r>
            <a:r>
              <a:rPr lang="en-GB" sz="2000" dirty="0"/>
              <a:t>and enhances </a:t>
            </a:r>
            <a:r>
              <a:rPr lang="en-GB" sz="2000" dirty="0">
                <a:solidFill>
                  <a:srgbClr val="FF6600"/>
                </a:solidFill>
              </a:rPr>
              <a:t>sustainable livelihoods;</a:t>
            </a:r>
            <a:endParaRPr lang="en-US" sz="2000" dirty="0">
              <a:solidFill>
                <a:srgbClr val="FF6600"/>
              </a:solidFill>
            </a:endParaRPr>
          </a:p>
          <a:p>
            <a:pPr lvl="0"/>
            <a:r>
              <a:rPr lang="en-GB" sz="2000" dirty="0"/>
              <a:t>Promotes </a:t>
            </a:r>
            <a:r>
              <a:rPr lang="en-GB" sz="2000" dirty="0">
                <a:solidFill>
                  <a:srgbClr val="FF6600"/>
                </a:solidFill>
              </a:rPr>
              <a:t>sustained, equitable, inclusive and sustainable economic growth and adequate standards of living;</a:t>
            </a:r>
            <a:endParaRPr lang="en-US" sz="2000" dirty="0">
              <a:solidFill>
                <a:srgbClr val="FF6600"/>
              </a:solidFill>
            </a:endParaRPr>
          </a:p>
          <a:p>
            <a:pPr lvl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68348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697030"/>
            <a:ext cx="8229600" cy="5429133"/>
          </a:xfrm>
        </p:spPr>
        <p:txBody>
          <a:bodyPr>
            <a:noAutofit/>
          </a:bodyPr>
          <a:lstStyle/>
          <a:p>
            <a:pPr lvl="0"/>
            <a:r>
              <a:rPr lang="en-GB" sz="1800" dirty="0" smtClean="0"/>
              <a:t>Empowers </a:t>
            </a:r>
            <a:r>
              <a:rPr lang="en-GB" sz="1800" dirty="0"/>
              <a:t>people, through </a:t>
            </a:r>
            <a:r>
              <a:rPr lang="en-GB" sz="1800" dirty="0">
                <a:solidFill>
                  <a:srgbClr val="FF6600"/>
                </a:solidFill>
              </a:rPr>
              <a:t>sustained capacity building and education</a:t>
            </a:r>
            <a:r>
              <a:rPr lang="en-GB" sz="1800" dirty="0"/>
              <a:t>, to effectively and pluralistically engage with World Heritage management/ conservation decision-making and practice;</a:t>
            </a:r>
            <a:endParaRPr lang="en-US" sz="1800" dirty="0"/>
          </a:p>
          <a:p>
            <a:pPr lvl="0"/>
            <a:r>
              <a:rPr lang="en-GB" sz="1800" dirty="0"/>
              <a:t>Promotes the achievement and maintenance </a:t>
            </a:r>
            <a:r>
              <a:rPr lang="en-GB" sz="1800" dirty="0">
                <a:solidFill>
                  <a:srgbClr val="FF6600"/>
                </a:solidFill>
              </a:rPr>
              <a:t>of peace and security </a:t>
            </a:r>
            <a:r>
              <a:rPr lang="en-GB" sz="1800" dirty="0"/>
              <a:t>between and within States Parties;</a:t>
            </a:r>
            <a:endParaRPr lang="en-US" sz="1800" dirty="0"/>
          </a:p>
          <a:p>
            <a:pPr lvl="0"/>
            <a:r>
              <a:rPr lang="en-GB" sz="1800" dirty="0"/>
              <a:t>Considers WH properties as prime places for the application of the highest standards for the respect and realization of </a:t>
            </a:r>
            <a:r>
              <a:rPr lang="en-GB" sz="1800" dirty="0">
                <a:solidFill>
                  <a:srgbClr val="FF6600"/>
                </a:solidFill>
              </a:rPr>
              <a:t>human rights</a:t>
            </a:r>
            <a:r>
              <a:rPr lang="en-GB" sz="1800" dirty="0"/>
              <a:t>;</a:t>
            </a:r>
            <a:endParaRPr lang="en-US" sz="1800" dirty="0"/>
          </a:p>
          <a:p>
            <a:pPr lvl="0"/>
            <a:r>
              <a:rPr lang="en-GB" sz="1800" dirty="0"/>
              <a:t>Ensures </a:t>
            </a:r>
            <a:r>
              <a:rPr lang="en-GB" sz="1800" dirty="0">
                <a:solidFill>
                  <a:srgbClr val="FF6600"/>
                </a:solidFill>
              </a:rPr>
              <a:t>equal opportunities </a:t>
            </a:r>
            <a:r>
              <a:rPr lang="en-GB" sz="1800" dirty="0"/>
              <a:t>for both women and men;</a:t>
            </a:r>
            <a:endParaRPr lang="en-US" sz="1800" dirty="0"/>
          </a:p>
          <a:p>
            <a:pPr lvl="0"/>
            <a:r>
              <a:rPr lang="en-GB" sz="1800" dirty="0">
                <a:solidFill>
                  <a:srgbClr val="FF6600"/>
                </a:solidFill>
              </a:rPr>
              <a:t>Builds resilience </a:t>
            </a:r>
            <a:r>
              <a:rPr lang="en-GB" sz="1800" dirty="0"/>
              <a:t>against the </a:t>
            </a:r>
            <a:r>
              <a:rPr lang="en-GB" sz="1800" dirty="0">
                <a:solidFill>
                  <a:srgbClr val="FF6600"/>
                </a:solidFill>
              </a:rPr>
              <a:t>impacts of globalization </a:t>
            </a:r>
            <a:r>
              <a:rPr lang="en-GB" sz="1800" dirty="0"/>
              <a:t>and promotes the conservation of cultural diversity through the promotion of traditional practices, livelihoods and know-how;</a:t>
            </a:r>
            <a:endParaRPr lang="en-US" sz="1800" dirty="0"/>
          </a:p>
          <a:p>
            <a:pPr lvl="0"/>
            <a:r>
              <a:rPr lang="en-GB" sz="1800" dirty="0">
                <a:solidFill>
                  <a:srgbClr val="FF6600"/>
                </a:solidFill>
              </a:rPr>
              <a:t>Builds resilience </a:t>
            </a:r>
            <a:r>
              <a:rPr lang="en-GB" sz="1800" dirty="0"/>
              <a:t>against the impacts of </a:t>
            </a:r>
            <a:r>
              <a:rPr lang="en-GB" sz="1800" dirty="0">
                <a:solidFill>
                  <a:srgbClr val="FF6600"/>
                </a:solidFill>
              </a:rPr>
              <a:t>climate change </a:t>
            </a:r>
            <a:r>
              <a:rPr lang="en-GB" sz="1800" dirty="0"/>
              <a:t>and promotes the conservation of natural diversity and associated ecological goods and services.</a:t>
            </a:r>
            <a:endParaRPr lang="en-US" sz="1800" dirty="0"/>
          </a:p>
          <a:p>
            <a:pPr marL="0" indent="0">
              <a:buNone/>
            </a:pPr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val="1230190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590729"/>
            <a:ext cx="8229600" cy="602544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Key areas to monitor overarching</a:t>
            </a:r>
          </a:p>
          <a:p>
            <a:r>
              <a:rPr lang="en-US" dirty="0" smtClean="0"/>
              <a:t>Inclusion of cultural policies in sustainable development</a:t>
            </a:r>
          </a:p>
          <a:p>
            <a:pPr marL="857250" lvl="2" indent="0">
              <a:buNone/>
            </a:pPr>
            <a:r>
              <a:rPr lang="en-US" i="1" dirty="0" smtClean="0"/>
              <a:t>- Inter </a:t>
            </a:r>
            <a:r>
              <a:rPr lang="en-US" i="1" dirty="0" err="1" smtClean="0"/>
              <a:t>sectoral</a:t>
            </a:r>
            <a:r>
              <a:rPr lang="en-US" i="1" dirty="0" smtClean="0"/>
              <a:t> cooperation and linkages amongst policies</a:t>
            </a:r>
          </a:p>
          <a:p>
            <a:pPr marL="857250" lvl="2" indent="0">
              <a:buNone/>
            </a:pPr>
            <a:r>
              <a:rPr lang="en-US" i="1" dirty="0" smtClean="0"/>
              <a:t>- Adequacy of policies and </a:t>
            </a:r>
            <a:r>
              <a:rPr lang="en-US" i="1" dirty="0"/>
              <a:t>e</a:t>
            </a:r>
            <a:r>
              <a:rPr lang="en-US" i="1" dirty="0" smtClean="0"/>
              <a:t>ffectiveness of policy implementation</a:t>
            </a:r>
          </a:p>
          <a:p>
            <a:r>
              <a:rPr lang="en-US" dirty="0" smtClean="0"/>
              <a:t>Governance</a:t>
            </a:r>
          </a:p>
          <a:p>
            <a:pPr marL="857250" lvl="2" indent="0">
              <a:buNone/>
            </a:pPr>
            <a:r>
              <a:rPr lang="en-US" i="1" dirty="0" smtClean="0"/>
              <a:t>- Type of governance (by government, shared, private, indigenous peoples/ local communities)</a:t>
            </a:r>
          </a:p>
          <a:p>
            <a:pPr marL="857250" lvl="2" indent="0">
              <a:buNone/>
            </a:pPr>
            <a:r>
              <a:rPr lang="en-US" i="1" dirty="0" smtClean="0"/>
              <a:t>- Legal </a:t>
            </a:r>
            <a:r>
              <a:rPr lang="en-US" i="1" dirty="0"/>
              <a:t>and regulatory </a:t>
            </a:r>
            <a:r>
              <a:rPr lang="en-US" i="1" dirty="0" smtClean="0"/>
              <a:t>frameworks that: </a:t>
            </a:r>
            <a:endParaRPr lang="en-US" i="1" dirty="0"/>
          </a:p>
          <a:p>
            <a:pPr marL="1200150" lvl="2" indent="-342900">
              <a:buFontTx/>
              <a:buChar char="-"/>
            </a:pPr>
            <a:r>
              <a:rPr lang="en-US" i="1" dirty="0" smtClean="0"/>
              <a:t>Promote Equitable and inclusive arrangements</a:t>
            </a:r>
          </a:p>
          <a:p>
            <a:pPr>
              <a:buFontTx/>
              <a:buChar char="-"/>
            </a:pPr>
            <a:r>
              <a:rPr lang="en-US" dirty="0" smtClean="0"/>
              <a:t>Contribution </a:t>
            </a:r>
            <a:r>
              <a:rPr lang="en-US" dirty="0"/>
              <a:t>of culture : as a driver and as an enabler of sustainable development </a:t>
            </a:r>
          </a:p>
          <a:p>
            <a:pPr marL="457200" lvl="1" indent="0">
              <a:buNone/>
            </a:pPr>
            <a:r>
              <a:rPr lang="en-US" i="1" dirty="0"/>
              <a:t>What happens when culture, in all its dimensions,  is explicitly integrated into policies? Changes in outcomes?</a:t>
            </a:r>
          </a:p>
          <a:p>
            <a:pPr marL="857250" lvl="2" indent="0">
              <a:buNone/>
            </a:pPr>
            <a:endParaRPr lang="en-US" i="1" dirty="0" smtClean="0"/>
          </a:p>
          <a:p>
            <a:pPr marL="457200" lvl="1" indent="0">
              <a:buNone/>
            </a:pPr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093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882906"/>
            <a:ext cx="8229600" cy="5189000"/>
          </a:xfrm>
        </p:spPr>
        <p:txBody>
          <a:bodyPr>
            <a:normAutofit fontScale="40000" lnSpcReduction="20000"/>
          </a:bodyPr>
          <a:lstStyle/>
          <a:p>
            <a:pPr lvl="1"/>
            <a:r>
              <a:rPr lang="en-CA" sz="4900" dirty="0" smtClean="0">
                <a:solidFill>
                  <a:srgbClr val="FFFFFF"/>
                </a:solidFill>
              </a:rPr>
              <a:t>Integration of biological diversity in management system</a:t>
            </a:r>
          </a:p>
          <a:p>
            <a:pPr lvl="1"/>
            <a:r>
              <a:rPr lang="en-CA" sz="4900" dirty="0" smtClean="0">
                <a:solidFill>
                  <a:srgbClr val="FFFFFF"/>
                </a:solidFill>
              </a:rPr>
              <a:t>Consideration of ecosystem services</a:t>
            </a:r>
          </a:p>
          <a:p>
            <a:pPr lvl="1"/>
            <a:r>
              <a:rPr lang="en-CA" sz="4900" dirty="0" smtClean="0">
                <a:solidFill>
                  <a:srgbClr val="FFFFFF"/>
                </a:solidFill>
              </a:rPr>
              <a:t>Integration of cultural diversity dimensions in management systems</a:t>
            </a:r>
          </a:p>
          <a:p>
            <a:pPr lvl="1"/>
            <a:r>
              <a:rPr lang="en-CA" sz="4900" dirty="0" smtClean="0">
                <a:solidFill>
                  <a:srgbClr val="FFFFFF"/>
                </a:solidFill>
              </a:rPr>
              <a:t>Use of environmental impact assessment tools for development planning</a:t>
            </a:r>
          </a:p>
          <a:p>
            <a:pPr lvl="1"/>
            <a:r>
              <a:rPr lang="en-CA" sz="4900" dirty="0" smtClean="0">
                <a:solidFill>
                  <a:srgbClr val="FFFFFF"/>
                </a:solidFill>
              </a:rPr>
              <a:t>Use of social impact assessment tools for development planning</a:t>
            </a:r>
          </a:p>
          <a:p>
            <a:pPr lvl="1"/>
            <a:r>
              <a:rPr lang="en-CA" sz="4900" dirty="0" smtClean="0">
                <a:solidFill>
                  <a:srgbClr val="FFFFFF"/>
                </a:solidFill>
              </a:rPr>
              <a:t>Use of cultural impact assessment tools for development planning</a:t>
            </a:r>
          </a:p>
          <a:p>
            <a:pPr lvl="1"/>
            <a:r>
              <a:rPr lang="en-CA" sz="4900" dirty="0" smtClean="0">
                <a:solidFill>
                  <a:srgbClr val="FFFFFF"/>
                </a:solidFill>
              </a:rPr>
              <a:t>Inclusion of measures to reduce vulnerability</a:t>
            </a:r>
          </a:p>
          <a:p>
            <a:pPr lvl="1"/>
            <a:r>
              <a:rPr lang="en-CA" sz="4900" dirty="0" smtClean="0">
                <a:solidFill>
                  <a:srgbClr val="FFFFFF"/>
                </a:solidFill>
              </a:rPr>
              <a:t>Inclusion of preparedness measures for effective response crisis situation</a:t>
            </a:r>
          </a:p>
        </p:txBody>
      </p:sp>
    </p:spTree>
    <p:extLst>
      <p:ext uri="{BB962C8B-B14F-4D97-AF65-F5344CB8AC3E}">
        <p14:creationId xmlns:p14="http://schemas.microsoft.com/office/powerpoint/2010/main" val="2952285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882906"/>
            <a:ext cx="8229600" cy="5189000"/>
          </a:xfrm>
        </p:spPr>
        <p:txBody>
          <a:bodyPr>
            <a:normAutofit/>
          </a:bodyPr>
          <a:lstStyle/>
          <a:p>
            <a:pPr lvl="1"/>
            <a:r>
              <a:rPr lang="en-CA" sz="1800" dirty="0" smtClean="0">
                <a:solidFill>
                  <a:srgbClr val="FFFFFF"/>
                </a:solidFill>
              </a:rPr>
              <a:t>Inclusion of measures to ensure availability of basic infrastructure and services for communities</a:t>
            </a:r>
          </a:p>
          <a:p>
            <a:pPr lvl="1"/>
            <a:r>
              <a:rPr lang="en-CA" sz="1800" dirty="0" smtClean="0">
                <a:solidFill>
                  <a:srgbClr val="FFFFFF"/>
                </a:solidFill>
              </a:rPr>
              <a:t>Inclusion of measures for sustainable water and sanitation</a:t>
            </a:r>
          </a:p>
          <a:p>
            <a:pPr lvl="1"/>
            <a:r>
              <a:rPr lang="en-CA" sz="1800" dirty="0" smtClean="0">
                <a:solidFill>
                  <a:srgbClr val="FFFFFF"/>
                </a:solidFill>
              </a:rPr>
              <a:t>Measures for protection and equitable use of natural resources (e.g. water and medicinal groups)</a:t>
            </a:r>
          </a:p>
          <a:p>
            <a:pPr lvl="1"/>
            <a:r>
              <a:rPr lang="en-CA" sz="1800" dirty="0" smtClean="0">
                <a:solidFill>
                  <a:srgbClr val="FFFFFF"/>
                </a:solidFill>
              </a:rPr>
              <a:t>Consideration of right-based / gender approaches in nomination</a:t>
            </a:r>
          </a:p>
          <a:p>
            <a:pPr lvl="1"/>
            <a:r>
              <a:rPr lang="en-CA" sz="1800" dirty="0" smtClean="0">
                <a:solidFill>
                  <a:srgbClr val="FFFFFF"/>
                </a:solidFill>
              </a:rPr>
              <a:t>Considerations of right-based / gender approaches in management systems</a:t>
            </a:r>
          </a:p>
          <a:p>
            <a:pPr lvl="1"/>
            <a:r>
              <a:rPr lang="en-CA" sz="1800" dirty="0" smtClean="0">
                <a:solidFill>
                  <a:srgbClr val="FFFFFF"/>
                </a:solidFill>
              </a:rPr>
              <a:t>Existence of guidance, standards and operational mechanisms for inclusion in consultation/ heritage endeavours:</a:t>
            </a:r>
          </a:p>
          <a:p>
            <a:pPr lvl="2"/>
            <a:r>
              <a:rPr lang="en-CA" sz="1800" dirty="0" smtClean="0">
                <a:solidFill>
                  <a:srgbClr val="FFFFFF"/>
                </a:solidFill>
              </a:rPr>
              <a:t>Of local communities</a:t>
            </a:r>
          </a:p>
          <a:p>
            <a:pPr lvl="2"/>
            <a:r>
              <a:rPr lang="en-CA" sz="1800" dirty="0" smtClean="0">
                <a:solidFill>
                  <a:srgbClr val="FFFFFF"/>
                </a:solidFill>
              </a:rPr>
              <a:t>Of indigenous peoples</a:t>
            </a:r>
            <a:endParaRPr lang="en-CA" sz="1800" dirty="0" smtClean="0"/>
          </a:p>
        </p:txBody>
      </p:sp>
    </p:spTree>
    <p:extLst>
      <p:ext uri="{BB962C8B-B14F-4D97-AF65-F5344CB8AC3E}">
        <p14:creationId xmlns:p14="http://schemas.microsoft.com/office/powerpoint/2010/main" val="374879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epúsculo">
  <a:themeElements>
    <a:clrScheme name="Crepúsculo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Crepúsculo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repúsc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Crepúsculo.thmx</Template>
  <TotalTime>421</TotalTime>
  <Words>679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Corbel</vt:lpstr>
      <vt:lpstr>Crepúsculo</vt:lpstr>
      <vt:lpstr>Integration of sustainable development approach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Indicator needs for international monitoring</dc:title>
  <dc:creator>Carolina Castellanos</dc:creator>
  <cp:lastModifiedBy>Hamilton, Emily</cp:lastModifiedBy>
  <cp:revision>35</cp:revision>
  <dcterms:created xsi:type="dcterms:W3CDTF">2016-09-25T18:53:22Z</dcterms:created>
  <dcterms:modified xsi:type="dcterms:W3CDTF">2016-09-29T10:59:03Z</dcterms:modified>
</cp:coreProperties>
</file>