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4779D-B238-4031-B6A6-99E9C35FBD14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A755-FE1C-461D-913F-E586FFC2B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4779D-B238-4031-B6A6-99E9C35FBD14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A755-FE1C-461D-913F-E586FFC2B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4779D-B238-4031-B6A6-99E9C35FBD14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A755-FE1C-461D-913F-E586FFC2B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4779D-B238-4031-B6A6-99E9C35FBD14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A755-FE1C-461D-913F-E586FFC2B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4779D-B238-4031-B6A6-99E9C35FBD14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A755-FE1C-461D-913F-E586FFC2B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4779D-B238-4031-B6A6-99E9C35FBD14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A755-FE1C-461D-913F-E586FFC2B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4779D-B238-4031-B6A6-99E9C35FBD14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A755-FE1C-461D-913F-E586FFC2B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4779D-B238-4031-B6A6-99E9C35FBD14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A755-FE1C-461D-913F-E586FFC2B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4779D-B238-4031-B6A6-99E9C35FBD14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A755-FE1C-461D-913F-E586FFC2B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4779D-B238-4031-B6A6-99E9C35FBD14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A755-FE1C-461D-913F-E586FFC2B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4779D-B238-4031-B6A6-99E9C35FBD14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CA755-FE1C-461D-913F-E586FFC2B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4779D-B238-4031-B6A6-99E9C35FBD14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CA755-FE1C-461D-913F-E586FFC2B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Inventory%20Indicators_final%2020092016.xlsx" TargetMode="External"/><Relationship Id="rId2" Type="http://schemas.openxmlformats.org/officeDocument/2006/relationships/hyperlink" Target="WHC%20periodic%20reporting%20initiative/4%20subgroup%20docs/Inventory%20Indicators_final%2020092016.xlsx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Drafts%20recommendations%20on%20monitoring%20indicators_Version%202(1724650).xlsx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Drafts%20recommendations%20on%20monitoring%20indicators_Version%202(1724650).xlsx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Drafts%20recommendations%20on%20monitoring%20indicators_Version%202(1724650).xlsx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0175"/>
            <a:ext cx="9144000" cy="1470025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Calibri Light" pitchFamily="34" charset="0"/>
              </a:rPr>
              <a:t>Periodic Reporting Reflection Experts Group (PRREG)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52600"/>
            <a:ext cx="9144000" cy="2667000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bg1"/>
                </a:solidFill>
              </a:rPr>
              <a:t>Group Name: Subgroup 4</a:t>
            </a:r>
          </a:p>
          <a:p>
            <a:pPr algn="just"/>
            <a:r>
              <a:rPr lang="en-US" sz="2400" dirty="0" smtClean="0">
                <a:solidFill>
                  <a:schemeClr val="bg1"/>
                </a:solidFill>
              </a:rPr>
              <a:t>Theme: Monitoring Indicators </a:t>
            </a:r>
          </a:p>
          <a:p>
            <a:pPr algn="just"/>
            <a:r>
              <a:rPr lang="en-US" sz="2400" dirty="0" smtClean="0">
                <a:solidFill>
                  <a:schemeClr val="bg1"/>
                </a:solidFill>
              </a:rPr>
              <a:t>Mandate: Identify </a:t>
            </a:r>
            <a:r>
              <a:rPr lang="en-US" sz="2400" dirty="0">
                <a:solidFill>
                  <a:schemeClr val="bg1"/>
                </a:solidFill>
              </a:rPr>
              <a:t>monitoring indicators to improve follow-up on progress made by States Parties in the implementation of the World Heritage Convention, following the recommendation of the Evaluation of UNESCO’s Standard-Setting Work of the Culture </a:t>
            </a:r>
            <a:r>
              <a:rPr lang="en-US" sz="2400" dirty="0" smtClean="0">
                <a:solidFill>
                  <a:schemeClr val="bg1"/>
                </a:solidFill>
              </a:rPr>
              <a:t>Sector.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4572000"/>
            <a:ext cx="9144000" cy="9906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lang="en-US" sz="2400" dirty="0" smtClean="0">
                <a:solidFill>
                  <a:schemeClr val="bg1"/>
                </a:solidFill>
              </a:rPr>
              <a:t>Group Members: </a:t>
            </a:r>
            <a:r>
              <a:rPr lang="en-US" sz="2400" dirty="0">
                <a:solidFill>
                  <a:schemeClr val="bg1"/>
                </a:solidFill>
              </a:rPr>
              <a:t>Lydia </a:t>
            </a:r>
            <a:r>
              <a:rPr lang="en-US" sz="2400" dirty="0" smtClean="0">
                <a:solidFill>
                  <a:schemeClr val="bg1"/>
                </a:solidFill>
              </a:rPr>
              <a:t>Deloumeaux (Leader), </a:t>
            </a:r>
            <a:r>
              <a:rPr lang="en-US" sz="2400" dirty="0">
                <a:solidFill>
                  <a:schemeClr val="bg1"/>
                </a:solidFill>
              </a:rPr>
              <a:t>Ole </a:t>
            </a:r>
            <a:r>
              <a:rPr lang="en-US" sz="2400" dirty="0" err="1">
                <a:solidFill>
                  <a:schemeClr val="bg1"/>
                </a:solidFill>
              </a:rPr>
              <a:t>Eriksen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Matea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Osti</a:t>
            </a:r>
            <a:r>
              <a:rPr lang="en-US" sz="2400" dirty="0">
                <a:solidFill>
                  <a:schemeClr val="bg1"/>
                </a:solidFill>
              </a:rPr>
              <a:t>, Tarek Abulhawa, ICOMOS, ICCROM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5715000"/>
            <a:ext cx="9144000" cy="5334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dirty="0" smtClean="0">
                <a:solidFill>
                  <a:schemeClr val="bg1"/>
                </a:solidFill>
              </a:rPr>
              <a:t>September 18</a:t>
            </a:r>
            <a:r>
              <a:rPr lang="en-US" sz="2400" baseline="30000" dirty="0" smtClean="0">
                <a:solidFill>
                  <a:schemeClr val="bg1"/>
                </a:solidFill>
              </a:rPr>
              <a:t>th</a:t>
            </a:r>
            <a:r>
              <a:rPr lang="en-US" sz="2400" dirty="0" smtClean="0">
                <a:solidFill>
                  <a:schemeClr val="bg1"/>
                </a:solidFill>
              </a:rPr>
              <a:t> 2016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0175"/>
            <a:ext cx="9144000" cy="1470025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Calibri Light" pitchFamily="34" charset="0"/>
              </a:rPr>
              <a:t>Recap on June 2</a:t>
            </a:r>
            <a:r>
              <a:rPr lang="en-US" sz="2400" b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Calibri Light" pitchFamily="34" charset="0"/>
              </a:rPr>
              <a:t>nd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Calibri Light" pitchFamily="34" charset="0"/>
              </a:rPr>
              <a:t> Meeting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Calibri Ligh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52600"/>
            <a:ext cx="9144000" cy="4495800"/>
          </a:xfrm>
          <a:solidFill>
            <a:schemeClr val="accent1">
              <a:lumMod val="50000"/>
            </a:schemeClr>
          </a:solidFill>
        </p:spPr>
        <p:txBody>
          <a:bodyPr>
            <a:normAutofit fontScale="92500"/>
          </a:bodyPr>
          <a:lstStyle/>
          <a:p>
            <a:pPr lvl="0" algn="l">
              <a:buFont typeface="Wingdings" pitchFamily="2" charset="2"/>
              <a:buChar char="§"/>
            </a:pPr>
            <a:r>
              <a:rPr lang="en-US" sz="2400" dirty="0">
                <a:solidFill>
                  <a:schemeClr val="bg1"/>
                </a:solidFill>
              </a:rPr>
              <a:t>I</a:t>
            </a:r>
            <a:r>
              <a:rPr lang="en-US" sz="2400" dirty="0" smtClean="0">
                <a:solidFill>
                  <a:schemeClr val="bg1"/>
                </a:solidFill>
              </a:rPr>
              <a:t>ndicators recommended by the Audit </a:t>
            </a:r>
            <a:r>
              <a:rPr lang="en-US" sz="2400" dirty="0">
                <a:solidFill>
                  <a:schemeClr val="bg1"/>
                </a:solidFill>
              </a:rPr>
              <a:t>of </a:t>
            </a:r>
            <a:r>
              <a:rPr lang="en-US" sz="2400" dirty="0" smtClean="0">
                <a:solidFill>
                  <a:schemeClr val="bg1"/>
                </a:solidFill>
              </a:rPr>
              <a:t>WMCC.</a:t>
            </a:r>
            <a:endParaRPr lang="en-US" sz="2400" dirty="0">
              <a:solidFill>
                <a:schemeClr val="bg1"/>
              </a:solidFill>
            </a:endParaRPr>
          </a:p>
          <a:p>
            <a:pPr lvl="0" algn="l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Need to resolve the absence </a:t>
            </a:r>
            <a:r>
              <a:rPr lang="en-US" sz="2400" dirty="0">
                <a:solidFill>
                  <a:schemeClr val="bg1"/>
                </a:solidFill>
              </a:rPr>
              <a:t>of heritage indicators </a:t>
            </a:r>
            <a:r>
              <a:rPr lang="en-US" sz="2400" dirty="0" smtClean="0">
                <a:solidFill>
                  <a:schemeClr val="bg1"/>
                </a:solidFill>
              </a:rPr>
              <a:t>issue. </a:t>
            </a:r>
          </a:p>
          <a:p>
            <a:pPr lvl="0" algn="l">
              <a:buFont typeface="Wingdings" pitchFamily="2" charset="2"/>
              <a:buChar char="§"/>
            </a:pPr>
            <a:r>
              <a:rPr lang="en-US" sz="2400" dirty="0">
                <a:solidFill>
                  <a:schemeClr val="bg1"/>
                </a:solidFill>
              </a:rPr>
              <a:t>H</a:t>
            </a:r>
            <a:r>
              <a:rPr lang="en-US" sz="2400" dirty="0" smtClean="0">
                <a:solidFill>
                  <a:schemeClr val="bg1"/>
                </a:solidFill>
              </a:rPr>
              <a:t>eritage-related CDI indicator part inadequately </a:t>
            </a:r>
            <a:r>
              <a:rPr lang="en-US" sz="2400" dirty="0">
                <a:solidFill>
                  <a:schemeClr val="bg1"/>
                </a:solidFill>
              </a:rPr>
              <a:t>developed for </a:t>
            </a:r>
            <a:r>
              <a:rPr lang="en-US" sz="2400" dirty="0" smtClean="0">
                <a:solidFill>
                  <a:schemeClr val="bg1"/>
                </a:solidFill>
              </a:rPr>
              <a:t>the PR.</a:t>
            </a:r>
          </a:p>
          <a:p>
            <a:pPr lvl="0" algn="l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A </a:t>
            </a:r>
            <a:r>
              <a:rPr lang="en-US" sz="2400" dirty="0">
                <a:solidFill>
                  <a:schemeClr val="bg1"/>
                </a:solidFill>
              </a:rPr>
              <a:t>proposal </a:t>
            </a:r>
            <a:r>
              <a:rPr lang="en-US" sz="2400" dirty="0" smtClean="0">
                <a:solidFill>
                  <a:schemeClr val="bg1"/>
                </a:solidFill>
              </a:rPr>
              <a:t>to </a:t>
            </a:r>
            <a:r>
              <a:rPr lang="en-US" sz="2400" dirty="0">
                <a:solidFill>
                  <a:schemeClr val="bg1"/>
                </a:solidFill>
              </a:rPr>
              <a:t>consult </a:t>
            </a:r>
            <a:r>
              <a:rPr lang="en-US" sz="2400" dirty="0" smtClean="0">
                <a:solidFill>
                  <a:schemeClr val="bg1"/>
                </a:solidFill>
              </a:rPr>
              <a:t>the </a:t>
            </a:r>
            <a:r>
              <a:rPr lang="en-US" sz="2400" dirty="0">
                <a:solidFill>
                  <a:schemeClr val="bg1"/>
                </a:solidFill>
              </a:rPr>
              <a:t>UNESCO UK National </a:t>
            </a:r>
            <a:r>
              <a:rPr lang="en-US" sz="2400" dirty="0" smtClean="0">
                <a:solidFill>
                  <a:schemeClr val="bg1"/>
                </a:solidFill>
              </a:rPr>
              <a:t>Commission.</a:t>
            </a:r>
            <a:endParaRPr lang="en-US" sz="2400" dirty="0">
              <a:solidFill>
                <a:schemeClr val="bg1"/>
              </a:solidFill>
            </a:endParaRPr>
          </a:p>
          <a:p>
            <a:pPr lvl="0" algn="l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Make available data </a:t>
            </a:r>
            <a:r>
              <a:rPr lang="en-US" sz="2400" dirty="0">
                <a:solidFill>
                  <a:schemeClr val="bg1"/>
                </a:solidFill>
              </a:rPr>
              <a:t>on economic benefits of World Heritage </a:t>
            </a:r>
            <a:r>
              <a:rPr lang="en-US" sz="2400" dirty="0" smtClean="0">
                <a:solidFill>
                  <a:schemeClr val="bg1"/>
                </a:solidFill>
              </a:rPr>
              <a:t>Inscription.</a:t>
            </a:r>
            <a:endParaRPr lang="en-US" sz="2400" dirty="0">
              <a:solidFill>
                <a:schemeClr val="bg1"/>
              </a:solidFill>
            </a:endParaRPr>
          </a:p>
          <a:p>
            <a:pPr lvl="0" algn="l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Include questions </a:t>
            </a:r>
            <a:r>
              <a:rPr lang="en-US" sz="2400" dirty="0">
                <a:solidFill>
                  <a:schemeClr val="bg1"/>
                </a:solidFill>
              </a:rPr>
              <a:t>on </a:t>
            </a:r>
            <a:r>
              <a:rPr lang="en-US" sz="2400" dirty="0" smtClean="0">
                <a:solidFill>
                  <a:schemeClr val="bg1"/>
                </a:solidFill>
              </a:rPr>
              <a:t>studies quantifying </a:t>
            </a:r>
            <a:r>
              <a:rPr lang="en-US" sz="2400" dirty="0">
                <a:solidFill>
                  <a:schemeClr val="bg1"/>
                </a:solidFill>
              </a:rPr>
              <a:t>economic benefits of sites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  <a:p>
            <a:pPr lvl="0" algn="l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Development </a:t>
            </a:r>
            <a:r>
              <a:rPr lang="en-US" sz="2400" dirty="0">
                <a:solidFill>
                  <a:schemeClr val="bg1"/>
                </a:solidFill>
              </a:rPr>
              <a:t>and economic development perspective </a:t>
            </a:r>
            <a:r>
              <a:rPr lang="en-US" sz="2400" dirty="0" smtClean="0">
                <a:solidFill>
                  <a:schemeClr val="bg1"/>
                </a:solidFill>
              </a:rPr>
              <a:t>represents </a:t>
            </a:r>
            <a:r>
              <a:rPr lang="en-US" sz="2400" dirty="0">
                <a:solidFill>
                  <a:schemeClr val="bg1"/>
                </a:solidFill>
              </a:rPr>
              <a:t>a significant gap.</a:t>
            </a:r>
          </a:p>
          <a:p>
            <a:pPr lvl="0" algn="l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General and specific </a:t>
            </a:r>
            <a:r>
              <a:rPr lang="en-US" sz="2400" dirty="0">
                <a:solidFill>
                  <a:schemeClr val="bg1"/>
                </a:solidFill>
              </a:rPr>
              <a:t>indicators should focus on attributes and </a:t>
            </a:r>
            <a:r>
              <a:rPr lang="en-US" sz="2400" dirty="0" smtClean="0">
                <a:solidFill>
                  <a:schemeClr val="bg1"/>
                </a:solidFill>
              </a:rPr>
              <a:t>OUV.</a:t>
            </a:r>
            <a:endParaRPr lang="en-US" sz="2400" dirty="0">
              <a:solidFill>
                <a:schemeClr val="bg1"/>
              </a:solidFill>
            </a:endParaRPr>
          </a:p>
          <a:p>
            <a:pPr lvl="0" algn="l">
              <a:buFont typeface="Wingdings" pitchFamily="2" charset="2"/>
              <a:buChar char="§"/>
            </a:pPr>
            <a:r>
              <a:rPr lang="en-US" sz="2400" dirty="0">
                <a:solidFill>
                  <a:schemeClr val="bg1"/>
                </a:solidFill>
              </a:rPr>
              <a:t>S</a:t>
            </a:r>
            <a:r>
              <a:rPr lang="en-US" sz="2400" dirty="0" smtClean="0">
                <a:solidFill>
                  <a:schemeClr val="bg1"/>
                </a:solidFill>
              </a:rPr>
              <a:t>ustainable </a:t>
            </a:r>
            <a:r>
              <a:rPr lang="en-US" sz="2400" dirty="0">
                <a:solidFill>
                  <a:schemeClr val="bg1"/>
                </a:solidFill>
              </a:rPr>
              <a:t>development </a:t>
            </a:r>
            <a:r>
              <a:rPr lang="en-US" sz="2400" dirty="0" smtClean="0">
                <a:solidFill>
                  <a:schemeClr val="bg1"/>
                </a:solidFill>
              </a:rPr>
              <a:t>approach to be </a:t>
            </a:r>
            <a:r>
              <a:rPr lang="en-US" sz="2400" dirty="0">
                <a:solidFill>
                  <a:schemeClr val="bg1"/>
                </a:solidFill>
              </a:rPr>
              <a:t>integrated into </a:t>
            </a:r>
            <a:r>
              <a:rPr lang="en-US" sz="2400" dirty="0" smtClean="0">
                <a:solidFill>
                  <a:schemeClr val="bg1"/>
                </a:solidFill>
              </a:rPr>
              <a:t>indicators.</a:t>
            </a:r>
            <a:endParaRPr lang="en-US" sz="2400" dirty="0">
              <a:solidFill>
                <a:schemeClr val="bg1"/>
              </a:solidFill>
            </a:endParaRPr>
          </a:p>
          <a:p>
            <a:pPr lvl="0" algn="l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Inventory needed on of </a:t>
            </a:r>
            <a:r>
              <a:rPr lang="en-US" sz="2400" dirty="0">
                <a:solidFill>
                  <a:schemeClr val="bg1"/>
                </a:solidFill>
              </a:rPr>
              <a:t>pre-existing indicators within </a:t>
            </a:r>
            <a:r>
              <a:rPr lang="en-US" sz="2400" dirty="0" smtClean="0">
                <a:solidFill>
                  <a:schemeClr val="bg1"/>
                </a:solidFill>
              </a:rPr>
              <a:t>other conventions.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0175"/>
            <a:ext cx="9144000" cy="1470025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Calibri Light" pitchFamily="34" charset="0"/>
              </a:rPr>
              <a:t>Monitoring Indicators Subgroup (4) Tasks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Calibri Light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973073"/>
          <a:ext cx="9144000" cy="369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6943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Task 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Lead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Deadline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96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Prepare an inventory of pre-existing indicators within the UN system and study other conventions and reporting formats for their respective indicators.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  <a:ea typeface="Calibri"/>
                          <a:cs typeface="Arial"/>
                        </a:rPr>
                        <a:t>Lydia Deloumeaux and WHC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Calibri"/>
                          <a:cs typeface="Arial"/>
                        </a:rPr>
                        <a:t>15</a:t>
                      </a:r>
                      <a:r>
                        <a:rPr lang="en-US" sz="1600" b="0" baseline="0" dirty="0" smtClean="0"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dirty="0" smtClean="0">
                          <a:latin typeface="+mn-lt"/>
                          <a:ea typeface="Calibri"/>
                          <a:cs typeface="Arial"/>
                        </a:rPr>
                        <a:t>August </a:t>
                      </a:r>
                      <a:r>
                        <a:rPr lang="en-US" sz="1600" b="0" dirty="0">
                          <a:latin typeface="+mn-lt"/>
                          <a:ea typeface="Calibri"/>
                          <a:cs typeface="Arial"/>
                        </a:rPr>
                        <a:t>2016 </a:t>
                      </a:r>
                      <a:r>
                        <a:rPr lang="en-US" sz="1600" b="0" baseline="0" dirty="0" smtClean="0"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  <a:endParaRPr lang="en-US" sz="1600" b="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847">
                <a:tc>
                  <a:txBody>
                    <a:bodyPr/>
                    <a:lstStyle/>
                    <a:p>
                      <a:r>
                        <a:rPr 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Preliminary recommendations in bullet points.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  <a:ea typeface="Calibri"/>
                          <a:cs typeface="Arial"/>
                        </a:rPr>
                        <a:t>Lydia</a:t>
                      </a:r>
                      <a:r>
                        <a:rPr lang="en-US" sz="1600" b="0" dirty="0">
                          <a:latin typeface="+mn-lt"/>
                          <a:ea typeface="Calibri"/>
                          <a:cs typeface="Arial"/>
                        </a:rPr>
                        <a:t>, Ole, </a:t>
                      </a:r>
                      <a:r>
                        <a:rPr lang="en-US" sz="1600" b="0" dirty="0" err="1" smtClean="0">
                          <a:latin typeface="+mn-lt"/>
                          <a:ea typeface="Calibri"/>
                          <a:cs typeface="Arial"/>
                        </a:rPr>
                        <a:t>Matea</a:t>
                      </a:r>
                      <a:r>
                        <a:rPr lang="en-US" sz="1600" b="0" dirty="0" smtClean="0">
                          <a:latin typeface="+mn-lt"/>
                          <a:ea typeface="Calibri"/>
                          <a:cs typeface="Arial"/>
                        </a:rPr>
                        <a:t>,</a:t>
                      </a:r>
                      <a:r>
                        <a:rPr lang="en-US" sz="1600" b="0" baseline="0" dirty="0" smtClean="0"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dirty="0" smtClean="0">
                          <a:latin typeface="+mn-lt"/>
                          <a:ea typeface="Calibri"/>
                          <a:cs typeface="Arial"/>
                        </a:rPr>
                        <a:t>Tarek,</a:t>
                      </a:r>
                      <a:r>
                        <a:rPr lang="en-US" sz="1600" b="0" baseline="0" dirty="0" smtClean="0"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dirty="0" smtClean="0">
                          <a:latin typeface="+mn-lt"/>
                          <a:ea typeface="Calibri"/>
                          <a:cs typeface="Arial"/>
                        </a:rPr>
                        <a:t>ICOMOS</a:t>
                      </a:r>
                      <a:r>
                        <a:rPr lang="en-US" sz="1600" b="0" dirty="0">
                          <a:latin typeface="+mn-lt"/>
                          <a:ea typeface="Calibri"/>
                          <a:cs typeface="Arial"/>
                        </a:rPr>
                        <a:t>, ICCROM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+mn-lt"/>
                          <a:ea typeface="Calibri"/>
                          <a:cs typeface="Arial"/>
                        </a:rPr>
                        <a:t>15 September 2016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75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Develop further indicators based on recommendations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  <a:ea typeface="Calibri"/>
                          <a:cs typeface="Arial"/>
                        </a:rPr>
                        <a:t>Lydia</a:t>
                      </a:r>
                      <a:r>
                        <a:rPr lang="en-US" sz="1600" b="0" dirty="0">
                          <a:latin typeface="+mn-lt"/>
                          <a:ea typeface="Calibri"/>
                          <a:cs typeface="Arial"/>
                        </a:rPr>
                        <a:t>, Ole, </a:t>
                      </a:r>
                      <a:r>
                        <a:rPr lang="en-US" sz="1600" b="0" dirty="0" err="1">
                          <a:latin typeface="+mn-lt"/>
                          <a:ea typeface="Calibri"/>
                          <a:cs typeface="Arial"/>
                        </a:rPr>
                        <a:t>Matea</a:t>
                      </a:r>
                      <a:r>
                        <a:rPr lang="en-US" sz="1600" b="0" dirty="0">
                          <a:latin typeface="+mn-lt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600" b="0" dirty="0" smtClean="0">
                          <a:latin typeface="+mn-lt"/>
                          <a:ea typeface="Calibri"/>
                          <a:cs typeface="Arial"/>
                        </a:rPr>
                        <a:t>Tarek,</a:t>
                      </a:r>
                      <a:r>
                        <a:rPr lang="en-US" sz="1600" b="0" baseline="0" dirty="0" smtClean="0">
                          <a:latin typeface="+mn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dirty="0" smtClean="0">
                          <a:latin typeface="+mn-lt"/>
                          <a:ea typeface="Calibri"/>
                          <a:cs typeface="Arial"/>
                        </a:rPr>
                        <a:t>ICOMOS</a:t>
                      </a:r>
                      <a:r>
                        <a:rPr lang="en-US" sz="1600" b="0" dirty="0">
                          <a:latin typeface="+mn-lt"/>
                          <a:ea typeface="Calibri"/>
                          <a:cs typeface="Arial"/>
                        </a:rPr>
                        <a:t>, ICCROM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latin typeface="+mn-lt"/>
                          <a:ea typeface="Calibri"/>
                          <a:cs typeface="Arial"/>
                        </a:rPr>
                        <a:t>Mid </a:t>
                      </a:r>
                      <a:r>
                        <a:rPr lang="en-US" sz="1600" b="0" dirty="0">
                          <a:latin typeface="+mn-lt"/>
                          <a:ea typeface="Calibri"/>
                          <a:cs typeface="Arial"/>
                        </a:rPr>
                        <a:t>October 2016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0175"/>
            <a:ext cx="9144000" cy="1470025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Calibri Light" pitchFamily="34" charset="0"/>
              </a:rPr>
              <a:t>Task One: Inventory of Existing Indicators in UN System and other Conventions 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Calibri Ligh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3200" y="3123486"/>
            <a:ext cx="3200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dirty="0" smtClean="0"/>
              <a:t>MAB</a:t>
            </a:r>
            <a:endParaRPr lang="en-US" dirty="0"/>
          </a:p>
          <a:p>
            <a:pPr algn="ctr"/>
            <a:r>
              <a:rPr lang="en-US" dirty="0" smtClean="0"/>
              <a:t>Ramsar</a:t>
            </a:r>
          </a:p>
          <a:p>
            <a:pPr algn="ctr"/>
            <a:r>
              <a:rPr lang="en-US" dirty="0" smtClean="0"/>
              <a:t>Geo-parks </a:t>
            </a:r>
            <a:endParaRPr lang="en-US" dirty="0"/>
          </a:p>
          <a:p>
            <a:pPr algn="ctr"/>
            <a:r>
              <a:rPr lang="en-US" dirty="0" smtClean="0"/>
              <a:t>CITES</a:t>
            </a:r>
          </a:p>
          <a:p>
            <a:pPr algn="ctr"/>
            <a:r>
              <a:rPr lang="en-US" dirty="0" smtClean="0"/>
              <a:t>UNWTO SD 1</a:t>
            </a:r>
          </a:p>
          <a:p>
            <a:pPr algn="ctr"/>
            <a:r>
              <a:rPr lang="en-US" dirty="0" smtClean="0"/>
              <a:t>UNWTO SD 2</a:t>
            </a:r>
          </a:p>
          <a:p>
            <a:pPr algn="ctr"/>
            <a:r>
              <a:rPr lang="en-US" dirty="0" smtClean="0"/>
              <a:t>CDIS</a:t>
            </a:r>
          </a:p>
          <a:p>
            <a:pPr algn="ctr"/>
            <a:r>
              <a:rPr lang="en-US" dirty="0" smtClean="0"/>
              <a:t>CBD</a:t>
            </a:r>
          </a:p>
          <a:p>
            <a:pPr algn="ctr"/>
            <a:endParaRPr lang="en-US" dirty="0">
              <a:hlinkClick r:id="rId2" action="ppaction://hlinkfile"/>
            </a:endParaRPr>
          </a:p>
          <a:p>
            <a:pPr algn="ctr"/>
            <a:r>
              <a:rPr lang="en-US" dirty="0" smtClean="0">
                <a:hlinkClick r:id="rId3" action="ppaction://hlinkfile"/>
              </a:rPr>
              <a:t>Inventory Sheet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-1" y="1825180"/>
          <a:ext cx="9144002" cy="1222820"/>
        </p:xfrm>
        <a:graphic>
          <a:graphicData uri="http://schemas.openxmlformats.org/drawingml/2006/table">
            <a:tbl>
              <a:tblPr/>
              <a:tblGrid>
                <a:gridCol w="1143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# countries participating</a:t>
                      </a:r>
                    </a:p>
                  </a:txBody>
                  <a:tcPr marL="3620" marR="3620" marT="3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# countries </a:t>
                      </a:r>
                      <a:endParaRPr lang="en-US" sz="16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with </a:t>
                      </a:r>
                      <a:r>
                        <a:rPr lang="en-US" sz="16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sites</a:t>
                      </a:r>
                    </a:p>
                  </a:txBody>
                  <a:tcPr marL="3620" marR="3620" marT="3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Total </a:t>
                      </a:r>
                      <a:endParaRPr lang="en-US" sz="16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# </a:t>
                      </a:r>
                      <a:r>
                        <a:rPr lang="en-US" sz="16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sites</a:t>
                      </a:r>
                    </a:p>
                  </a:txBody>
                  <a:tcPr marL="3620" marR="3620" marT="3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Reporting</a:t>
                      </a:r>
                    </a:p>
                  </a:txBody>
                  <a:tcPr marL="3620" marR="3620" marT="3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Category</a:t>
                      </a:r>
                    </a:p>
                  </a:txBody>
                  <a:tcPr marL="3620" marR="3620" marT="3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Website</a:t>
                      </a:r>
                    </a:p>
                  </a:txBody>
                  <a:tcPr marL="3620" marR="3620" marT="3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Responsibility</a:t>
                      </a:r>
                    </a:p>
                  </a:txBody>
                  <a:tcPr marL="3620" marR="3620" marT="3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</a:rPr>
                        <a:t>Key indicators/indicators pertinent or comparative to WHC</a:t>
                      </a:r>
                    </a:p>
                  </a:txBody>
                  <a:tcPr marL="3620" marR="3620" marT="3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0175"/>
            <a:ext cx="9144000" cy="1470025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Calibri Light" pitchFamily="34" charset="0"/>
                <a:hlinkClick r:id="rId2" action="ppaction://hlinkfile"/>
              </a:rPr>
              <a:t>Task Two: Preliminary Recommendations (1) 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Calibri Ligh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58140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1840468"/>
            <a:ext cx="9144000" cy="40011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 smtClean="0">
                <a:solidFill>
                  <a:schemeClr val="bg1"/>
                </a:solidFill>
              </a:rPr>
              <a:t>Potential </a:t>
            </a:r>
            <a:r>
              <a:rPr lang="en-US" sz="2000" b="1" dirty="0">
                <a:solidFill>
                  <a:schemeClr val="bg1"/>
                </a:solidFill>
              </a:rPr>
              <a:t>B</a:t>
            </a:r>
            <a:r>
              <a:rPr lang="en-US" sz="2000" b="1" dirty="0" smtClean="0">
                <a:solidFill>
                  <a:schemeClr val="bg1"/>
                </a:solidFill>
              </a:rPr>
              <a:t>road Thematic </a:t>
            </a:r>
            <a:r>
              <a:rPr lang="en-US" sz="2000" b="1" dirty="0">
                <a:solidFill>
                  <a:schemeClr val="bg1"/>
                </a:solidFill>
              </a:rPr>
              <a:t>I</a:t>
            </a:r>
            <a:r>
              <a:rPr lang="en-US" sz="2000" b="1" dirty="0" smtClean="0">
                <a:solidFill>
                  <a:schemeClr val="bg1"/>
                </a:solidFill>
              </a:rPr>
              <a:t>ndicators and Characterizing their Types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532727"/>
            <a:ext cx="9143999" cy="224676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I. Conservation and natural characteristics: OUV </a:t>
            </a:r>
            <a:r>
              <a:rPr lang="en-US" sz="2000" b="1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assessment. </a:t>
            </a:r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II. Economic </a:t>
            </a:r>
            <a:r>
              <a:rPr lang="en-US" sz="2000" b="1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significance.</a:t>
            </a:r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III. Social and cultural </a:t>
            </a:r>
            <a:r>
              <a:rPr lang="en-US" sz="2000" b="1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significance.</a:t>
            </a:r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IV. Education and </a:t>
            </a:r>
            <a:r>
              <a:rPr lang="en-US" sz="2000" b="1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science.</a:t>
            </a:r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V. </a:t>
            </a:r>
            <a:r>
              <a:rPr lang="en-US" sz="2000" b="1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Networking/Synergies.</a:t>
            </a:r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VI. Governance and </a:t>
            </a:r>
            <a:r>
              <a:rPr lang="en-US" sz="2000" b="1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management.</a:t>
            </a:r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VII. Sustainable development (including climate </a:t>
            </a:r>
            <a:r>
              <a:rPr lang="en-US" sz="2000" b="1" dirty="0" smtClean="0">
                <a:solidFill>
                  <a:schemeClr val="bg1"/>
                </a:solidFill>
                <a:ea typeface="Calibri" pitchFamily="34" charset="0"/>
                <a:cs typeface="Arial" pitchFamily="34" charset="0"/>
              </a:rPr>
              <a:t>change).</a:t>
            </a:r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0175"/>
            <a:ext cx="9144000" cy="1470025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Calibri Light" pitchFamily="34" charset="0"/>
                <a:hlinkClick r:id="rId2" action="ppaction://hlinkfile"/>
              </a:rPr>
              <a:t>Task Two: Preliminary Recommendations (2) 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Calibri Ligh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58140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1840468"/>
            <a:ext cx="9144000" cy="40011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 smtClean="0">
                <a:solidFill>
                  <a:schemeClr val="bg1"/>
                </a:solidFill>
              </a:rPr>
              <a:t>Recommendations for Indicators Development Process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532727"/>
            <a:ext cx="9143999" cy="31700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</a:rPr>
              <a:t> Include </a:t>
            </a:r>
            <a:r>
              <a:rPr lang="en-US" sz="2000" dirty="0">
                <a:solidFill>
                  <a:schemeClr val="bg1"/>
                </a:solidFill>
              </a:rPr>
              <a:t>both quantitative and qualitative data in the PR. They are both important for monitoring purposes, especially for the 2030 SDG </a:t>
            </a:r>
            <a:r>
              <a:rPr lang="en-US" sz="2000" dirty="0" smtClean="0">
                <a:solidFill>
                  <a:schemeClr val="bg1"/>
                </a:solidFill>
              </a:rPr>
              <a:t>agenda;</a:t>
            </a:r>
          </a:p>
          <a:p>
            <a:pPr lvl="0">
              <a:buFont typeface="Wingdings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In </a:t>
            </a:r>
            <a:r>
              <a:rPr lang="en-US" sz="2000" dirty="0">
                <a:solidFill>
                  <a:schemeClr val="bg1"/>
                </a:solidFill>
              </a:rPr>
              <a:t>order to identify benchmark and undertake trend analysis, key benchmark  data should be established  and remain through successive cycles; </a:t>
            </a:r>
            <a:endParaRPr lang="en-US" sz="2000" dirty="0" smtClean="0">
              <a:solidFill>
                <a:schemeClr val="bg1"/>
              </a:solidFill>
            </a:endParaRPr>
          </a:p>
          <a:p>
            <a:pPr lvl="0">
              <a:buFont typeface="Wingdings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The </a:t>
            </a:r>
            <a:r>
              <a:rPr lang="en-US" sz="2000" dirty="0">
                <a:solidFill>
                  <a:schemeClr val="bg1"/>
                </a:solidFill>
              </a:rPr>
              <a:t>work of UIS on heritage statistics in regards to SDG-2030 agenda will be taken into </a:t>
            </a:r>
            <a:r>
              <a:rPr lang="en-US" sz="2000" dirty="0" smtClean="0">
                <a:solidFill>
                  <a:schemeClr val="bg1"/>
                </a:solidFill>
              </a:rPr>
              <a:t>account;</a:t>
            </a:r>
          </a:p>
          <a:p>
            <a:pPr lvl="0">
              <a:buFont typeface="Wingdings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Staff </a:t>
            </a:r>
            <a:r>
              <a:rPr lang="en-US" sz="2000" dirty="0">
                <a:solidFill>
                  <a:schemeClr val="bg1"/>
                </a:solidFill>
              </a:rPr>
              <a:t>number could be asked in the PR, in addition to their relevant characteristics such as their permanency </a:t>
            </a:r>
            <a:r>
              <a:rPr lang="en-US" sz="2000" dirty="0" smtClean="0">
                <a:solidFill>
                  <a:schemeClr val="bg1"/>
                </a:solidFill>
              </a:rPr>
              <a:t>status; </a:t>
            </a:r>
          </a:p>
          <a:p>
            <a:pPr lvl="0">
              <a:buFont typeface="Wingdings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Funding </a:t>
            </a:r>
            <a:r>
              <a:rPr lang="en-US" sz="2000" dirty="0">
                <a:solidFill>
                  <a:schemeClr val="bg1"/>
                </a:solidFill>
              </a:rPr>
              <a:t>data should be requested as well as funding source by type of </a:t>
            </a:r>
            <a:r>
              <a:rPr lang="en-US" sz="2000" dirty="0" smtClean="0">
                <a:solidFill>
                  <a:schemeClr val="bg1"/>
                </a:solidFill>
              </a:rPr>
              <a:t>expenditure.</a:t>
            </a:r>
          </a:p>
          <a:p>
            <a:pPr lvl="0">
              <a:buFont typeface="Wingdings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A </a:t>
            </a:r>
            <a:r>
              <a:rPr lang="en-US" sz="2000" dirty="0">
                <a:solidFill>
                  <a:schemeClr val="bg1"/>
                </a:solidFill>
              </a:rPr>
              <a:t>monitoring indicator framework may need to be established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"/>
            <a:ext cx="9144000" cy="555625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Calibri Light" pitchFamily="34" charset="0"/>
                <a:hlinkClick r:id="rId2" action="ppaction://hlinkfile"/>
              </a:rPr>
              <a:t>Task Two: Preliminary Recommendations (3) 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Calibri Ligh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58140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66690"/>
            <a:ext cx="9144000" cy="40011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 smtClean="0">
                <a:solidFill>
                  <a:schemeClr val="bg1"/>
                </a:solidFill>
              </a:rPr>
              <a:t>Key Questions for the September Meeting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196400"/>
            <a:ext cx="9143999" cy="452431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§"/>
            </a:pPr>
            <a:r>
              <a:rPr lang="en-US" sz="1600" dirty="0" smtClean="0">
                <a:solidFill>
                  <a:schemeClr val="bg1"/>
                </a:solidFill>
              </a:rPr>
              <a:t> Are </a:t>
            </a:r>
            <a:r>
              <a:rPr lang="en-US" sz="1600" dirty="0">
                <a:solidFill>
                  <a:schemeClr val="bg1"/>
                </a:solidFill>
              </a:rPr>
              <a:t>the broad thematic indicators </a:t>
            </a:r>
            <a:r>
              <a:rPr lang="en-US" sz="1600" dirty="0" smtClean="0">
                <a:solidFill>
                  <a:schemeClr val="bg1"/>
                </a:solidFill>
              </a:rPr>
              <a:t>relevant?</a:t>
            </a:r>
          </a:p>
          <a:p>
            <a:pPr lvl="0">
              <a:buFont typeface="Wingdings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What </a:t>
            </a:r>
            <a:r>
              <a:rPr lang="en-US" sz="1600" dirty="0">
                <a:solidFill>
                  <a:schemeClr val="bg1"/>
                </a:solidFill>
              </a:rPr>
              <a:t>is </a:t>
            </a:r>
            <a:r>
              <a:rPr lang="en-US" sz="1600" dirty="0" smtClean="0">
                <a:solidFill>
                  <a:schemeClr val="bg1"/>
                </a:solidFill>
              </a:rPr>
              <a:t>missing?</a:t>
            </a:r>
          </a:p>
          <a:p>
            <a:pPr lvl="0">
              <a:buFont typeface="Wingdings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Do </a:t>
            </a:r>
            <a:r>
              <a:rPr lang="en-US" sz="1600" dirty="0">
                <a:solidFill>
                  <a:schemeClr val="bg1"/>
                </a:solidFill>
              </a:rPr>
              <a:t>we systematically distinguish between cultural and natural </a:t>
            </a:r>
            <a:r>
              <a:rPr lang="en-US" sz="1600" dirty="0" smtClean="0">
                <a:solidFill>
                  <a:schemeClr val="bg1"/>
                </a:solidFill>
              </a:rPr>
              <a:t>sites?</a:t>
            </a:r>
          </a:p>
          <a:p>
            <a:pPr lvl="1">
              <a:buFont typeface="Courier New" pitchFamily="49" charset="0"/>
              <a:buChar char="o"/>
            </a:pP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Possible avenues:</a:t>
            </a:r>
          </a:p>
          <a:p>
            <a:pPr lvl="2">
              <a:buFont typeface="Wingdings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Aim </a:t>
            </a:r>
            <a:r>
              <a:rPr lang="en-US" sz="1600" dirty="0">
                <a:solidFill>
                  <a:schemeClr val="bg1"/>
                </a:solidFill>
              </a:rPr>
              <a:t>at the best possible synergy between cultural and natural sites in developing indicators and measuring </a:t>
            </a:r>
            <a:r>
              <a:rPr lang="en-US" sz="1600" dirty="0" smtClean="0">
                <a:solidFill>
                  <a:schemeClr val="bg1"/>
                </a:solidFill>
              </a:rPr>
              <a:t>them.</a:t>
            </a:r>
          </a:p>
          <a:p>
            <a:pPr lvl="2">
              <a:buFont typeface="Wingdings" pitchFamily="2" charset="2"/>
              <a:buChar char="ü"/>
            </a:pPr>
            <a:r>
              <a:rPr lang="en-US" sz="1600" dirty="0" smtClean="0">
                <a:solidFill>
                  <a:schemeClr val="bg1"/>
                </a:solidFill>
              </a:rPr>
              <a:t> Recommending </a:t>
            </a:r>
            <a:r>
              <a:rPr lang="en-US" sz="1600" dirty="0">
                <a:solidFill>
                  <a:schemeClr val="bg1"/>
                </a:solidFill>
              </a:rPr>
              <a:t>to define a shared part and develop more specific parts for site typologies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>
                <a:solidFill>
                  <a:schemeClr val="bg1"/>
                </a:solidFill>
              </a:rPr>
              <a:t> Section </a:t>
            </a:r>
            <a:r>
              <a:rPr lang="en-US" sz="1600" b="1" dirty="0">
                <a:solidFill>
                  <a:schemeClr val="bg1"/>
                </a:solidFill>
              </a:rPr>
              <a:t>4.8 Monitoring</a:t>
            </a:r>
            <a:r>
              <a:rPr lang="en-US" sz="1600" dirty="0">
                <a:solidFill>
                  <a:schemeClr val="bg1"/>
                </a:solidFill>
              </a:rPr>
              <a:t> asks countries if they have monitoring indicators. Can we ask the question whether State Parties have indicators available/what type of indicators they are </a:t>
            </a:r>
            <a:r>
              <a:rPr lang="en-US" sz="1600" dirty="0" smtClean="0">
                <a:solidFill>
                  <a:schemeClr val="bg1"/>
                </a:solidFill>
              </a:rPr>
              <a:t>using?</a:t>
            </a:r>
          </a:p>
          <a:p>
            <a:pPr lvl="1">
              <a:buFont typeface="Courier New" pitchFamily="49" charset="0"/>
              <a:buChar char="o"/>
            </a:pP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If </a:t>
            </a:r>
            <a:r>
              <a:rPr lang="en-US" sz="1600" dirty="0">
                <a:solidFill>
                  <a:schemeClr val="bg1"/>
                </a:solidFill>
              </a:rPr>
              <a:t>yes, several factors need to be taken into </a:t>
            </a:r>
            <a:r>
              <a:rPr lang="en-US" sz="1600" dirty="0" smtClean="0">
                <a:solidFill>
                  <a:schemeClr val="bg1"/>
                </a:solidFill>
              </a:rPr>
              <a:t>consideration:</a:t>
            </a:r>
          </a:p>
          <a:p>
            <a:pPr lvl="2">
              <a:buFont typeface="Wingdings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Give </a:t>
            </a:r>
            <a:r>
              <a:rPr lang="en-US" sz="1600" dirty="0">
                <a:solidFill>
                  <a:schemeClr val="bg1"/>
                </a:solidFill>
              </a:rPr>
              <a:t>to SP the ability to provide/upload lists of indicators in </a:t>
            </a:r>
            <a:r>
              <a:rPr lang="en-US" sz="1600" dirty="0" smtClean="0">
                <a:solidFill>
                  <a:schemeClr val="bg1"/>
                </a:solidFill>
              </a:rPr>
              <a:t>use.</a:t>
            </a:r>
          </a:p>
          <a:p>
            <a:pPr lvl="2">
              <a:buFont typeface="Wingdings" pitchFamily="2" charset="2"/>
              <a:buChar char="ü"/>
            </a:pP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Undertake </a:t>
            </a:r>
            <a:r>
              <a:rPr lang="en-US" sz="1600" dirty="0">
                <a:solidFill>
                  <a:schemeClr val="bg1"/>
                </a:solidFill>
              </a:rPr>
              <a:t>an analysis of SP indicators to understand the types of indicators being used for monitoring purposes. Based on the results to produce best practices and make them available to </a:t>
            </a:r>
            <a:r>
              <a:rPr lang="en-US" sz="1600" dirty="0" smtClean="0">
                <a:solidFill>
                  <a:schemeClr val="bg1"/>
                </a:solidFill>
              </a:rPr>
              <a:t>SPs.</a:t>
            </a:r>
            <a:endParaRPr lang="en-US" sz="1600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1600" dirty="0" smtClean="0">
                <a:solidFill>
                  <a:schemeClr val="bg1"/>
                </a:solidFill>
              </a:rPr>
              <a:t> How </a:t>
            </a:r>
            <a:r>
              <a:rPr lang="en-US" sz="1600" dirty="0">
                <a:solidFill>
                  <a:schemeClr val="bg1"/>
                </a:solidFill>
              </a:rPr>
              <a:t>to assess OUV? Is Bonn Matrix (John Day proposal) a potential avenue? Do we need specific impact assessment measure? Is the PR the adequate instrument to do </a:t>
            </a:r>
            <a:r>
              <a:rPr lang="en-US" sz="1600" dirty="0" smtClean="0">
                <a:solidFill>
                  <a:schemeClr val="bg1"/>
                </a:solidFill>
              </a:rPr>
              <a:t>so?</a:t>
            </a:r>
          </a:p>
          <a:p>
            <a:pPr lvl="0">
              <a:buFont typeface="Wingdings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Which </a:t>
            </a:r>
            <a:r>
              <a:rPr lang="en-US" sz="1600" dirty="0">
                <a:solidFill>
                  <a:schemeClr val="bg1"/>
                </a:solidFill>
              </a:rPr>
              <a:t>method should we use to develop these monitoring </a:t>
            </a:r>
            <a:r>
              <a:rPr lang="en-US" sz="1600" dirty="0" smtClean="0">
                <a:solidFill>
                  <a:schemeClr val="bg1"/>
                </a:solidFill>
              </a:rPr>
              <a:t>indicators?</a:t>
            </a:r>
          </a:p>
          <a:p>
            <a:pPr lvl="0">
              <a:buFont typeface="Wingdings" pitchFamily="2" charset="2"/>
              <a:buChar char="§"/>
            </a:pP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What </a:t>
            </a:r>
            <a:r>
              <a:rPr lang="en-US" sz="1600" dirty="0">
                <a:solidFill>
                  <a:schemeClr val="bg1"/>
                </a:solidFill>
              </a:rPr>
              <a:t>should be included in the section on Sustainable development</a:t>
            </a:r>
            <a:r>
              <a:rPr lang="en-US" sz="1600" dirty="0" smtClean="0">
                <a:solidFill>
                  <a:schemeClr val="bg1"/>
                </a:solidFill>
              </a:rPr>
              <a:t>?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943600"/>
            <a:ext cx="9144000" cy="6463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Note: this section could be quite broad. We may need to narrow down to a few topics such as climate change, biodiversity. The analysis of the threats could be also part of this subsection.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62200"/>
            <a:ext cx="9144000" cy="1143000"/>
          </a:xfr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320</TotalTime>
  <Words>769</Words>
  <Application>Microsoft Office PowerPoint</Application>
  <PresentationFormat>On-screen Show (4:3)</PresentationFormat>
  <Paragraphs>97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Courier New</vt:lpstr>
      <vt:lpstr>Wingdings</vt:lpstr>
      <vt:lpstr>Office Theme</vt:lpstr>
      <vt:lpstr>Periodic Reporting Reflection Experts Group (PRREG) </vt:lpstr>
      <vt:lpstr>Recap on June 2nd Meeting</vt:lpstr>
      <vt:lpstr>Monitoring Indicators Subgroup (4) Tasks</vt:lpstr>
      <vt:lpstr>Task One: Inventory of Existing Indicators in UN System and other Conventions </vt:lpstr>
      <vt:lpstr>Task Two: Preliminary Recommendations (1) </vt:lpstr>
      <vt:lpstr>Task Two: Preliminary Recommendations (2) </vt:lpstr>
      <vt:lpstr>Task Two: Preliminary Recommendations (3) </vt:lpstr>
      <vt:lpstr>Thank You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Periodic Reporting Reflection Experts Group (PRREG)</dc:title>
  <dc:creator>Tarek Abulhawa</dc:creator>
  <cp:lastModifiedBy>Hamilton, Emily</cp:lastModifiedBy>
  <cp:revision>4</cp:revision>
  <dcterms:created xsi:type="dcterms:W3CDTF">2016-09-18T08:07:59Z</dcterms:created>
  <dcterms:modified xsi:type="dcterms:W3CDTF">2016-09-19T08:47:06Z</dcterms:modified>
</cp:coreProperties>
</file>