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540" r:id="rId3"/>
    <p:sldId id="697" r:id="rId4"/>
    <p:sldId id="698" r:id="rId5"/>
    <p:sldId id="702" r:id="rId6"/>
    <p:sldId id="705" r:id="rId7"/>
    <p:sldId id="703" r:id="rId8"/>
    <p:sldId id="706" r:id="rId9"/>
    <p:sldId id="708" r:id="rId10"/>
    <p:sldId id="709" r:id="rId11"/>
    <p:sldId id="710" r:id="rId12"/>
    <p:sldId id="711" r:id="rId13"/>
    <p:sldId id="682" r:id="rId14"/>
    <p:sldId id="707" r:id="rId15"/>
    <p:sldId id="713" r:id="rId16"/>
    <p:sldId id="714" r:id="rId17"/>
    <p:sldId id="715" r:id="rId18"/>
    <p:sldId id="716" r:id="rId19"/>
    <p:sldId id="717" r:id="rId20"/>
    <p:sldId id="718" r:id="rId21"/>
    <p:sldId id="719" r:id="rId22"/>
    <p:sldId id="720" r:id="rId23"/>
    <p:sldId id="721" r:id="rId24"/>
    <p:sldId id="722" r:id="rId25"/>
    <p:sldId id="712" r:id="rId26"/>
    <p:sldId id="699" r:id="rId27"/>
    <p:sldId id="700" r:id="rId28"/>
    <p:sldId id="701" r:id="rId29"/>
    <p:sldId id="675" r:id="rId30"/>
  </p:sldIdLst>
  <p:sldSz cx="9144000" cy="514826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40" userDrawn="1">
          <p15:clr>
            <a:srgbClr val="A4A3A4"/>
          </p15:clr>
        </p15:guide>
        <p15:guide id="3" orient="horz" pos="1622">
          <p15:clr>
            <a:srgbClr val="A4A3A4"/>
          </p15:clr>
        </p15:guide>
        <p15:guide id="4" orient="horz" pos="2165">
          <p15:clr>
            <a:srgbClr val="A4A3A4"/>
          </p15:clr>
        </p15:guide>
        <p15:guide id="5" orient="horz" pos="1984">
          <p15:clr>
            <a:srgbClr val="A4A3A4"/>
          </p15:clr>
        </p15:guide>
        <p15:guide id="6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CC"/>
    <a:srgbClr val="F3F3F3"/>
    <a:srgbClr val="996600"/>
    <a:srgbClr val="CC3300"/>
    <a:srgbClr val="FFCC00"/>
    <a:srgbClr val="3399FF"/>
    <a:srgbClr val="CC6600"/>
    <a:srgbClr val="D5AB81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3" autoAdjust="0"/>
    <p:restoredTop sz="82064" autoAdjust="0"/>
  </p:normalViewPr>
  <p:slideViewPr>
    <p:cSldViewPr>
      <p:cViewPr varScale="1">
        <p:scale>
          <a:sx n="100" d="100"/>
          <a:sy n="100" d="100"/>
        </p:scale>
        <p:origin x="114" y="264"/>
      </p:cViewPr>
      <p:guideLst>
        <p:guide orient="horz" pos="2160"/>
        <p:guide pos="4740"/>
        <p:guide orient="horz" pos="1622"/>
        <p:guide orient="horz" pos="2165"/>
        <p:guide orient="horz" pos="1984"/>
        <p:guide orient="horz" pos="16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0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7" tIns="45638" rIns="91277" bIns="45638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C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32" y="0"/>
            <a:ext cx="2945660" cy="4960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7" tIns="45638" rIns="91277" bIns="45638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CA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60"/>
            <a:ext cx="2945660" cy="496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7" tIns="45638" rIns="91277" bIns="45638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CA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32" y="9428960"/>
            <a:ext cx="2945660" cy="496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7" tIns="45638" rIns="91277" bIns="45638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AC206CF-59C9-4820-BAA6-1F00336D21E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18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095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32" y="0"/>
            <a:ext cx="2945660" cy="496095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r">
              <a:defRPr sz="1200"/>
            </a:lvl1pPr>
          </a:lstStyle>
          <a:p>
            <a:fld id="{C62FB737-9677-41C4-92B1-1B0D368151D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8" rIns="91277" bIns="456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273"/>
            <a:ext cx="5438140" cy="4466432"/>
          </a:xfrm>
          <a:prstGeom prst="rect">
            <a:avLst/>
          </a:prstGeom>
        </p:spPr>
        <p:txBody>
          <a:bodyPr vert="horz" lIns="91277" tIns="45638" rIns="91277" bIns="456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960"/>
            <a:ext cx="2945660" cy="496094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32" y="9428960"/>
            <a:ext cx="2945660" cy="496094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r">
              <a:defRPr sz="1200"/>
            </a:lvl1pPr>
          </a:lstStyle>
          <a:p>
            <a:fld id="{A4EF49E6-A3FA-490B-9B69-2319E62C2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03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27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5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4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Brought</a:t>
            </a:r>
            <a:r>
              <a:rPr lang="nb-NO" baseline="0" dirty="0" smtClean="0"/>
              <a:t> forward to </a:t>
            </a:r>
            <a:r>
              <a:rPr lang="nb-NO" baseline="0" dirty="0" err="1" smtClean="0"/>
              <a:t>task</a:t>
            </a:r>
            <a:r>
              <a:rPr lang="nb-NO" baseline="0" dirty="0" smtClean="0"/>
              <a:t> 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5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26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6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LOW </a:t>
            </a:r>
            <a:r>
              <a:rPr lang="nb-NO" dirty="0" err="1" smtClean="0"/>
              <a:t>hanging</a:t>
            </a:r>
            <a:r>
              <a:rPr lang="nb-NO" dirty="0" smtClean="0"/>
              <a:t> </a:t>
            </a:r>
            <a:r>
              <a:rPr lang="nb-NO" dirty="0" err="1" smtClean="0"/>
              <a:t>fruits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3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9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69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Brought</a:t>
            </a:r>
            <a:r>
              <a:rPr lang="nb-NO" dirty="0" smtClean="0"/>
              <a:t> forward to </a:t>
            </a:r>
            <a:r>
              <a:rPr lang="nb-NO" dirty="0" err="1" smtClean="0"/>
              <a:t>subgroup</a:t>
            </a:r>
            <a:r>
              <a:rPr lang="nb-NO" dirty="0" smtClean="0"/>
              <a:t> 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Brought</a:t>
            </a:r>
            <a:r>
              <a:rPr lang="nb-NO" dirty="0" smtClean="0"/>
              <a:t> forward to </a:t>
            </a:r>
            <a:r>
              <a:rPr lang="nb-NO" dirty="0" err="1" smtClean="0"/>
              <a:t>subgroup</a:t>
            </a:r>
            <a:r>
              <a:rPr lang="nb-NO" smtClean="0"/>
              <a:t> 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probably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issues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technological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scrapheap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49E6-A3FA-490B-9B69-2319E62C20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5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9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c_blue_notex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11"/>
          <a:stretch>
            <a:fillRect/>
          </a:stretch>
        </p:blipFill>
        <p:spPr bwMode="auto">
          <a:xfrm>
            <a:off x="0" y="19287"/>
            <a:ext cx="2555775" cy="50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unesco_whc_en_fr_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4300945"/>
            <a:ext cx="971601" cy="8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C0C0C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8000" tIns="180000" rIns="91440" bIns="180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899592" y="4843814"/>
            <a:ext cx="6840760" cy="21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5F5F5F"/>
                </a:solidFill>
              </a:rPr>
              <a:t>39th </a:t>
            </a:r>
            <a:r>
              <a:rPr lang="en-US" sz="1200" dirty="0">
                <a:solidFill>
                  <a:srgbClr val="5F5F5F"/>
                </a:solidFill>
              </a:rPr>
              <a:t>session of the World Heritage Committee, </a:t>
            </a:r>
            <a:r>
              <a:rPr lang="en-GB" sz="1200" b="1" dirty="0" smtClean="0">
                <a:solidFill>
                  <a:srgbClr val="5F5F5F"/>
                </a:solidFill>
              </a:rPr>
              <a:t>Bonn, Germany</a:t>
            </a:r>
            <a:r>
              <a:rPr lang="en-US" sz="1200" b="1" dirty="0" smtClean="0">
                <a:solidFill>
                  <a:srgbClr val="5F5F5F"/>
                </a:solidFill>
              </a:rPr>
              <a:t>, </a:t>
            </a:r>
            <a:r>
              <a:rPr lang="en-GB" sz="1200" b="1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28 June - 8 July 2015</a:t>
            </a:r>
            <a:endParaRPr lang="en-US" sz="1200" b="1" kern="1200" dirty="0">
              <a:solidFill>
                <a:srgbClr val="5F5F5F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006600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"/>
          <p:cNvGrpSpPr>
            <a:grpSpLocks noChangeAspect="1"/>
          </p:cNvGrpSpPr>
          <p:nvPr/>
        </p:nvGrpSpPr>
        <p:grpSpPr bwMode="auto">
          <a:xfrm>
            <a:off x="-2988643" y="-19779"/>
            <a:ext cx="5977285" cy="5020749"/>
            <a:chOff x="-2246" y="0"/>
            <a:chExt cx="4229" cy="4213"/>
          </a:xfrm>
        </p:grpSpPr>
        <p:sp>
          <p:nvSpPr>
            <p:cNvPr id="3079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-2246" y="0"/>
              <a:ext cx="4229" cy="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0" name="Freeform 12"/>
            <p:cNvSpPr>
              <a:spLocks noEditPoints="1"/>
            </p:cNvSpPr>
            <p:nvPr userDrawn="1"/>
          </p:nvSpPr>
          <p:spPr bwMode="auto">
            <a:xfrm>
              <a:off x="-2246" y="0"/>
              <a:ext cx="4229" cy="4213"/>
            </a:xfrm>
            <a:custGeom>
              <a:avLst/>
              <a:gdLst>
                <a:gd name="T0" fmla="*/ 1904 w 4229"/>
                <a:gd name="T1" fmla="*/ 16 h 4213"/>
                <a:gd name="T2" fmla="*/ 1492 w 4229"/>
                <a:gd name="T3" fmla="*/ 95 h 4213"/>
                <a:gd name="T4" fmla="*/ 1111 w 4229"/>
                <a:gd name="T5" fmla="*/ 262 h 4213"/>
                <a:gd name="T6" fmla="*/ 770 w 4229"/>
                <a:gd name="T7" fmla="*/ 484 h 4213"/>
                <a:gd name="T8" fmla="*/ 484 w 4229"/>
                <a:gd name="T9" fmla="*/ 770 h 4213"/>
                <a:gd name="T10" fmla="*/ 262 w 4229"/>
                <a:gd name="T11" fmla="*/ 1111 h 4213"/>
                <a:gd name="T12" fmla="*/ 95 w 4229"/>
                <a:gd name="T13" fmla="*/ 1492 h 4213"/>
                <a:gd name="T14" fmla="*/ 16 w 4229"/>
                <a:gd name="T15" fmla="*/ 1904 h 4213"/>
                <a:gd name="T16" fmla="*/ 16 w 4229"/>
                <a:gd name="T17" fmla="*/ 2317 h 4213"/>
                <a:gd name="T18" fmla="*/ 214 w 4229"/>
                <a:gd name="T19" fmla="*/ 3039 h 4213"/>
                <a:gd name="T20" fmla="*/ 651 w 4229"/>
                <a:gd name="T21" fmla="*/ 3634 h 4213"/>
                <a:gd name="T22" fmla="*/ 1262 w 4229"/>
                <a:gd name="T23" fmla="*/ 4046 h 4213"/>
                <a:gd name="T24" fmla="*/ 1809 w 4229"/>
                <a:gd name="T25" fmla="*/ 4205 h 4213"/>
                <a:gd name="T26" fmla="*/ 1936 w 4229"/>
                <a:gd name="T27" fmla="*/ 4197 h 4213"/>
                <a:gd name="T28" fmla="*/ 2007 w 4229"/>
                <a:gd name="T29" fmla="*/ 4110 h 4213"/>
                <a:gd name="T30" fmla="*/ 2015 w 4229"/>
                <a:gd name="T31" fmla="*/ 3864 h 4213"/>
                <a:gd name="T32" fmla="*/ 2015 w 4229"/>
                <a:gd name="T33" fmla="*/ 3023 h 4213"/>
                <a:gd name="T34" fmla="*/ 2245 w 4229"/>
                <a:gd name="T35" fmla="*/ 3015 h 4213"/>
                <a:gd name="T36" fmla="*/ 2245 w 4229"/>
                <a:gd name="T37" fmla="*/ 3483 h 4213"/>
                <a:gd name="T38" fmla="*/ 2245 w 4229"/>
                <a:gd name="T39" fmla="*/ 4046 h 4213"/>
                <a:gd name="T40" fmla="*/ 2293 w 4229"/>
                <a:gd name="T41" fmla="*/ 4181 h 4213"/>
                <a:gd name="T42" fmla="*/ 2412 w 4229"/>
                <a:gd name="T43" fmla="*/ 4213 h 4213"/>
                <a:gd name="T44" fmla="*/ 2960 w 4229"/>
                <a:gd name="T45" fmla="*/ 4054 h 4213"/>
                <a:gd name="T46" fmla="*/ 3570 w 4229"/>
                <a:gd name="T47" fmla="*/ 3642 h 4213"/>
                <a:gd name="T48" fmla="*/ 4015 w 4229"/>
                <a:gd name="T49" fmla="*/ 3039 h 4213"/>
                <a:gd name="T50" fmla="*/ 4221 w 4229"/>
                <a:gd name="T51" fmla="*/ 2317 h 4213"/>
                <a:gd name="T52" fmla="*/ 4221 w 4229"/>
                <a:gd name="T53" fmla="*/ 1904 h 4213"/>
                <a:gd name="T54" fmla="*/ 4134 w 4229"/>
                <a:gd name="T55" fmla="*/ 1492 h 4213"/>
                <a:gd name="T56" fmla="*/ 3975 w 4229"/>
                <a:gd name="T57" fmla="*/ 1111 h 4213"/>
                <a:gd name="T58" fmla="*/ 3745 w 4229"/>
                <a:gd name="T59" fmla="*/ 770 h 4213"/>
                <a:gd name="T60" fmla="*/ 3459 w 4229"/>
                <a:gd name="T61" fmla="*/ 484 h 4213"/>
                <a:gd name="T62" fmla="*/ 3126 w 4229"/>
                <a:gd name="T63" fmla="*/ 262 h 4213"/>
                <a:gd name="T64" fmla="*/ 2745 w 4229"/>
                <a:gd name="T65" fmla="*/ 95 h 4213"/>
                <a:gd name="T66" fmla="*/ 2333 w 4229"/>
                <a:gd name="T67" fmla="*/ 16 h 4213"/>
                <a:gd name="T68" fmla="*/ 2571 w 4229"/>
                <a:gd name="T69" fmla="*/ 3840 h 4213"/>
                <a:gd name="T70" fmla="*/ 2563 w 4229"/>
                <a:gd name="T71" fmla="*/ 3166 h 4213"/>
                <a:gd name="T72" fmla="*/ 1698 w 4229"/>
                <a:gd name="T73" fmla="*/ 3190 h 4213"/>
                <a:gd name="T74" fmla="*/ 1420 w 4229"/>
                <a:gd name="T75" fmla="*/ 3737 h 4213"/>
                <a:gd name="T76" fmla="*/ 928 w 4229"/>
                <a:gd name="T77" fmla="*/ 3420 h 4213"/>
                <a:gd name="T78" fmla="*/ 571 w 4229"/>
                <a:gd name="T79" fmla="*/ 2967 h 4213"/>
                <a:gd name="T80" fmla="*/ 381 w 4229"/>
                <a:gd name="T81" fmla="*/ 2412 h 4213"/>
                <a:gd name="T82" fmla="*/ 365 w 4229"/>
                <a:gd name="T83" fmla="*/ 1920 h 4213"/>
                <a:gd name="T84" fmla="*/ 571 w 4229"/>
                <a:gd name="T85" fmla="*/ 1254 h 4213"/>
                <a:gd name="T86" fmla="*/ 1000 w 4229"/>
                <a:gd name="T87" fmla="*/ 730 h 4213"/>
                <a:gd name="T88" fmla="*/ 1603 w 4229"/>
                <a:gd name="T89" fmla="*/ 397 h 4213"/>
                <a:gd name="T90" fmla="*/ 2134 w 4229"/>
                <a:gd name="T91" fmla="*/ 317 h 4213"/>
                <a:gd name="T92" fmla="*/ 2833 w 4229"/>
                <a:gd name="T93" fmla="*/ 460 h 4213"/>
                <a:gd name="T94" fmla="*/ 3396 w 4229"/>
                <a:gd name="T95" fmla="*/ 841 h 4213"/>
                <a:gd name="T96" fmla="*/ 3785 w 4229"/>
                <a:gd name="T97" fmla="*/ 1412 h 4213"/>
                <a:gd name="T98" fmla="*/ 3920 w 4229"/>
                <a:gd name="T99" fmla="*/ 2103 h 4213"/>
                <a:gd name="T100" fmla="*/ 3864 w 4229"/>
                <a:gd name="T101" fmla="*/ 2571 h 4213"/>
                <a:gd name="T102" fmla="*/ 3618 w 4229"/>
                <a:gd name="T103" fmla="*/ 3110 h 4213"/>
                <a:gd name="T104" fmla="*/ 3221 w 4229"/>
                <a:gd name="T105" fmla="*/ 3523 h 4213"/>
                <a:gd name="T106" fmla="*/ 2706 w 4229"/>
                <a:gd name="T107" fmla="*/ 3792 h 4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29" h="4213">
                  <a:moveTo>
                    <a:pt x="2118" y="0"/>
                  </a:moveTo>
                  <a:lnTo>
                    <a:pt x="2118" y="0"/>
                  </a:lnTo>
                  <a:lnTo>
                    <a:pt x="2007" y="8"/>
                  </a:lnTo>
                  <a:lnTo>
                    <a:pt x="1904" y="16"/>
                  </a:lnTo>
                  <a:lnTo>
                    <a:pt x="1793" y="32"/>
                  </a:lnTo>
                  <a:lnTo>
                    <a:pt x="1690" y="48"/>
                  </a:lnTo>
                  <a:lnTo>
                    <a:pt x="1587" y="71"/>
                  </a:lnTo>
                  <a:lnTo>
                    <a:pt x="1492" y="95"/>
                  </a:lnTo>
                  <a:lnTo>
                    <a:pt x="1389" y="135"/>
                  </a:lnTo>
                  <a:lnTo>
                    <a:pt x="1293" y="167"/>
                  </a:lnTo>
                  <a:lnTo>
                    <a:pt x="1198" y="214"/>
                  </a:lnTo>
                  <a:lnTo>
                    <a:pt x="1111" y="262"/>
                  </a:lnTo>
                  <a:lnTo>
                    <a:pt x="1024" y="309"/>
                  </a:lnTo>
                  <a:lnTo>
                    <a:pt x="936" y="365"/>
                  </a:lnTo>
                  <a:lnTo>
                    <a:pt x="849" y="421"/>
                  </a:lnTo>
                  <a:lnTo>
                    <a:pt x="770" y="484"/>
                  </a:lnTo>
                  <a:lnTo>
                    <a:pt x="698" y="555"/>
                  </a:lnTo>
                  <a:lnTo>
                    <a:pt x="619" y="619"/>
                  </a:lnTo>
                  <a:lnTo>
                    <a:pt x="555" y="698"/>
                  </a:lnTo>
                  <a:lnTo>
                    <a:pt x="484" y="770"/>
                  </a:lnTo>
                  <a:lnTo>
                    <a:pt x="421" y="849"/>
                  </a:lnTo>
                  <a:lnTo>
                    <a:pt x="365" y="936"/>
                  </a:lnTo>
                  <a:lnTo>
                    <a:pt x="309" y="1023"/>
                  </a:lnTo>
                  <a:lnTo>
                    <a:pt x="262" y="1111"/>
                  </a:lnTo>
                  <a:lnTo>
                    <a:pt x="214" y="1198"/>
                  </a:lnTo>
                  <a:lnTo>
                    <a:pt x="167" y="1293"/>
                  </a:lnTo>
                  <a:lnTo>
                    <a:pt x="135" y="1388"/>
                  </a:lnTo>
                  <a:lnTo>
                    <a:pt x="95" y="1492"/>
                  </a:lnTo>
                  <a:lnTo>
                    <a:pt x="71" y="1587"/>
                  </a:lnTo>
                  <a:lnTo>
                    <a:pt x="48" y="1690"/>
                  </a:lnTo>
                  <a:lnTo>
                    <a:pt x="32" y="1793"/>
                  </a:lnTo>
                  <a:lnTo>
                    <a:pt x="16" y="1904"/>
                  </a:lnTo>
                  <a:lnTo>
                    <a:pt x="8" y="2007"/>
                  </a:lnTo>
                  <a:lnTo>
                    <a:pt x="0" y="2118"/>
                  </a:lnTo>
                  <a:lnTo>
                    <a:pt x="16" y="2317"/>
                  </a:lnTo>
                  <a:lnTo>
                    <a:pt x="40" y="2507"/>
                  </a:lnTo>
                  <a:lnTo>
                    <a:pt x="79" y="2690"/>
                  </a:lnTo>
                  <a:lnTo>
                    <a:pt x="143" y="2872"/>
                  </a:lnTo>
                  <a:lnTo>
                    <a:pt x="214" y="3039"/>
                  </a:lnTo>
                  <a:lnTo>
                    <a:pt x="302" y="3205"/>
                  </a:lnTo>
                  <a:lnTo>
                    <a:pt x="405" y="3356"/>
                  </a:lnTo>
                  <a:lnTo>
                    <a:pt x="524" y="3507"/>
                  </a:lnTo>
                  <a:lnTo>
                    <a:pt x="651" y="3634"/>
                  </a:lnTo>
                  <a:lnTo>
                    <a:pt x="785" y="3761"/>
                  </a:lnTo>
                  <a:lnTo>
                    <a:pt x="936" y="3872"/>
                  </a:lnTo>
                  <a:lnTo>
                    <a:pt x="1095" y="3967"/>
                  </a:lnTo>
                  <a:lnTo>
                    <a:pt x="1262" y="4046"/>
                  </a:lnTo>
                  <a:lnTo>
                    <a:pt x="1436" y="4118"/>
                  </a:lnTo>
                  <a:lnTo>
                    <a:pt x="1619" y="4173"/>
                  </a:lnTo>
                  <a:lnTo>
                    <a:pt x="1809" y="4205"/>
                  </a:lnTo>
                  <a:lnTo>
                    <a:pt x="1865" y="4213"/>
                  </a:lnTo>
                  <a:lnTo>
                    <a:pt x="1904" y="4213"/>
                  </a:lnTo>
                  <a:lnTo>
                    <a:pt x="1936" y="4197"/>
                  </a:lnTo>
                  <a:lnTo>
                    <a:pt x="1960" y="4181"/>
                  </a:lnTo>
                  <a:lnTo>
                    <a:pt x="1984" y="4165"/>
                  </a:lnTo>
                  <a:lnTo>
                    <a:pt x="1999" y="4134"/>
                  </a:lnTo>
                  <a:lnTo>
                    <a:pt x="2007" y="4110"/>
                  </a:lnTo>
                  <a:lnTo>
                    <a:pt x="2015" y="4054"/>
                  </a:lnTo>
                  <a:lnTo>
                    <a:pt x="2015" y="3864"/>
                  </a:lnTo>
                  <a:lnTo>
                    <a:pt x="2015" y="3507"/>
                  </a:lnTo>
                  <a:lnTo>
                    <a:pt x="2015" y="3023"/>
                  </a:lnTo>
                  <a:lnTo>
                    <a:pt x="1119" y="2118"/>
                  </a:lnTo>
                  <a:lnTo>
                    <a:pt x="2126" y="1111"/>
                  </a:lnTo>
                  <a:lnTo>
                    <a:pt x="3142" y="2118"/>
                  </a:lnTo>
                  <a:lnTo>
                    <a:pt x="2245" y="3015"/>
                  </a:lnTo>
                  <a:lnTo>
                    <a:pt x="2245" y="3483"/>
                  </a:lnTo>
                  <a:lnTo>
                    <a:pt x="2245" y="3888"/>
                  </a:lnTo>
                  <a:lnTo>
                    <a:pt x="2245" y="4046"/>
                  </a:lnTo>
                  <a:lnTo>
                    <a:pt x="2253" y="4086"/>
                  </a:lnTo>
                  <a:lnTo>
                    <a:pt x="2261" y="4126"/>
                  </a:lnTo>
                  <a:lnTo>
                    <a:pt x="2269" y="4157"/>
                  </a:lnTo>
                  <a:lnTo>
                    <a:pt x="2293" y="4181"/>
                  </a:lnTo>
                  <a:lnTo>
                    <a:pt x="2317" y="4197"/>
                  </a:lnTo>
                  <a:lnTo>
                    <a:pt x="2341" y="4213"/>
                  </a:lnTo>
                  <a:lnTo>
                    <a:pt x="2372" y="4213"/>
                  </a:lnTo>
                  <a:lnTo>
                    <a:pt x="2412" y="4213"/>
                  </a:lnTo>
                  <a:lnTo>
                    <a:pt x="2602" y="4173"/>
                  </a:lnTo>
                  <a:lnTo>
                    <a:pt x="2785" y="4118"/>
                  </a:lnTo>
                  <a:lnTo>
                    <a:pt x="2960" y="4054"/>
                  </a:lnTo>
                  <a:lnTo>
                    <a:pt x="3126" y="3967"/>
                  </a:lnTo>
                  <a:lnTo>
                    <a:pt x="3285" y="3872"/>
                  </a:lnTo>
                  <a:lnTo>
                    <a:pt x="3436" y="3761"/>
                  </a:lnTo>
                  <a:lnTo>
                    <a:pt x="3570" y="3642"/>
                  </a:lnTo>
                  <a:lnTo>
                    <a:pt x="3705" y="3507"/>
                  </a:lnTo>
                  <a:lnTo>
                    <a:pt x="3816" y="3364"/>
                  </a:lnTo>
                  <a:lnTo>
                    <a:pt x="3920" y="3205"/>
                  </a:lnTo>
                  <a:lnTo>
                    <a:pt x="4015" y="3039"/>
                  </a:lnTo>
                  <a:lnTo>
                    <a:pt x="4086" y="2872"/>
                  </a:lnTo>
                  <a:lnTo>
                    <a:pt x="4150" y="2690"/>
                  </a:lnTo>
                  <a:lnTo>
                    <a:pt x="4189" y="2507"/>
                  </a:lnTo>
                  <a:lnTo>
                    <a:pt x="4221" y="2317"/>
                  </a:lnTo>
                  <a:lnTo>
                    <a:pt x="4229" y="2118"/>
                  </a:lnTo>
                  <a:lnTo>
                    <a:pt x="4229" y="2007"/>
                  </a:lnTo>
                  <a:lnTo>
                    <a:pt x="4221" y="1904"/>
                  </a:lnTo>
                  <a:lnTo>
                    <a:pt x="4205" y="1793"/>
                  </a:lnTo>
                  <a:lnTo>
                    <a:pt x="4189" y="1690"/>
                  </a:lnTo>
                  <a:lnTo>
                    <a:pt x="4166" y="1587"/>
                  </a:lnTo>
                  <a:lnTo>
                    <a:pt x="4134" y="1492"/>
                  </a:lnTo>
                  <a:lnTo>
                    <a:pt x="4102" y="1388"/>
                  </a:lnTo>
                  <a:lnTo>
                    <a:pt x="4062" y="1293"/>
                  </a:lnTo>
                  <a:lnTo>
                    <a:pt x="4023" y="1198"/>
                  </a:lnTo>
                  <a:lnTo>
                    <a:pt x="3975" y="1111"/>
                  </a:lnTo>
                  <a:lnTo>
                    <a:pt x="3920" y="1023"/>
                  </a:lnTo>
                  <a:lnTo>
                    <a:pt x="3872" y="936"/>
                  </a:lnTo>
                  <a:lnTo>
                    <a:pt x="3808" y="849"/>
                  </a:lnTo>
                  <a:lnTo>
                    <a:pt x="3745" y="770"/>
                  </a:lnTo>
                  <a:lnTo>
                    <a:pt x="3682" y="698"/>
                  </a:lnTo>
                  <a:lnTo>
                    <a:pt x="3610" y="619"/>
                  </a:lnTo>
                  <a:lnTo>
                    <a:pt x="3539" y="555"/>
                  </a:lnTo>
                  <a:lnTo>
                    <a:pt x="3459" y="484"/>
                  </a:lnTo>
                  <a:lnTo>
                    <a:pt x="3380" y="421"/>
                  </a:lnTo>
                  <a:lnTo>
                    <a:pt x="3301" y="365"/>
                  </a:lnTo>
                  <a:lnTo>
                    <a:pt x="3213" y="309"/>
                  </a:lnTo>
                  <a:lnTo>
                    <a:pt x="3126" y="262"/>
                  </a:lnTo>
                  <a:lnTo>
                    <a:pt x="3031" y="214"/>
                  </a:lnTo>
                  <a:lnTo>
                    <a:pt x="2936" y="167"/>
                  </a:lnTo>
                  <a:lnTo>
                    <a:pt x="2840" y="135"/>
                  </a:lnTo>
                  <a:lnTo>
                    <a:pt x="2745" y="95"/>
                  </a:lnTo>
                  <a:lnTo>
                    <a:pt x="2642" y="71"/>
                  </a:lnTo>
                  <a:lnTo>
                    <a:pt x="2539" y="48"/>
                  </a:lnTo>
                  <a:lnTo>
                    <a:pt x="2436" y="32"/>
                  </a:lnTo>
                  <a:lnTo>
                    <a:pt x="2333" y="16"/>
                  </a:lnTo>
                  <a:lnTo>
                    <a:pt x="2222" y="8"/>
                  </a:lnTo>
                  <a:lnTo>
                    <a:pt x="2118" y="0"/>
                  </a:lnTo>
                  <a:close/>
                  <a:moveTo>
                    <a:pt x="2571" y="3840"/>
                  </a:moveTo>
                  <a:lnTo>
                    <a:pt x="2571" y="3840"/>
                  </a:lnTo>
                  <a:lnTo>
                    <a:pt x="2571" y="3832"/>
                  </a:lnTo>
                  <a:lnTo>
                    <a:pt x="2571" y="3174"/>
                  </a:lnTo>
                  <a:lnTo>
                    <a:pt x="2563" y="3166"/>
                  </a:lnTo>
                  <a:lnTo>
                    <a:pt x="3602" y="2126"/>
                  </a:lnTo>
                  <a:lnTo>
                    <a:pt x="2118" y="651"/>
                  </a:lnTo>
                  <a:lnTo>
                    <a:pt x="635" y="2126"/>
                  </a:lnTo>
                  <a:lnTo>
                    <a:pt x="1698" y="3190"/>
                  </a:lnTo>
                  <a:lnTo>
                    <a:pt x="1698" y="3832"/>
                  </a:lnTo>
                  <a:lnTo>
                    <a:pt x="1555" y="3792"/>
                  </a:lnTo>
                  <a:lnTo>
                    <a:pt x="1420" y="3737"/>
                  </a:lnTo>
                  <a:lnTo>
                    <a:pt x="1285" y="3673"/>
                  </a:lnTo>
                  <a:lnTo>
                    <a:pt x="1158" y="3602"/>
                  </a:lnTo>
                  <a:lnTo>
                    <a:pt x="1039" y="3515"/>
                  </a:lnTo>
                  <a:lnTo>
                    <a:pt x="928" y="3420"/>
                  </a:lnTo>
                  <a:lnTo>
                    <a:pt x="825" y="3316"/>
                  </a:lnTo>
                  <a:lnTo>
                    <a:pt x="738" y="3205"/>
                  </a:lnTo>
                  <a:lnTo>
                    <a:pt x="651" y="3094"/>
                  </a:lnTo>
                  <a:lnTo>
                    <a:pt x="571" y="2967"/>
                  </a:lnTo>
                  <a:lnTo>
                    <a:pt x="508" y="2832"/>
                  </a:lnTo>
                  <a:lnTo>
                    <a:pt x="452" y="2698"/>
                  </a:lnTo>
                  <a:lnTo>
                    <a:pt x="413" y="2555"/>
                  </a:lnTo>
                  <a:lnTo>
                    <a:pt x="381" y="2412"/>
                  </a:lnTo>
                  <a:lnTo>
                    <a:pt x="357" y="2261"/>
                  </a:lnTo>
                  <a:lnTo>
                    <a:pt x="349" y="2103"/>
                  </a:lnTo>
                  <a:lnTo>
                    <a:pt x="365" y="1920"/>
                  </a:lnTo>
                  <a:lnTo>
                    <a:pt x="389" y="1745"/>
                  </a:lnTo>
                  <a:lnTo>
                    <a:pt x="428" y="1571"/>
                  </a:lnTo>
                  <a:lnTo>
                    <a:pt x="492" y="1412"/>
                  </a:lnTo>
                  <a:lnTo>
                    <a:pt x="571" y="1254"/>
                  </a:lnTo>
                  <a:lnTo>
                    <a:pt x="659" y="1111"/>
                  </a:lnTo>
                  <a:lnTo>
                    <a:pt x="762" y="968"/>
                  </a:lnTo>
                  <a:lnTo>
                    <a:pt x="873" y="841"/>
                  </a:lnTo>
                  <a:lnTo>
                    <a:pt x="1000" y="730"/>
                  </a:lnTo>
                  <a:lnTo>
                    <a:pt x="1143" y="627"/>
                  </a:lnTo>
                  <a:lnTo>
                    <a:pt x="1285" y="540"/>
                  </a:lnTo>
                  <a:lnTo>
                    <a:pt x="1444" y="460"/>
                  </a:lnTo>
                  <a:lnTo>
                    <a:pt x="1603" y="397"/>
                  </a:lnTo>
                  <a:lnTo>
                    <a:pt x="1777" y="357"/>
                  </a:lnTo>
                  <a:lnTo>
                    <a:pt x="1952" y="333"/>
                  </a:lnTo>
                  <a:lnTo>
                    <a:pt x="2134" y="317"/>
                  </a:lnTo>
                  <a:lnTo>
                    <a:pt x="2317" y="333"/>
                  </a:lnTo>
                  <a:lnTo>
                    <a:pt x="2499" y="357"/>
                  </a:lnTo>
                  <a:lnTo>
                    <a:pt x="2666" y="397"/>
                  </a:lnTo>
                  <a:lnTo>
                    <a:pt x="2833" y="460"/>
                  </a:lnTo>
                  <a:lnTo>
                    <a:pt x="2983" y="540"/>
                  </a:lnTo>
                  <a:lnTo>
                    <a:pt x="3134" y="627"/>
                  </a:lnTo>
                  <a:lnTo>
                    <a:pt x="3269" y="730"/>
                  </a:lnTo>
                  <a:lnTo>
                    <a:pt x="3396" y="841"/>
                  </a:lnTo>
                  <a:lnTo>
                    <a:pt x="3515" y="968"/>
                  </a:lnTo>
                  <a:lnTo>
                    <a:pt x="3618" y="1111"/>
                  </a:lnTo>
                  <a:lnTo>
                    <a:pt x="3705" y="1254"/>
                  </a:lnTo>
                  <a:lnTo>
                    <a:pt x="3785" y="1412"/>
                  </a:lnTo>
                  <a:lnTo>
                    <a:pt x="3840" y="1571"/>
                  </a:lnTo>
                  <a:lnTo>
                    <a:pt x="3888" y="1745"/>
                  </a:lnTo>
                  <a:lnTo>
                    <a:pt x="3912" y="1920"/>
                  </a:lnTo>
                  <a:lnTo>
                    <a:pt x="3920" y="2103"/>
                  </a:lnTo>
                  <a:lnTo>
                    <a:pt x="3912" y="2269"/>
                  </a:lnTo>
                  <a:lnTo>
                    <a:pt x="3896" y="2420"/>
                  </a:lnTo>
                  <a:lnTo>
                    <a:pt x="3864" y="2571"/>
                  </a:lnTo>
                  <a:lnTo>
                    <a:pt x="3816" y="2713"/>
                  </a:lnTo>
                  <a:lnTo>
                    <a:pt x="3761" y="2856"/>
                  </a:lnTo>
                  <a:lnTo>
                    <a:pt x="3697" y="2983"/>
                  </a:lnTo>
                  <a:lnTo>
                    <a:pt x="3618" y="3110"/>
                  </a:lnTo>
                  <a:lnTo>
                    <a:pt x="3531" y="3229"/>
                  </a:lnTo>
                  <a:lnTo>
                    <a:pt x="3436" y="3332"/>
                  </a:lnTo>
                  <a:lnTo>
                    <a:pt x="3332" y="3435"/>
                  </a:lnTo>
                  <a:lnTo>
                    <a:pt x="3221" y="3523"/>
                  </a:lnTo>
                  <a:lnTo>
                    <a:pt x="3102" y="3610"/>
                  </a:lnTo>
                  <a:lnTo>
                    <a:pt x="2975" y="3681"/>
                  </a:lnTo>
                  <a:lnTo>
                    <a:pt x="2848" y="3745"/>
                  </a:lnTo>
                  <a:lnTo>
                    <a:pt x="2706" y="3792"/>
                  </a:lnTo>
                  <a:lnTo>
                    <a:pt x="2571" y="3840"/>
                  </a:lnTo>
                  <a:close/>
                </a:path>
              </a:pathLst>
            </a:custGeom>
            <a:solidFill>
              <a:srgbClr val="E5E6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1" name="Freeform 13"/>
            <p:cNvSpPr>
              <a:spLocks noEditPoints="1"/>
            </p:cNvSpPr>
            <p:nvPr userDrawn="1"/>
          </p:nvSpPr>
          <p:spPr bwMode="auto">
            <a:xfrm>
              <a:off x="-2246" y="0"/>
              <a:ext cx="4229" cy="4213"/>
            </a:xfrm>
            <a:custGeom>
              <a:avLst/>
              <a:gdLst>
                <a:gd name="T0" fmla="*/ 1904 w 4229"/>
                <a:gd name="T1" fmla="*/ 16 h 4213"/>
                <a:gd name="T2" fmla="*/ 1492 w 4229"/>
                <a:gd name="T3" fmla="*/ 95 h 4213"/>
                <a:gd name="T4" fmla="*/ 1111 w 4229"/>
                <a:gd name="T5" fmla="*/ 262 h 4213"/>
                <a:gd name="T6" fmla="*/ 770 w 4229"/>
                <a:gd name="T7" fmla="*/ 484 h 4213"/>
                <a:gd name="T8" fmla="*/ 484 w 4229"/>
                <a:gd name="T9" fmla="*/ 770 h 4213"/>
                <a:gd name="T10" fmla="*/ 262 w 4229"/>
                <a:gd name="T11" fmla="*/ 1111 h 4213"/>
                <a:gd name="T12" fmla="*/ 95 w 4229"/>
                <a:gd name="T13" fmla="*/ 1492 h 4213"/>
                <a:gd name="T14" fmla="*/ 16 w 4229"/>
                <a:gd name="T15" fmla="*/ 1904 h 4213"/>
                <a:gd name="T16" fmla="*/ 16 w 4229"/>
                <a:gd name="T17" fmla="*/ 2317 h 4213"/>
                <a:gd name="T18" fmla="*/ 214 w 4229"/>
                <a:gd name="T19" fmla="*/ 3039 h 4213"/>
                <a:gd name="T20" fmla="*/ 651 w 4229"/>
                <a:gd name="T21" fmla="*/ 3634 h 4213"/>
                <a:gd name="T22" fmla="*/ 1262 w 4229"/>
                <a:gd name="T23" fmla="*/ 4046 h 4213"/>
                <a:gd name="T24" fmla="*/ 1809 w 4229"/>
                <a:gd name="T25" fmla="*/ 4205 h 4213"/>
                <a:gd name="T26" fmla="*/ 1936 w 4229"/>
                <a:gd name="T27" fmla="*/ 4197 h 4213"/>
                <a:gd name="T28" fmla="*/ 2007 w 4229"/>
                <a:gd name="T29" fmla="*/ 4110 h 4213"/>
                <a:gd name="T30" fmla="*/ 2015 w 4229"/>
                <a:gd name="T31" fmla="*/ 3864 h 4213"/>
                <a:gd name="T32" fmla="*/ 2015 w 4229"/>
                <a:gd name="T33" fmla="*/ 3023 h 4213"/>
                <a:gd name="T34" fmla="*/ 2245 w 4229"/>
                <a:gd name="T35" fmla="*/ 3015 h 4213"/>
                <a:gd name="T36" fmla="*/ 2245 w 4229"/>
                <a:gd name="T37" fmla="*/ 3483 h 4213"/>
                <a:gd name="T38" fmla="*/ 2245 w 4229"/>
                <a:gd name="T39" fmla="*/ 4046 h 4213"/>
                <a:gd name="T40" fmla="*/ 2293 w 4229"/>
                <a:gd name="T41" fmla="*/ 4181 h 4213"/>
                <a:gd name="T42" fmla="*/ 2412 w 4229"/>
                <a:gd name="T43" fmla="*/ 4213 h 4213"/>
                <a:gd name="T44" fmla="*/ 2960 w 4229"/>
                <a:gd name="T45" fmla="*/ 4054 h 4213"/>
                <a:gd name="T46" fmla="*/ 3570 w 4229"/>
                <a:gd name="T47" fmla="*/ 3642 h 4213"/>
                <a:gd name="T48" fmla="*/ 4015 w 4229"/>
                <a:gd name="T49" fmla="*/ 3039 h 4213"/>
                <a:gd name="T50" fmla="*/ 4221 w 4229"/>
                <a:gd name="T51" fmla="*/ 2317 h 4213"/>
                <a:gd name="T52" fmla="*/ 4221 w 4229"/>
                <a:gd name="T53" fmla="*/ 1904 h 4213"/>
                <a:gd name="T54" fmla="*/ 4134 w 4229"/>
                <a:gd name="T55" fmla="*/ 1492 h 4213"/>
                <a:gd name="T56" fmla="*/ 3975 w 4229"/>
                <a:gd name="T57" fmla="*/ 1111 h 4213"/>
                <a:gd name="T58" fmla="*/ 3745 w 4229"/>
                <a:gd name="T59" fmla="*/ 770 h 4213"/>
                <a:gd name="T60" fmla="*/ 3459 w 4229"/>
                <a:gd name="T61" fmla="*/ 484 h 4213"/>
                <a:gd name="T62" fmla="*/ 3126 w 4229"/>
                <a:gd name="T63" fmla="*/ 262 h 4213"/>
                <a:gd name="T64" fmla="*/ 2745 w 4229"/>
                <a:gd name="T65" fmla="*/ 95 h 4213"/>
                <a:gd name="T66" fmla="*/ 2333 w 4229"/>
                <a:gd name="T67" fmla="*/ 16 h 4213"/>
                <a:gd name="T68" fmla="*/ 2571 w 4229"/>
                <a:gd name="T69" fmla="*/ 3840 h 4213"/>
                <a:gd name="T70" fmla="*/ 2563 w 4229"/>
                <a:gd name="T71" fmla="*/ 3166 h 4213"/>
                <a:gd name="T72" fmla="*/ 1698 w 4229"/>
                <a:gd name="T73" fmla="*/ 3190 h 4213"/>
                <a:gd name="T74" fmla="*/ 1420 w 4229"/>
                <a:gd name="T75" fmla="*/ 3737 h 4213"/>
                <a:gd name="T76" fmla="*/ 928 w 4229"/>
                <a:gd name="T77" fmla="*/ 3420 h 4213"/>
                <a:gd name="T78" fmla="*/ 571 w 4229"/>
                <a:gd name="T79" fmla="*/ 2967 h 4213"/>
                <a:gd name="T80" fmla="*/ 381 w 4229"/>
                <a:gd name="T81" fmla="*/ 2412 h 4213"/>
                <a:gd name="T82" fmla="*/ 365 w 4229"/>
                <a:gd name="T83" fmla="*/ 1920 h 4213"/>
                <a:gd name="T84" fmla="*/ 571 w 4229"/>
                <a:gd name="T85" fmla="*/ 1254 h 4213"/>
                <a:gd name="T86" fmla="*/ 1000 w 4229"/>
                <a:gd name="T87" fmla="*/ 730 h 4213"/>
                <a:gd name="T88" fmla="*/ 1603 w 4229"/>
                <a:gd name="T89" fmla="*/ 397 h 4213"/>
                <a:gd name="T90" fmla="*/ 2134 w 4229"/>
                <a:gd name="T91" fmla="*/ 317 h 4213"/>
                <a:gd name="T92" fmla="*/ 2833 w 4229"/>
                <a:gd name="T93" fmla="*/ 460 h 4213"/>
                <a:gd name="T94" fmla="*/ 3396 w 4229"/>
                <a:gd name="T95" fmla="*/ 841 h 4213"/>
                <a:gd name="T96" fmla="*/ 3785 w 4229"/>
                <a:gd name="T97" fmla="*/ 1412 h 4213"/>
                <a:gd name="T98" fmla="*/ 3920 w 4229"/>
                <a:gd name="T99" fmla="*/ 2103 h 4213"/>
                <a:gd name="T100" fmla="*/ 3864 w 4229"/>
                <a:gd name="T101" fmla="*/ 2571 h 4213"/>
                <a:gd name="T102" fmla="*/ 3618 w 4229"/>
                <a:gd name="T103" fmla="*/ 3110 h 4213"/>
                <a:gd name="T104" fmla="*/ 3221 w 4229"/>
                <a:gd name="T105" fmla="*/ 3523 h 4213"/>
                <a:gd name="T106" fmla="*/ 2706 w 4229"/>
                <a:gd name="T107" fmla="*/ 3792 h 4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29" h="4213">
                  <a:moveTo>
                    <a:pt x="2118" y="0"/>
                  </a:moveTo>
                  <a:lnTo>
                    <a:pt x="2118" y="0"/>
                  </a:lnTo>
                  <a:lnTo>
                    <a:pt x="2007" y="8"/>
                  </a:lnTo>
                  <a:lnTo>
                    <a:pt x="1904" y="16"/>
                  </a:lnTo>
                  <a:lnTo>
                    <a:pt x="1793" y="32"/>
                  </a:lnTo>
                  <a:lnTo>
                    <a:pt x="1690" y="48"/>
                  </a:lnTo>
                  <a:lnTo>
                    <a:pt x="1587" y="71"/>
                  </a:lnTo>
                  <a:lnTo>
                    <a:pt x="1492" y="95"/>
                  </a:lnTo>
                  <a:lnTo>
                    <a:pt x="1389" y="135"/>
                  </a:lnTo>
                  <a:lnTo>
                    <a:pt x="1293" y="167"/>
                  </a:lnTo>
                  <a:lnTo>
                    <a:pt x="1198" y="214"/>
                  </a:lnTo>
                  <a:lnTo>
                    <a:pt x="1111" y="262"/>
                  </a:lnTo>
                  <a:lnTo>
                    <a:pt x="1024" y="309"/>
                  </a:lnTo>
                  <a:lnTo>
                    <a:pt x="936" y="365"/>
                  </a:lnTo>
                  <a:lnTo>
                    <a:pt x="849" y="421"/>
                  </a:lnTo>
                  <a:lnTo>
                    <a:pt x="770" y="484"/>
                  </a:lnTo>
                  <a:lnTo>
                    <a:pt x="698" y="555"/>
                  </a:lnTo>
                  <a:lnTo>
                    <a:pt x="619" y="619"/>
                  </a:lnTo>
                  <a:lnTo>
                    <a:pt x="555" y="698"/>
                  </a:lnTo>
                  <a:lnTo>
                    <a:pt x="484" y="770"/>
                  </a:lnTo>
                  <a:lnTo>
                    <a:pt x="421" y="849"/>
                  </a:lnTo>
                  <a:lnTo>
                    <a:pt x="365" y="936"/>
                  </a:lnTo>
                  <a:lnTo>
                    <a:pt x="309" y="1023"/>
                  </a:lnTo>
                  <a:lnTo>
                    <a:pt x="262" y="1111"/>
                  </a:lnTo>
                  <a:lnTo>
                    <a:pt x="214" y="1198"/>
                  </a:lnTo>
                  <a:lnTo>
                    <a:pt x="167" y="1293"/>
                  </a:lnTo>
                  <a:lnTo>
                    <a:pt x="135" y="1388"/>
                  </a:lnTo>
                  <a:lnTo>
                    <a:pt x="95" y="1492"/>
                  </a:lnTo>
                  <a:lnTo>
                    <a:pt x="71" y="1587"/>
                  </a:lnTo>
                  <a:lnTo>
                    <a:pt x="48" y="1690"/>
                  </a:lnTo>
                  <a:lnTo>
                    <a:pt x="32" y="1793"/>
                  </a:lnTo>
                  <a:lnTo>
                    <a:pt x="16" y="1904"/>
                  </a:lnTo>
                  <a:lnTo>
                    <a:pt x="8" y="2007"/>
                  </a:lnTo>
                  <a:lnTo>
                    <a:pt x="0" y="2118"/>
                  </a:lnTo>
                  <a:lnTo>
                    <a:pt x="16" y="2317"/>
                  </a:lnTo>
                  <a:lnTo>
                    <a:pt x="40" y="2507"/>
                  </a:lnTo>
                  <a:lnTo>
                    <a:pt x="79" y="2690"/>
                  </a:lnTo>
                  <a:lnTo>
                    <a:pt x="143" y="2872"/>
                  </a:lnTo>
                  <a:lnTo>
                    <a:pt x="214" y="3039"/>
                  </a:lnTo>
                  <a:lnTo>
                    <a:pt x="302" y="3205"/>
                  </a:lnTo>
                  <a:lnTo>
                    <a:pt x="405" y="3356"/>
                  </a:lnTo>
                  <a:lnTo>
                    <a:pt x="524" y="3507"/>
                  </a:lnTo>
                  <a:lnTo>
                    <a:pt x="651" y="3634"/>
                  </a:lnTo>
                  <a:lnTo>
                    <a:pt x="785" y="3761"/>
                  </a:lnTo>
                  <a:lnTo>
                    <a:pt x="936" y="3872"/>
                  </a:lnTo>
                  <a:lnTo>
                    <a:pt x="1095" y="3967"/>
                  </a:lnTo>
                  <a:lnTo>
                    <a:pt x="1262" y="4046"/>
                  </a:lnTo>
                  <a:lnTo>
                    <a:pt x="1436" y="4118"/>
                  </a:lnTo>
                  <a:lnTo>
                    <a:pt x="1619" y="4173"/>
                  </a:lnTo>
                  <a:lnTo>
                    <a:pt x="1809" y="4205"/>
                  </a:lnTo>
                  <a:lnTo>
                    <a:pt x="1865" y="4213"/>
                  </a:lnTo>
                  <a:lnTo>
                    <a:pt x="1904" y="4213"/>
                  </a:lnTo>
                  <a:lnTo>
                    <a:pt x="1936" y="4197"/>
                  </a:lnTo>
                  <a:lnTo>
                    <a:pt x="1960" y="4181"/>
                  </a:lnTo>
                  <a:lnTo>
                    <a:pt x="1984" y="4165"/>
                  </a:lnTo>
                  <a:lnTo>
                    <a:pt x="1999" y="4134"/>
                  </a:lnTo>
                  <a:lnTo>
                    <a:pt x="2007" y="4110"/>
                  </a:lnTo>
                  <a:lnTo>
                    <a:pt x="2015" y="4054"/>
                  </a:lnTo>
                  <a:lnTo>
                    <a:pt x="2015" y="3864"/>
                  </a:lnTo>
                  <a:lnTo>
                    <a:pt x="2015" y="3507"/>
                  </a:lnTo>
                  <a:lnTo>
                    <a:pt x="2015" y="3023"/>
                  </a:lnTo>
                  <a:lnTo>
                    <a:pt x="1119" y="2118"/>
                  </a:lnTo>
                  <a:lnTo>
                    <a:pt x="2126" y="1111"/>
                  </a:lnTo>
                  <a:lnTo>
                    <a:pt x="3142" y="2118"/>
                  </a:lnTo>
                  <a:lnTo>
                    <a:pt x="2245" y="3015"/>
                  </a:lnTo>
                  <a:lnTo>
                    <a:pt x="2245" y="3483"/>
                  </a:lnTo>
                  <a:lnTo>
                    <a:pt x="2245" y="3888"/>
                  </a:lnTo>
                  <a:lnTo>
                    <a:pt x="2245" y="4046"/>
                  </a:lnTo>
                  <a:lnTo>
                    <a:pt x="2253" y="4086"/>
                  </a:lnTo>
                  <a:lnTo>
                    <a:pt x="2261" y="4126"/>
                  </a:lnTo>
                  <a:lnTo>
                    <a:pt x="2269" y="4157"/>
                  </a:lnTo>
                  <a:lnTo>
                    <a:pt x="2293" y="4181"/>
                  </a:lnTo>
                  <a:lnTo>
                    <a:pt x="2317" y="4197"/>
                  </a:lnTo>
                  <a:lnTo>
                    <a:pt x="2341" y="4213"/>
                  </a:lnTo>
                  <a:lnTo>
                    <a:pt x="2372" y="4213"/>
                  </a:lnTo>
                  <a:lnTo>
                    <a:pt x="2412" y="4213"/>
                  </a:lnTo>
                  <a:lnTo>
                    <a:pt x="2602" y="4173"/>
                  </a:lnTo>
                  <a:lnTo>
                    <a:pt x="2785" y="4118"/>
                  </a:lnTo>
                  <a:lnTo>
                    <a:pt x="2960" y="4054"/>
                  </a:lnTo>
                  <a:lnTo>
                    <a:pt x="3126" y="3967"/>
                  </a:lnTo>
                  <a:lnTo>
                    <a:pt x="3285" y="3872"/>
                  </a:lnTo>
                  <a:lnTo>
                    <a:pt x="3436" y="3761"/>
                  </a:lnTo>
                  <a:lnTo>
                    <a:pt x="3570" y="3642"/>
                  </a:lnTo>
                  <a:lnTo>
                    <a:pt x="3705" y="3507"/>
                  </a:lnTo>
                  <a:lnTo>
                    <a:pt x="3816" y="3364"/>
                  </a:lnTo>
                  <a:lnTo>
                    <a:pt x="3920" y="3205"/>
                  </a:lnTo>
                  <a:lnTo>
                    <a:pt x="4015" y="3039"/>
                  </a:lnTo>
                  <a:lnTo>
                    <a:pt x="4086" y="2872"/>
                  </a:lnTo>
                  <a:lnTo>
                    <a:pt x="4150" y="2690"/>
                  </a:lnTo>
                  <a:lnTo>
                    <a:pt x="4189" y="2507"/>
                  </a:lnTo>
                  <a:lnTo>
                    <a:pt x="4221" y="2317"/>
                  </a:lnTo>
                  <a:lnTo>
                    <a:pt x="4229" y="2118"/>
                  </a:lnTo>
                  <a:lnTo>
                    <a:pt x="4229" y="2007"/>
                  </a:lnTo>
                  <a:lnTo>
                    <a:pt x="4221" y="1904"/>
                  </a:lnTo>
                  <a:lnTo>
                    <a:pt x="4205" y="1793"/>
                  </a:lnTo>
                  <a:lnTo>
                    <a:pt x="4189" y="1690"/>
                  </a:lnTo>
                  <a:lnTo>
                    <a:pt x="4166" y="1587"/>
                  </a:lnTo>
                  <a:lnTo>
                    <a:pt x="4134" y="1492"/>
                  </a:lnTo>
                  <a:lnTo>
                    <a:pt x="4102" y="1388"/>
                  </a:lnTo>
                  <a:lnTo>
                    <a:pt x="4062" y="1293"/>
                  </a:lnTo>
                  <a:lnTo>
                    <a:pt x="4023" y="1198"/>
                  </a:lnTo>
                  <a:lnTo>
                    <a:pt x="3975" y="1111"/>
                  </a:lnTo>
                  <a:lnTo>
                    <a:pt x="3920" y="1023"/>
                  </a:lnTo>
                  <a:lnTo>
                    <a:pt x="3872" y="936"/>
                  </a:lnTo>
                  <a:lnTo>
                    <a:pt x="3808" y="849"/>
                  </a:lnTo>
                  <a:lnTo>
                    <a:pt x="3745" y="770"/>
                  </a:lnTo>
                  <a:lnTo>
                    <a:pt x="3682" y="698"/>
                  </a:lnTo>
                  <a:lnTo>
                    <a:pt x="3610" y="619"/>
                  </a:lnTo>
                  <a:lnTo>
                    <a:pt x="3539" y="555"/>
                  </a:lnTo>
                  <a:lnTo>
                    <a:pt x="3459" y="484"/>
                  </a:lnTo>
                  <a:lnTo>
                    <a:pt x="3380" y="421"/>
                  </a:lnTo>
                  <a:lnTo>
                    <a:pt x="3301" y="365"/>
                  </a:lnTo>
                  <a:lnTo>
                    <a:pt x="3213" y="309"/>
                  </a:lnTo>
                  <a:lnTo>
                    <a:pt x="3126" y="262"/>
                  </a:lnTo>
                  <a:lnTo>
                    <a:pt x="3031" y="214"/>
                  </a:lnTo>
                  <a:lnTo>
                    <a:pt x="2936" y="167"/>
                  </a:lnTo>
                  <a:lnTo>
                    <a:pt x="2840" y="135"/>
                  </a:lnTo>
                  <a:lnTo>
                    <a:pt x="2745" y="95"/>
                  </a:lnTo>
                  <a:lnTo>
                    <a:pt x="2642" y="71"/>
                  </a:lnTo>
                  <a:lnTo>
                    <a:pt x="2539" y="48"/>
                  </a:lnTo>
                  <a:lnTo>
                    <a:pt x="2436" y="32"/>
                  </a:lnTo>
                  <a:lnTo>
                    <a:pt x="2333" y="16"/>
                  </a:lnTo>
                  <a:lnTo>
                    <a:pt x="2222" y="8"/>
                  </a:lnTo>
                  <a:lnTo>
                    <a:pt x="2118" y="0"/>
                  </a:lnTo>
                  <a:close/>
                  <a:moveTo>
                    <a:pt x="2571" y="3840"/>
                  </a:moveTo>
                  <a:lnTo>
                    <a:pt x="2571" y="3840"/>
                  </a:lnTo>
                  <a:lnTo>
                    <a:pt x="2571" y="3832"/>
                  </a:lnTo>
                  <a:lnTo>
                    <a:pt x="2571" y="3174"/>
                  </a:lnTo>
                  <a:lnTo>
                    <a:pt x="2563" y="3166"/>
                  </a:lnTo>
                  <a:lnTo>
                    <a:pt x="3602" y="2126"/>
                  </a:lnTo>
                  <a:lnTo>
                    <a:pt x="2118" y="651"/>
                  </a:lnTo>
                  <a:lnTo>
                    <a:pt x="635" y="2126"/>
                  </a:lnTo>
                  <a:lnTo>
                    <a:pt x="1698" y="3190"/>
                  </a:lnTo>
                  <a:lnTo>
                    <a:pt x="1698" y="3832"/>
                  </a:lnTo>
                  <a:lnTo>
                    <a:pt x="1555" y="3792"/>
                  </a:lnTo>
                  <a:lnTo>
                    <a:pt x="1420" y="3737"/>
                  </a:lnTo>
                  <a:lnTo>
                    <a:pt x="1285" y="3673"/>
                  </a:lnTo>
                  <a:lnTo>
                    <a:pt x="1158" y="3602"/>
                  </a:lnTo>
                  <a:lnTo>
                    <a:pt x="1039" y="3515"/>
                  </a:lnTo>
                  <a:lnTo>
                    <a:pt x="928" y="3420"/>
                  </a:lnTo>
                  <a:lnTo>
                    <a:pt x="825" y="3316"/>
                  </a:lnTo>
                  <a:lnTo>
                    <a:pt x="738" y="3205"/>
                  </a:lnTo>
                  <a:lnTo>
                    <a:pt x="651" y="3094"/>
                  </a:lnTo>
                  <a:lnTo>
                    <a:pt x="571" y="2967"/>
                  </a:lnTo>
                  <a:lnTo>
                    <a:pt x="508" y="2832"/>
                  </a:lnTo>
                  <a:lnTo>
                    <a:pt x="452" y="2698"/>
                  </a:lnTo>
                  <a:lnTo>
                    <a:pt x="413" y="2555"/>
                  </a:lnTo>
                  <a:lnTo>
                    <a:pt x="381" y="2412"/>
                  </a:lnTo>
                  <a:lnTo>
                    <a:pt x="357" y="2261"/>
                  </a:lnTo>
                  <a:lnTo>
                    <a:pt x="349" y="2103"/>
                  </a:lnTo>
                  <a:lnTo>
                    <a:pt x="365" y="1920"/>
                  </a:lnTo>
                  <a:lnTo>
                    <a:pt x="389" y="1745"/>
                  </a:lnTo>
                  <a:lnTo>
                    <a:pt x="428" y="1571"/>
                  </a:lnTo>
                  <a:lnTo>
                    <a:pt x="492" y="1412"/>
                  </a:lnTo>
                  <a:lnTo>
                    <a:pt x="571" y="1254"/>
                  </a:lnTo>
                  <a:lnTo>
                    <a:pt x="659" y="1111"/>
                  </a:lnTo>
                  <a:lnTo>
                    <a:pt x="762" y="968"/>
                  </a:lnTo>
                  <a:lnTo>
                    <a:pt x="873" y="841"/>
                  </a:lnTo>
                  <a:lnTo>
                    <a:pt x="1000" y="730"/>
                  </a:lnTo>
                  <a:lnTo>
                    <a:pt x="1143" y="627"/>
                  </a:lnTo>
                  <a:lnTo>
                    <a:pt x="1285" y="540"/>
                  </a:lnTo>
                  <a:lnTo>
                    <a:pt x="1444" y="460"/>
                  </a:lnTo>
                  <a:lnTo>
                    <a:pt x="1603" y="397"/>
                  </a:lnTo>
                  <a:lnTo>
                    <a:pt x="1777" y="357"/>
                  </a:lnTo>
                  <a:lnTo>
                    <a:pt x="1952" y="333"/>
                  </a:lnTo>
                  <a:lnTo>
                    <a:pt x="2134" y="317"/>
                  </a:lnTo>
                  <a:lnTo>
                    <a:pt x="2317" y="333"/>
                  </a:lnTo>
                  <a:lnTo>
                    <a:pt x="2499" y="357"/>
                  </a:lnTo>
                  <a:lnTo>
                    <a:pt x="2666" y="397"/>
                  </a:lnTo>
                  <a:lnTo>
                    <a:pt x="2833" y="460"/>
                  </a:lnTo>
                  <a:lnTo>
                    <a:pt x="2983" y="540"/>
                  </a:lnTo>
                  <a:lnTo>
                    <a:pt x="3134" y="627"/>
                  </a:lnTo>
                  <a:lnTo>
                    <a:pt x="3269" y="730"/>
                  </a:lnTo>
                  <a:lnTo>
                    <a:pt x="3396" y="841"/>
                  </a:lnTo>
                  <a:lnTo>
                    <a:pt x="3515" y="968"/>
                  </a:lnTo>
                  <a:lnTo>
                    <a:pt x="3618" y="1111"/>
                  </a:lnTo>
                  <a:lnTo>
                    <a:pt x="3705" y="1254"/>
                  </a:lnTo>
                  <a:lnTo>
                    <a:pt x="3785" y="1412"/>
                  </a:lnTo>
                  <a:lnTo>
                    <a:pt x="3840" y="1571"/>
                  </a:lnTo>
                  <a:lnTo>
                    <a:pt x="3888" y="1745"/>
                  </a:lnTo>
                  <a:lnTo>
                    <a:pt x="3912" y="1920"/>
                  </a:lnTo>
                  <a:lnTo>
                    <a:pt x="3920" y="2103"/>
                  </a:lnTo>
                  <a:lnTo>
                    <a:pt x="3912" y="2269"/>
                  </a:lnTo>
                  <a:lnTo>
                    <a:pt x="3896" y="2420"/>
                  </a:lnTo>
                  <a:lnTo>
                    <a:pt x="3864" y="2571"/>
                  </a:lnTo>
                  <a:lnTo>
                    <a:pt x="3816" y="2713"/>
                  </a:lnTo>
                  <a:lnTo>
                    <a:pt x="3761" y="2856"/>
                  </a:lnTo>
                  <a:lnTo>
                    <a:pt x="3697" y="2983"/>
                  </a:lnTo>
                  <a:lnTo>
                    <a:pt x="3618" y="3110"/>
                  </a:lnTo>
                  <a:lnTo>
                    <a:pt x="3531" y="3229"/>
                  </a:lnTo>
                  <a:lnTo>
                    <a:pt x="3436" y="3332"/>
                  </a:lnTo>
                  <a:lnTo>
                    <a:pt x="3332" y="3435"/>
                  </a:lnTo>
                  <a:lnTo>
                    <a:pt x="3221" y="3523"/>
                  </a:lnTo>
                  <a:lnTo>
                    <a:pt x="3102" y="3610"/>
                  </a:lnTo>
                  <a:lnTo>
                    <a:pt x="2975" y="3681"/>
                  </a:lnTo>
                  <a:lnTo>
                    <a:pt x="2848" y="3745"/>
                  </a:lnTo>
                  <a:lnTo>
                    <a:pt x="2706" y="3792"/>
                  </a:lnTo>
                  <a:lnTo>
                    <a:pt x="2571" y="3840"/>
                  </a:lnTo>
                  <a:close/>
                </a:path>
              </a:pathLst>
            </a:custGeom>
            <a:solidFill>
              <a:srgbClr val="E5E6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40515"/>
          </a:xfrm>
          <a:prstGeom prst="rect">
            <a:avLst/>
          </a:prstGeom>
          <a:solidFill>
            <a:srgbClr val="C0C0C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8000" tIns="180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1.	Click to add title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98563"/>
            <a:ext cx="4897438" cy="34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text</a:t>
            </a:r>
          </a:p>
          <a:p>
            <a:pPr lvl="0"/>
            <a:endParaRPr lang="fr-FR" smtClean="0"/>
          </a:p>
          <a:p>
            <a:pPr lvl="0"/>
            <a:r>
              <a:rPr lang="fr-FR" smtClean="0"/>
              <a:t>More text</a:t>
            </a:r>
            <a:br>
              <a:rPr lang="fr-FR" smtClean="0"/>
            </a:br>
            <a:endParaRPr lang="fr-FR" smtClean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843814"/>
            <a:ext cx="9144000" cy="21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nb-NO" sz="1200" b="1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Second</a:t>
            </a:r>
            <a:r>
              <a:rPr lang="nb-NO" sz="1200" b="1" kern="1200" baseline="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 Meeting </a:t>
            </a:r>
            <a:r>
              <a:rPr lang="nb-NO" sz="1200" b="1" kern="1200" baseline="0" dirty="0" err="1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of</a:t>
            </a:r>
            <a:r>
              <a:rPr lang="nb-NO" sz="1200" b="1" kern="1200" baseline="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nb-NO" sz="1200" b="1" kern="1200" baseline="0" dirty="0" err="1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the</a:t>
            </a:r>
            <a:r>
              <a:rPr lang="nb-NO" sz="1200" b="1" kern="1200" baseline="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 Expert Group for </a:t>
            </a:r>
            <a:r>
              <a:rPr lang="nb-NO" sz="1200" b="1" kern="1200" baseline="0" dirty="0" err="1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the</a:t>
            </a:r>
            <a:r>
              <a:rPr lang="nb-NO" sz="1200" b="1" kern="1200" baseline="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 World Heritage PR </a:t>
            </a:r>
            <a:r>
              <a:rPr lang="nb-NO" sz="1200" b="1" kern="1200" baseline="0" dirty="0" err="1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Reflection</a:t>
            </a:r>
            <a:r>
              <a:rPr lang="nb-NO" sz="1200" b="1" kern="1200" baseline="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nb-NO" sz="1200" b="1" kern="1200" baseline="0" dirty="0" err="1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Period</a:t>
            </a:r>
            <a:r>
              <a:rPr lang="nb-NO" sz="1200" b="1" kern="1200" baseline="0" dirty="0" smtClean="0">
                <a:solidFill>
                  <a:srgbClr val="5F5F5F"/>
                </a:solidFill>
                <a:latin typeface="Arial" pitchFamily="34" charset="0"/>
                <a:ea typeface="+mn-ea"/>
                <a:cs typeface="+mn-cs"/>
              </a:rPr>
              <a:t> 2015-2017 (28-30 September 2016)</a:t>
            </a:r>
            <a:endParaRPr lang="en-US" sz="1200" b="1" kern="1200" dirty="0">
              <a:solidFill>
                <a:srgbClr val="5F5F5F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2pPr>
      <a:lvl3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3pPr>
      <a:lvl4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4pPr>
      <a:lvl5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5pPr>
      <a:lvl6pPr marL="4572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6pPr>
      <a:lvl7pPr marL="9144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7pPr>
      <a:lvl8pPr marL="13716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8pPr>
      <a:lvl9pPr marL="18288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080"/>
          </a:solidFill>
          <a:latin typeface="Arial 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80"/>
          </a:solidFill>
          <a:latin typeface="Arial 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Arial 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89" y="485899"/>
            <a:ext cx="5472607" cy="4104456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835696" y="2286099"/>
            <a:ext cx="518457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Analysis </a:t>
            </a:r>
            <a:r>
              <a:rPr lang="nb-NO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of</a:t>
            </a:r>
            <a:r>
              <a:rPr lang="nb-NO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lessons</a:t>
            </a:r>
            <a:r>
              <a:rPr lang="nb-NO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learned</a:t>
            </a:r>
            <a:r>
              <a:rPr lang="nb-NO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from 2nd </a:t>
            </a:r>
            <a:r>
              <a:rPr lang="nb-NO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Cycle</a:t>
            </a:r>
            <a:r>
              <a:rPr lang="nb-NO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PR – </a:t>
            </a:r>
            <a:r>
              <a:rPr lang="nb-NO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Subgroup</a:t>
            </a:r>
            <a:r>
              <a:rPr lang="nb-NO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1</a:t>
            </a:r>
            <a:endParaRPr lang="nb-NO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3: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Refl.Survey</a:t>
            </a:r>
            <a:r>
              <a:rPr lang="nb-NO" dirty="0" smtClean="0"/>
              <a:t> and PR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Proposed key points concerning </a:t>
            </a:r>
            <a:r>
              <a:rPr lang="en-GB" u="sng" dirty="0" smtClean="0"/>
              <a:t>content</a:t>
            </a:r>
            <a:r>
              <a:rPr lang="en-GB" dirty="0" smtClean="0"/>
              <a:t> (all regions):</a:t>
            </a:r>
          </a:p>
          <a:p>
            <a:pPr marL="742950" lvl="1" indent="-285750">
              <a:buFont typeface="Arial" charset="0"/>
              <a:buChar char="•"/>
            </a:pPr>
            <a:endParaRPr lang="en-US" sz="1200" dirty="0" smtClean="0"/>
          </a:p>
          <a:p>
            <a:pPr marL="742950" lvl="1" indent="-285750">
              <a:buFont typeface="Arial" charset="0"/>
              <a:buChar char="•"/>
            </a:pPr>
            <a:endParaRPr lang="en-US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 smtClean="0"/>
              <a:t>Identify </a:t>
            </a:r>
            <a:r>
              <a:rPr lang="en-US" sz="1200" dirty="0"/>
              <a:t>main challenges faced by States Parties in implementing Convention and maintaining OUV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Identify contribution of State Party to promotion of access and properties, and their </a:t>
            </a:r>
            <a:r>
              <a:rPr lang="en-US" sz="1200" dirty="0" err="1"/>
              <a:t>popularisation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Link State of Conservation reports to Periodic Reporting 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Assess state of conservation of property over last PR cycle and forecast its condition over next cycle 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Need for greater focus on indigenous/ local communities/ owners involvement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More questions on positive achievements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Report on beneficial management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More on climate change and disaster preparedness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Assessment of application of scientific and indigenous knowledge to WH property conservation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Assess buffer zone issues (new cultural and natural values)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More detailed questions on condition of </a:t>
            </a:r>
            <a:r>
              <a:rPr lang="en-US" sz="1200" dirty="0" smtClean="0"/>
              <a:t>property</a:t>
            </a:r>
            <a:endParaRPr lang="en-GB" sz="12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51520" y="2214091"/>
            <a:ext cx="8712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 dirty="0" err="1" smtClean="0"/>
              <a:t>Brought</a:t>
            </a:r>
            <a:r>
              <a:rPr lang="nb-NO" sz="3200" dirty="0" smtClean="0"/>
              <a:t> forward to </a:t>
            </a:r>
            <a:r>
              <a:rPr lang="nb-NO" sz="3200" dirty="0" err="1" smtClean="0"/>
              <a:t>tasks</a:t>
            </a:r>
            <a:r>
              <a:rPr lang="nb-NO" sz="3200" dirty="0" smtClean="0"/>
              <a:t> under </a:t>
            </a:r>
            <a:r>
              <a:rPr lang="nb-NO" sz="3200" dirty="0" err="1" smtClean="0"/>
              <a:t>subgroup</a:t>
            </a:r>
            <a:r>
              <a:rPr lang="nb-NO" sz="3200" dirty="0" smtClean="0"/>
              <a:t> 2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544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3: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Refl.Survey</a:t>
            </a:r>
            <a:r>
              <a:rPr lang="nb-NO" dirty="0" smtClean="0"/>
              <a:t> and PR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Proposed key points concerning </a:t>
            </a:r>
            <a:r>
              <a:rPr lang="en-GB" u="sng" dirty="0" smtClean="0"/>
              <a:t>PR web platform</a:t>
            </a:r>
            <a:r>
              <a:rPr lang="en-GB" dirty="0" smtClean="0"/>
              <a:t> (all regions):</a:t>
            </a:r>
          </a:p>
          <a:p>
            <a:pPr marL="742950" lvl="1" indent="-285750">
              <a:buFont typeface="Arial" charset="0"/>
              <a:buChar char="•"/>
            </a:pPr>
            <a:endParaRPr lang="en-US" sz="1200" dirty="0" smtClean="0"/>
          </a:p>
          <a:p>
            <a:pPr marL="742950" lvl="1" indent="-285750">
              <a:buFont typeface="Arial" charset="0"/>
              <a:buChar char="•"/>
            </a:pPr>
            <a:endParaRPr lang="en-US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Problems of internet connectivity in some regions of the world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Better help function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Add on-line translator to web platform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Improved navigation (though some of the requests are contradictory, for example on location of Save button)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Request for an offline version of the questionnaire which can be worked on and subsequently uploaded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Greater ability to share online version of questionnaire and use it interactively with stakeholders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Improvement to linkages between different parts of questionnaire which did not always generate the most appropriate conclusions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Ability to print ‘true’ version of online questionnaire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Add facility to attach documents/ maps/ images to questionnaire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51520" y="2214091"/>
            <a:ext cx="8712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 dirty="0" err="1" smtClean="0"/>
              <a:t>Brought</a:t>
            </a:r>
            <a:r>
              <a:rPr lang="nb-NO" sz="3200" dirty="0" smtClean="0"/>
              <a:t> forward to </a:t>
            </a:r>
            <a:r>
              <a:rPr lang="nb-NO" sz="3200" dirty="0" err="1" smtClean="0"/>
              <a:t>tasks</a:t>
            </a:r>
            <a:r>
              <a:rPr lang="nb-NO" sz="3200" dirty="0" smtClean="0"/>
              <a:t> under </a:t>
            </a:r>
            <a:r>
              <a:rPr lang="nb-NO" sz="3200" dirty="0" err="1" smtClean="0"/>
              <a:t>subgroup</a:t>
            </a:r>
            <a:r>
              <a:rPr lang="nb-NO" sz="3200" dirty="0" smtClean="0"/>
              <a:t> 2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9498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– </a:t>
            </a:r>
            <a:r>
              <a:rPr lang="nb-NO" dirty="0" err="1"/>
              <a:t>Tasks</a:t>
            </a:r>
            <a:r>
              <a:rPr lang="nb-NO" dirty="0"/>
              <a:t> 4-6: </a:t>
            </a:r>
            <a:r>
              <a:rPr lang="nb-NO" dirty="0" err="1"/>
              <a:t>Bullet</a:t>
            </a:r>
            <a:r>
              <a:rPr lang="nb-NO" dirty="0"/>
              <a:t> </a:t>
            </a:r>
            <a:r>
              <a:rPr lang="nb-NO" dirty="0" err="1"/>
              <a:t>points</a:t>
            </a:r>
            <a:r>
              <a:rPr lang="nb-NO" dirty="0"/>
              <a:t> analyses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451" y="773931"/>
            <a:ext cx="4377098" cy="41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Relevance and Objectives of PR (level of importance):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O1 most important objective for 62% of SPs (AFR 80%, EURNA 35%, ARB 25%)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O2 most important objective for 55% of SPs (APA 80%, LAC 75%, AFR 65%, EURNA 50%)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O3 most important objective for 55% of SPs (EURNA 58%, ARB 35%, APA 20%)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O4 most important objective for 24% of SPs (AFR 40%, EURNA 22%, LAC 15%)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O4 not adequately addressed (according to 40% of SPs)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Proposed changes to objectives (EURNA):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Better linkages with other Conventions, supporting coherence of national policies</a:t>
            </a:r>
            <a:endParaRPr lang="nb-NO" sz="1000" dirty="0"/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More information on future intentions/ development plans for properties</a:t>
            </a:r>
            <a:endParaRPr lang="nb-NO" sz="1000" dirty="0"/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More emphasis on positive developments</a:t>
            </a:r>
            <a:endParaRPr lang="nb-NO" sz="1000" dirty="0"/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More specific evidence should be provided</a:t>
            </a:r>
            <a:endParaRPr lang="nb-NO" sz="1000" dirty="0"/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Improve regional cooperation</a:t>
            </a:r>
            <a:endParaRPr lang="nb-NO" sz="1000" dirty="0"/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Provide mechanism for more cooperation between heritage authorities and site managers, and to encourage cooperation and exchange of information among stakeholders at national level</a:t>
            </a:r>
            <a:endParaRPr lang="nb-NO" sz="1000" dirty="0"/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Evaluate community awareness and appreciation of WH preservation</a:t>
            </a:r>
            <a:endParaRPr lang="nb-NO" sz="1000" dirty="0"/>
          </a:p>
          <a:p>
            <a:pPr marL="1200150" lvl="2" indent="-285750">
              <a:buFont typeface="Arial" charset="0"/>
              <a:buChar char="•"/>
            </a:pPr>
            <a:r>
              <a:rPr lang="en-US" sz="1000" dirty="0"/>
              <a:t>Improve existing objectives, not add to them</a:t>
            </a:r>
            <a:endParaRPr lang="nb-NO" sz="10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4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Periodicity: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Nearly all SPs (around 90%) are satisfied with current timeframe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All EURNA SPs satisfied with time given to gather necessary information (1yr) but 40% of AFR, 35% of LAC, 20% ARB not satisfied</a:t>
            </a:r>
          </a:p>
          <a:p>
            <a:pPr marL="1200150" lvl="2" indent="-285750">
              <a:buFont typeface="Arial" charset="0"/>
              <a:buChar char="•"/>
            </a:pPr>
            <a:endParaRPr lang="en-GB" sz="1400" dirty="0"/>
          </a:p>
          <a:p>
            <a:pPr marL="742950" lvl="1" indent="-285750">
              <a:buFont typeface="Arial" charset="0"/>
              <a:buChar char="•"/>
            </a:pPr>
            <a:r>
              <a:rPr lang="en-GB" sz="1400" dirty="0" smtClean="0"/>
              <a:t>Training/guidance: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Nearly all EURNA FPs satisfied, ARB only around 50%, APA &lt;60%, AFR 65%, LAC 85%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Nearly all EURNA FPs satisfied with training for SMs, ARB 30%, APA 60%, AFR 65%, LAC 75%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90% of EURNA FPs considered online resources adequate (BUT considered inadequate in &gt;80% of LAC, 40% ARB, 25% AFR)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Comments:	guidance too general, not specific enough</a:t>
            </a:r>
          </a:p>
          <a:p>
            <a:pPr lvl="3"/>
            <a:r>
              <a:rPr lang="en-GB" sz="1400" dirty="0"/>
              <a:t>	</a:t>
            </a:r>
            <a:r>
              <a:rPr lang="en-GB" sz="1400" dirty="0" smtClean="0"/>
              <a:t>	off-line when needed</a:t>
            </a:r>
          </a:p>
          <a:p>
            <a:pPr lvl="3"/>
            <a:r>
              <a:rPr lang="en-GB" sz="1400" dirty="0"/>
              <a:t>	</a:t>
            </a:r>
            <a:r>
              <a:rPr lang="en-GB" sz="1400" dirty="0" smtClean="0"/>
              <a:t>	greater awareness of the tools/resources is needed</a:t>
            </a:r>
          </a:p>
          <a:p>
            <a:pPr lvl="3"/>
            <a:r>
              <a:rPr lang="en-GB" sz="1400" dirty="0"/>
              <a:t>	</a:t>
            </a:r>
            <a:r>
              <a:rPr lang="en-GB" sz="1400" dirty="0" smtClean="0"/>
              <a:t>	training should be performed with the actual form</a:t>
            </a:r>
          </a:p>
          <a:p>
            <a:pPr lvl="3"/>
            <a:r>
              <a:rPr lang="en-GB" sz="1400" dirty="0"/>
              <a:t>	</a:t>
            </a:r>
            <a:r>
              <a:rPr lang="en-GB" sz="1400" dirty="0" smtClean="0"/>
              <a:t>	case studies could be useful examples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7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49764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Format and content: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50% of EURNA: reduce/streamline questionnaires (20% AFR, 40% APA, 18% LAC)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For deletion: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Irrelevant questions on site by site basis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Select additional questions relevant to particular site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Geographic info, boundaries, OUV could be reduced/deleted (simple confirm?)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Questions relating to other CLT conventions reported separately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Nature/culture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Attributes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Questions not directly related to condition of OUV, authenticity and integrity</a:t>
            </a:r>
            <a:endParaRPr lang="en-GB" sz="14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631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Format and content: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50% of EURNA: reduce/streamline questionnaires (20% AFR, 40% APA, 18% LAC)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For adding: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Catastrophe prevention/emergency intervention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Links with other conventions (Hague)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Links with other UNESCO designations of WH properties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Citizen involvement in management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Involvement of property owners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Develop section specifically related to serial and/or transnational properties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Link conservation more directly to SOC reports and COM decisions at property level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Link factors and management measures to make explicit cause/effect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Overall assessment of state of property compared to previous cycle + forecast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Identification of best practices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21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07504" y="1029902"/>
            <a:ext cx="88569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Format and content: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50% of EURNA: reduce/streamline questionnaires (20% AFR, 40% APA, 18% LAC)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For modification: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400" dirty="0" smtClean="0"/>
              <a:t>In </a:t>
            </a:r>
            <a:r>
              <a:rPr lang="en-US" sz="1400" dirty="0"/>
              <a:t>Section I separate questions for nature and culture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In Section II, Q</a:t>
            </a:r>
            <a:r>
              <a:rPr lang="en-US" sz="1400" dirty="0" smtClean="0"/>
              <a:t>4.3</a:t>
            </a:r>
            <a:r>
              <a:rPr lang="en-US" sz="1400" dirty="0"/>
              <a:t>: fix objectives for mid-term to provide more measurable data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In rating scales, add ‘good’ between ‘very good’ and ‘adequate’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Add questions on trends between successive PR cycles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Allow reference to responses in previous PR cycles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More space for comments 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Strengthen links between factor analysis and management responses so that choice is more logical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Simplify factors to make them less subjective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Try to orient factors to different categories of property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Address factors affecting properties on a regional basis</a:t>
            </a:r>
            <a:endParaRPr lang="nb-NO" sz="1400" dirty="0"/>
          </a:p>
          <a:p>
            <a:pPr marL="1657350" lvl="3" indent="-285750">
              <a:buFont typeface="Arial" charset="0"/>
              <a:buChar char="•"/>
            </a:pPr>
            <a:r>
              <a:rPr lang="en-US" sz="1400" dirty="0"/>
              <a:t>More opportunity for reporting positive results </a:t>
            </a:r>
            <a:endParaRPr lang="nb-NO" sz="14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-41122" y="2830394"/>
            <a:ext cx="87895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3200" dirty="0" smtClean="0"/>
              <a:t>All </a:t>
            </a:r>
            <a:r>
              <a:rPr lang="nb-NO" sz="3200" dirty="0" err="1" smtClean="0"/>
              <a:t>these</a:t>
            </a:r>
            <a:r>
              <a:rPr lang="nb-NO" sz="3200" dirty="0" smtClean="0"/>
              <a:t> </a:t>
            </a:r>
            <a:r>
              <a:rPr lang="nb-NO" sz="3200" dirty="0" err="1" smtClean="0"/>
              <a:t>are</a:t>
            </a:r>
            <a:r>
              <a:rPr lang="nb-NO" sz="3200" dirty="0" smtClean="0"/>
              <a:t> </a:t>
            </a:r>
            <a:r>
              <a:rPr lang="nb-NO" sz="3200" dirty="0" err="1" smtClean="0"/>
              <a:t>brought</a:t>
            </a:r>
            <a:r>
              <a:rPr lang="nb-NO" sz="3200" dirty="0" smtClean="0"/>
              <a:t> forward to </a:t>
            </a:r>
            <a:r>
              <a:rPr lang="nb-NO" sz="3200" dirty="0" err="1" smtClean="0"/>
              <a:t>Subgroup</a:t>
            </a:r>
            <a:r>
              <a:rPr lang="nb-NO" sz="3200" dirty="0" smtClean="0"/>
              <a:t> 2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8557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Use of data: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Mixed picture of the usefulness of data to achieve the objectives in PR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200" dirty="0" smtClean="0"/>
              <a:t>AFR in general most positive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200" dirty="0" smtClean="0"/>
              <a:t>EURNA and ARB least positive</a:t>
            </a:r>
          </a:p>
          <a:p>
            <a:pPr marL="1657350" lvl="3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In EURNA, data from the Second Cycle of Periodic Reporting is used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to improve management systems and develop management plans,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set priorities,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 err="1"/>
              <a:t>analyse</a:t>
            </a:r>
            <a:r>
              <a:rPr lang="en-US" sz="1400" dirty="0"/>
              <a:t> data to reduce negative impacts.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The data has improved awareness of threats, and provided a basis for monitoring sites, as well as feeding into training for site managers.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The data has helped to identify problems and also gaps in communication.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It is providing the basis for planning future activities.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Several states parties noted that they had yet to use it. </a:t>
            </a:r>
            <a:endParaRPr lang="nb-NO" sz="1400" dirty="0"/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One state party noted that the data was already captured within existing monitoring and management systems.</a:t>
            </a:r>
            <a:r>
              <a:rPr lang="nb-NO" sz="1400" dirty="0"/>
              <a:t> 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9626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Use of data: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In EURNA, 70% of FPs report that the Action Plan is used as a tool to set national policies (80% in AFR, 40% in APA)</a:t>
            </a:r>
          </a:p>
          <a:p>
            <a:pPr marL="1200150" lvl="2" indent="-285750">
              <a:buFont typeface="Arial" charset="0"/>
              <a:buChar char="•"/>
            </a:pPr>
            <a:endParaRPr lang="en-GB" sz="1600" dirty="0"/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PR data used for fundraising in &gt;60% of AFR, overall 28% (EURNA 20%)</a:t>
            </a:r>
          </a:p>
          <a:p>
            <a:pPr marL="1200150" lvl="2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PR Web platform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50% of EURNA reported high degree of ease of use, similar to AFR. Considerable lower rating in rest of the world</a:t>
            </a:r>
          </a:p>
        </p:txBody>
      </p:sp>
    </p:spTree>
    <p:extLst>
      <p:ext uri="{BB962C8B-B14F-4D97-AF65-F5344CB8AC3E}">
        <p14:creationId xmlns:p14="http://schemas.microsoft.com/office/powerpoint/2010/main" val="14053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Subgroup</a:t>
            </a:r>
            <a:r>
              <a:rPr lang="nb-NO" dirty="0"/>
              <a:t> </a:t>
            </a:r>
            <a:r>
              <a:rPr lang="nb-NO" dirty="0" smtClean="0"/>
              <a:t>1 - </a:t>
            </a:r>
            <a:r>
              <a:rPr lang="nb-NO" dirty="0" err="1" smtClean="0"/>
              <a:t>Lessons</a:t>
            </a:r>
            <a:r>
              <a:rPr lang="nb-NO" dirty="0" smtClean="0"/>
              <a:t> </a:t>
            </a:r>
            <a:r>
              <a:rPr lang="nb-NO" dirty="0" err="1" smtClean="0"/>
              <a:t>Learned</a:t>
            </a:r>
            <a:r>
              <a:rPr lang="nb-NO" dirty="0" smtClean="0"/>
              <a:t> from 2nd </a:t>
            </a:r>
            <a:r>
              <a:rPr lang="nb-NO" dirty="0" err="1" smtClean="0"/>
              <a:t>Cycle</a:t>
            </a:r>
            <a:r>
              <a:rPr lang="nb-NO" dirty="0" smtClean="0"/>
              <a:t> - Group </a:t>
            </a:r>
            <a:r>
              <a:rPr lang="nb-NO" dirty="0" err="1" smtClean="0"/>
              <a:t>members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684421" y="1568918"/>
            <a:ext cx="5361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Cristopher</a:t>
            </a:r>
            <a:r>
              <a:rPr lang="nb-NO" dirty="0" smtClean="0"/>
              <a:t> Young</a:t>
            </a:r>
          </a:p>
          <a:p>
            <a:r>
              <a:rPr lang="nb-NO" dirty="0" smtClean="0"/>
              <a:t>IUCN (Tim </a:t>
            </a:r>
            <a:r>
              <a:rPr lang="nb-NO" dirty="0" err="1" smtClean="0"/>
              <a:t>Badman</a:t>
            </a:r>
            <a:r>
              <a:rPr lang="nb-NO" dirty="0" smtClean="0"/>
              <a:t>, Elena </a:t>
            </a:r>
            <a:r>
              <a:rPr lang="nb-NO" dirty="0" err="1" smtClean="0"/>
              <a:t>Osipova</a:t>
            </a:r>
            <a:r>
              <a:rPr lang="nb-NO" dirty="0" smtClean="0"/>
              <a:t>, </a:t>
            </a:r>
            <a:r>
              <a:rPr lang="nb-NO" dirty="0" err="1" smtClean="0"/>
              <a:t>Matea</a:t>
            </a:r>
            <a:r>
              <a:rPr lang="nb-NO" dirty="0" smtClean="0"/>
              <a:t> </a:t>
            </a:r>
            <a:r>
              <a:rPr lang="nb-NO" dirty="0" err="1" smtClean="0"/>
              <a:t>Osti</a:t>
            </a:r>
            <a:r>
              <a:rPr lang="nb-NO" dirty="0" smtClean="0"/>
              <a:t>)</a:t>
            </a:r>
          </a:p>
          <a:p>
            <a:r>
              <a:rPr lang="nb-NO" dirty="0" smtClean="0"/>
              <a:t>Tarek </a:t>
            </a:r>
            <a:r>
              <a:rPr lang="nb-NO" dirty="0" err="1" smtClean="0"/>
              <a:t>Abulhawa</a:t>
            </a:r>
            <a:endParaRPr lang="nb-NO" dirty="0" smtClean="0"/>
          </a:p>
          <a:p>
            <a:r>
              <a:rPr lang="nb-NO" dirty="0" smtClean="0"/>
              <a:t>Carolina </a:t>
            </a:r>
            <a:r>
              <a:rPr lang="nb-NO" dirty="0" err="1" smtClean="0"/>
              <a:t>Castellanos</a:t>
            </a:r>
            <a:endParaRPr lang="nb-NO" dirty="0" smtClean="0"/>
          </a:p>
          <a:p>
            <a:r>
              <a:rPr lang="nb-NO" dirty="0" smtClean="0"/>
              <a:t>Ole Søe Eriksen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21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</a:t>
            </a: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PR Web platform - Suggested improvements: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Provide different questionnaires for different types of property, particularly for serial and </a:t>
            </a:r>
            <a:r>
              <a:rPr lang="en-US" sz="1200" dirty="0" smtClean="0"/>
              <a:t>transnational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sz="1200" dirty="0" smtClean="0"/>
              <a:t>Make </a:t>
            </a:r>
            <a:r>
              <a:rPr lang="en-US" sz="1200" dirty="0"/>
              <a:t>results of previous cycles accessible, and possibly include previous answers in uploaded </a:t>
            </a:r>
            <a:r>
              <a:rPr lang="en-US" sz="1200" dirty="0" smtClean="0"/>
              <a:t>info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Web platform linkages too automated with need to be able to exercise more judgement on linkages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More space needed for comments and responses to narrative questions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Provide </a:t>
            </a:r>
            <a:r>
              <a:rPr lang="en-US" sz="1200" dirty="0" smtClean="0"/>
              <a:t>SP national </a:t>
            </a:r>
            <a:r>
              <a:rPr lang="en-US" sz="1200" dirty="0"/>
              <a:t>overview when all sites and the national authority have submitted </a:t>
            </a:r>
            <a:r>
              <a:rPr lang="en-US" sz="1200" dirty="0" smtClean="0"/>
              <a:t>questionnaires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Make data base searchable, for example by criteria, by type, by issue, by property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Data uploaded by World Heritage Centre should be up to date and precise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Make saving of data easier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Change deadline for submission when many people are on leave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Clearer information needed on how to access web </a:t>
            </a:r>
            <a:r>
              <a:rPr lang="en-US" sz="1200" dirty="0" smtClean="0"/>
              <a:t>platform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More space needed to explain legal frameworks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More space needed for local stakeholders to express vision for their property, including whether states parties have specific legislation for World Heritage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More information on whether WH aspects are inter-sectoral and whether other </a:t>
            </a:r>
            <a:r>
              <a:rPr lang="en-US" sz="1200" dirty="0" err="1"/>
              <a:t>govt</a:t>
            </a:r>
            <a:r>
              <a:rPr lang="en-US" sz="1200" dirty="0"/>
              <a:t> departments have to respect World Heritage.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Are ICOMOS-type HIA’s used?</a:t>
            </a:r>
            <a:endParaRPr lang="nb-NO" sz="1200" dirty="0"/>
          </a:p>
          <a:p>
            <a:pPr marL="1085850" lvl="2" indent="-171450">
              <a:buFont typeface="Arial" charset="0"/>
              <a:buChar char="•"/>
            </a:pPr>
            <a:r>
              <a:rPr lang="en-US" sz="1200" dirty="0"/>
              <a:t>Improve multiple choice questions to provide wider and more precise options for </a:t>
            </a:r>
            <a:r>
              <a:rPr lang="en-US" sz="1200" dirty="0" smtClean="0"/>
              <a:t>reply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0381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794831"/>
            <a:ext cx="88569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 PERIODIC REPORTING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S1 Q13.2 (</a:t>
            </a:r>
            <a:r>
              <a:rPr lang="en-GB" sz="1600" dirty="0" err="1" smtClean="0"/>
              <a:t>pls</a:t>
            </a:r>
            <a:r>
              <a:rPr lang="en-GB" sz="1600" dirty="0" smtClean="0"/>
              <a:t> provide suggestions for improvement in Section 1)</a:t>
            </a:r>
          </a:p>
          <a:p>
            <a:pPr marL="742950" lvl="1" indent="-285750">
              <a:buFont typeface="Arial" charset="0"/>
              <a:buChar char="•"/>
            </a:pPr>
            <a:endParaRPr lang="en-GB" sz="120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More detailed guidance on the questions needed; often </a:t>
            </a:r>
            <a:r>
              <a:rPr lang="en-US" sz="1200" dirty="0" smtClean="0"/>
              <a:t>no </a:t>
            </a:r>
            <a:r>
              <a:rPr lang="en-US" sz="1200" dirty="0"/>
              <a:t>guidance at all 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Need for more space for comments, free text and narrative replies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Problems in linkages between different parts of questionnaire; </a:t>
            </a:r>
            <a:r>
              <a:rPr lang="en-US" sz="1200" dirty="0" err="1" smtClean="0"/>
              <a:t>autosummaries</a:t>
            </a:r>
            <a:endParaRPr lang="en-US" sz="120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 smtClean="0"/>
              <a:t>Some </a:t>
            </a:r>
            <a:r>
              <a:rPr lang="en-US" sz="1200" dirty="0"/>
              <a:t>questions repetitive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Questionnaire should be shorter and more comprehensive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Need for more opportunities to highlight positive factors and achievements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Need for more coherence between question asked and options given for reply; in some cases need wider range of options;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On line character of questionnaire makes widespread involvement of stakeholders difficult; need for a more interactive way of involving local communities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Clearer distinction needed between questions dealing with World Heritage and those dealing with general heritage; more scope needed to explain incentives for heritage which is not World Heritage 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Need for specific questionnaires for serial and transnational properties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Difficulties of using questionnaire in a federal structure with limited/ no responsibility for culture at the national level</a:t>
            </a:r>
            <a:endParaRPr lang="nb-NO" sz="1200" dirty="0"/>
          </a:p>
          <a:p>
            <a:pPr marL="628650" lvl="1" indent="-171450">
              <a:buFont typeface="Arial" charset="0"/>
              <a:buChar char="•"/>
            </a:pPr>
            <a:r>
              <a:rPr lang="en-US" sz="1200" dirty="0"/>
              <a:t>Need to be able to distinguish clearly between natural and cultural heritage since situation will be different in many states parties</a:t>
            </a:r>
            <a:r>
              <a:rPr lang="nb-NO" sz="1200" dirty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862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794831"/>
            <a:ext cx="88569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 PERIODIC REPORTING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S2 Q6.5 (</a:t>
            </a:r>
            <a:r>
              <a:rPr lang="en-GB" sz="1600" dirty="0" err="1" smtClean="0"/>
              <a:t>pls</a:t>
            </a:r>
            <a:r>
              <a:rPr lang="en-GB" sz="1600" dirty="0" smtClean="0"/>
              <a:t> provide suggestions for improvement in Section s)</a:t>
            </a:r>
          </a:p>
          <a:p>
            <a:pPr marL="742950" lvl="1" indent="-285750">
              <a:buFont typeface="Arial" charset="0"/>
              <a:buChar char="•"/>
            </a:pPr>
            <a:endParaRPr lang="en-GB" sz="12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Improve online access to Questionnaire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Some technical problems in navigating and uploading questionnaires; better navigation would help;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Linkages between factual answers and analysis of answers produces odd answers on occasion; needs to be improved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Have Save tab at the end of each question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P</a:t>
            </a:r>
            <a:r>
              <a:rPr lang="en-US" sz="1200" dirty="0" smtClean="0"/>
              <a:t>lace </a:t>
            </a:r>
            <a:r>
              <a:rPr lang="en-US" sz="1200" dirty="0"/>
              <a:t>summary tables next to relevant topic and not much later in the process when </a:t>
            </a:r>
            <a:r>
              <a:rPr lang="en-US" sz="1200" dirty="0" err="1"/>
              <a:t>respondee</a:t>
            </a:r>
            <a:r>
              <a:rPr lang="en-US" sz="1200" dirty="0"/>
              <a:t> is not focused on that issue any more.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Useful to have summary table generated for Potential Negative Factors as well for Actual Negative Factors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Improve geographical capacity of form so that mapping can be uploaded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Importance of getting correct French translation of questionnaire 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More detailed guidance for questions, and on meanings/ definitions of terminology used (? lexicon); ? provide exemplar replies as part of guidance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More detailed Users Manual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Some questions too general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More space for comments is essential [this comment is probably the most common one, along with the need for more nuanced answers/ wider range of options for reply</a:t>
            </a:r>
            <a:r>
              <a:rPr lang="en-US" sz="1200" dirty="0" smtClean="0"/>
              <a:t>]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Need for comment boxes on replies on factors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Provide space to include edited versions of text which has been pre-loaded; provide opportunity for </a:t>
            </a:r>
            <a:r>
              <a:rPr lang="en-US" sz="1200" dirty="0" smtClean="0"/>
              <a:t>attachments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3326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Tasks</a:t>
            </a:r>
            <a:r>
              <a:rPr lang="nb-NO" dirty="0" smtClean="0"/>
              <a:t> 4-6: </a:t>
            </a:r>
            <a:r>
              <a:rPr lang="nb-NO" dirty="0" err="1" smtClean="0"/>
              <a:t>Bullet</a:t>
            </a:r>
            <a:r>
              <a:rPr lang="nb-NO" dirty="0" smtClean="0"/>
              <a:t> </a:t>
            </a:r>
            <a:r>
              <a:rPr lang="nb-NO" dirty="0" err="1" smtClean="0"/>
              <a:t>points</a:t>
            </a:r>
            <a:r>
              <a:rPr lang="nb-NO" dirty="0" smtClean="0"/>
              <a:t> analyses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794831"/>
            <a:ext cx="88569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observations: PERIODIC REPORTING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S2 Q6.5 (</a:t>
            </a:r>
            <a:r>
              <a:rPr lang="en-GB" sz="1600" dirty="0" err="1" smtClean="0"/>
              <a:t>pls</a:t>
            </a:r>
            <a:r>
              <a:rPr lang="en-GB" sz="1600" dirty="0" smtClean="0"/>
              <a:t> provide suggestions for improvement in Section s)</a:t>
            </a:r>
          </a:p>
          <a:p>
            <a:pPr marL="742950" lvl="1" indent="-285750">
              <a:buFont typeface="Arial" charset="0"/>
              <a:buChar char="•"/>
            </a:pPr>
            <a:endParaRPr lang="en-GB" sz="12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 smtClean="0"/>
              <a:t>Need </a:t>
            </a:r>
            <a:r>
              <a:rPr lang="en-US" sz="1200" dirty="0"/>
              <a:t>for more nuanced options for reply with wider range of possible replied e.g. put ‘good’ between ‘excellent’ and ‘fair’; have neutral button as well as positive or negative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Some questions have answers which have two components; chosen option may be accurate for one but not the other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Problems with preloading of inaccurate information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Some questions need clarification e.g. do they refer to property or to OUV/ to buffer zone or to surrounding region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Questionnaire does not allow for complexity of urban sites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Specific questionnaires needed for historic cities and other types of site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More questions focused or adapted to specific types of property </a:t>
            </a:r>
            <a:r>
              <a:rPr lang="en-US" sz="1200" dirty="0" err="1"/>
              <a:t>eg</a:t>
            </a:r>
            <a:r>
              <a:rPr lang="en-US" sz="1200" dirty="0"/>
              <a:t> industrial; cultural landscape; stately homes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Reduce the number of questions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Special treatment needed for sites with underground mine-workings which have specific factors not affecting other properties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Need to provide appropriate treatment for serial and transnational properties [preferred seems to be a form for each component, possibly with an overarching summary]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Better distinction between issues affecting actual properties and those affecting buffer zones/ settings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Specific WH Committee decisions on each property need to be available to site manager [I think this is a translation issue]</a:t>
            </a:r>
            <a:endParaRPr lang="nb-NO" sz="1200" dirty="0"/>
          </a:p>
          <a:p>
            <a:pPr marL="285750" lvl="0" indent="-285750">
              <a:buFont typeface="Arial" charset="0"/>
              <a:buChar char="•"/>
            </a:pPr>
            <a:r>
              <a:rPr lang="en-US" sz="1200" dirty="0"/>
              <a:t>Need more questions addressing living community perspective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649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7: </a:t>
            </a:r>
            <a:r>
              <a:rPr lang="nb-NO" dirty="0" err="1" smtClean="0"/>
              <a:t>Recommendations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objectives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451" y="773931"/>
            <a:ext cx="4377098" cy="41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7: </a:t>
            </a:r>
            <a:r>
              <a:rPr lang="nb-NO" dirty="0" err="1" smtClean="0"/>
              <a:t>Recommendations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objectives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objectives have remained unchanged throughout Cycles 1 and 2 – a strong argument in itself that we should </a:t>
            </a:r>
            <a:r>
              <a:rPr lang="en-GB" dirty="0" err="1" smtClean="0"/>
              <a:t>accomodate</a:t>
            </a:r>
            <a:r>
              <a:rPr lang="en-GB" dirty="0" smtClean="0"/>
              <a:t> changes and amendments within the current objectives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71% of respondents in PR Reflection Survey overall reported the objectives to be adequately addressed (more than half of respondents in all regions)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O1 is most adequately </a:t>
            </a:r>
            <a:r>
              <a:rPr lang="en-GB" dirty="0" err="1" smtClean="0"/>
              <a:t>adressed</a:t>
            </a:r>
            <a:r>
              <a:rPr lang="en-GB" dirty="0" smtClean="0"/>
              <a:t> (7% reporting not adequate), followed by O2 (24% reporting not adequate), followed by O3 (29% reporting not adequate) and finally O4 (40% of SPs reporting not adequate follow-up)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Implying that the process overall did not achieve the Objectives?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7: </a:t>
            </a:r>
            <a:r>
              <a:rPr lang="nb-NO" dirty="0" err="1" smtClean="0"/>
              <a:t>Recommendations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objectives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665171" y="1078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Should we change or amend the Objectives?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pPr marL="742950" lvl="1" indent="-285750">
              <a:buFont typeface="Arial" charset="0"/>
              <a:buChar char="•"/>
            </a:pPr>
            <a:r>
              <a:rPr lang="en-GB" sz="1400" dirty="0" smtClean="0"/>
              <a:t>70% of SPs indicate that there should be no further additions of the Objective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400" dirty="0" smtClean="0"/>
              <a:t>Proposed changes: 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Add objective(s) on Promotion of WH properties and related actions, and;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Identification of main challenges faced by SPs in implementing the Convention and maintaining OUV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GB" sz="1400" dirty="0" smtClean="0"/>
              <a:t>Can be covered within O1 and O3 through adding of relevant questions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GB" sz="1400" dirty="0" smtClean="0"/>
              <a:t>Other comments can be accommodated through changes in questionnaires/guidance to questions (as part of task 2)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GB" sz="1400" dirty="0" smtClean="0"/>
              <a:t>Scientific and indigenous knowledge (in Conservation and restoration)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GB" sz="1400" dirty="0" smtClean="0"/>
              <a:t>Linkages to other Conventions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GB" sz="1400" dirty="0" smtClean="0"/>
              <a:t>Future intentions/development plans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GB" sz="1400" dirty="0" smtClean="0"/>
              <a:t>More emphasis on positive achievements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GB" sz="1400" dirty="0" smtClean="0"/>
              <a:t>Risk/disaster preparedness (climate change)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GB" sz="1400" dirty="0" smtClean="0"/>
              <a:t>Community awareness/appreciation</a:t>
            </a:r>
          </a:p>
          <a:p>
            <a:pPr marL="2114550" lvl="4" indent="-285750">
              <a:buFont typeface="Arial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08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Conclusions</a:t>
            </a:r>
            <a:r>
              <a:rPr lang="nb-NO" dirty="0" smtClean="0"/>
              <a:t> so far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665171" y="1078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Keep objectives – timelines, change over time, shift focus towards continuous improvement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Regional approaches towards implementation, analysis and presentation may explain some of the differences we see: PR should be perceived as a global exercise regionalised (rather than the opposite). A shared strategy for all regions on how to implement should be developed. Similarly, a shared model for analysis and translation of results into COM reports and action plans + follow-up must be developed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The most cost-driving objective (4) was the least successful – what does that imply? That we failed in achieving the goal? Or that the other objectives are considered relatively more important?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400" dirty="0" smtClean="0"/>
              <a:t>Possible implications for implementation strategy</a:t>
            </a:r>
          </a:p>
          <a:p>
            <a:pPr marL="742950" lvl="1" indent="-285750">
              <a:buFont typeface="Arial" charset="0"/>
              <a:buChar char="•"/>
            </a:pPr>
            <a:endParaRPr lang="en-GB" sz="1400" dirty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No apparent reason to change timeframe - but closer integration between PR, SOC, Management systems/plans should be a goal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Training and guidance – EURNA ”did well”- possibly higher capacity but also more experience in how to conduct the exercise, train the trainers approach (from AFR), manuals and guidance material developed (online tutorials, manuals, FAQs, videos </a:t>
            </a:r>
            <a:r>
              <a:rPr lang="en-GB" sz="1400" dirty="0" err="1" smtClean="0"/>
              <a:t>etc</a:t>
            </a:r>
            <a:r>
              <a:rPr lang="en-GB" sz="1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41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4" descr="http://whc.unesco.org/uploads/thumbs/site_0898_0003-700-456.75-20070614145930.jpg"/>
          <p:cNvPicPr>
            <a:picLocks noChangeAspect="1" noChangeArrowheads="1"/>
          </p:cNvPicPr>
          <p:nvPr/>
        </p:nvPicPr>
        <p:blipFill rotWithShape="1">
          <a:blip r:embed="rId2" cstate="print"/>
          <a:srcRect l="10029"/>
          <a:stretch/>
        </p:blipFill>
        <p:spPr bwMode="auto">
          <a:xfrm>
            <a:off x="0" y="987834"/>
            <a:ext cx="4427773" cy="3205895"/>
          </a:xfrm>
          <a:prstGeom prst="rect">
            <a:avLst/>
          </a:prstGeom>
          <a:noFill/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-2016" r="-1"/>
          <a:stretch/>
        </p:blipFill>
        <p:spPr>
          <a:xfrm>
            <a:off x="4370966" y="982721"/>
            <a:ext cx="4809301" cy="320381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609782" y="2122964"/>
            <a:ext cx="392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</a:rPr>
              <a:t>Thank</a:t>
            </a:r>
            <a:r>
              <a:rPr lang="nb-NO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nb-NO" sz="5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</a:rPr>
              <a:t>you</a:t>
            </a:r>
            <a:r>
              <a:rPr lang="nb-NO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101600" dir="13500000">
                    <a:prstClr val="black">
                      <a:alpha val="50000"/>
                    </a:prstClr>
                  </a:innerShdw>
                </a:effectLst>
              </a:rPr>
              <a:t>!</a:t>
            </a:r>
            <a:endParaRPr lang="nb-NO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1016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1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Subgroup</a:t>
            </a:r>
            <a:r>
              <a:rPr lang="nb-NO" dirty="0" smtClean="0"/>
              <a:t> 1 - </a:t>
            </a:r>
            <a:r>
              <a:rPr lang="nb-NO" dirty="0" err="1" smtClean="0"/>
              <a:t>Lessons</a:t>
            </a:r>
            <a:r>
              <a:rPr lang="nb-NO" dirty="0" smtClean="0"/>
              <a:t> </a:t>
            </a:r>
            <a:r>
              <a:rPr lang="nb-NO" dirty="0" err="1" smtClean="0"/>
              <a:t>Learned</a:t>
            </a:r>
            <a:r>
              <a:rPr lang="nb-NO" dirty="0" smtClean="0"/>
              <a:t> from 2nd </a:t>
            </a:r>
            <a:r>
              <a:rPr lang="nb-NO" dirty="0" err="1" smtClean="0"/>
              <a:t>Cycle</a:t>
            </a:r>
            <a:r>
              <a:rPr lang="nb-NO" dirty="0" smtClean="0"/>
              <a:t> - </a:t>
            </a:r>
            <a:r>
              <a:rPr lang="nb-NO" dirty="0" err="1" smtClean="0"/>
              <a:t>Tasks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51520" y="908069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600" dirty="0" smtClean="0"/>
              <a:t>Different </a:t>
            </a:r>
            <a:r>
              <a:rPr lang="nb-NO" sz="1600" dirty="0" err="1" smtClean="0"/>
              <a:t>responses</a:t>
            </a:r>
            <a:r>
              <a:rPr lang="nb-NO" sz="1600" dirty="0" smtClean="0"/>
              <a:t> to </a:t>
            </a:r>
            <a:r>
              <a:rPr lang="nb-NO" sz="1600" dirty="0" err="1" smtClean="0"/>
              <a:t>Reflection</a:t>
            </a:r>
            <a:r>
              <a:rPr lang="nb-NO" sz="1600" dirty="0" smtClean="0"/>
              <a:t> Survey by region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Comments</a:t>
            </a:r>
            <a:r>
              <a:rPr lang="nb-NO" sz="1600" dirty="0" smtClean="0"/>
              <a:t> from 2nd </a:t>
            </a:r>
            <a:r>
              <a:rPr lang="nb-NO" sz="1600" dirty="0" err="1" smtClean="0"/>
              <a:t>Cycle</a:t>
            </a: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Compare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results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PR </a:t>
            </a:r>
            <a:r>
              <a:rPr lang="nb-NO" sz="1600" dirty="0" err="1" smtClean="0"/>
              <a:t>Reflection</a:t>
            </a:r>
            <a:r>
              <a:rPr lang="nb-NO" sz="1600" dirty="0" smtClean="0"/>
              <a:t> Survey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answers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final questions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2nd </a:t>
            </a:r>
            <a:r>
              <a:rPr lang="nb-NO" sz="1600" dirty="0" err="1" smtClean="0"/>
              <a:t>Cycle</a:t>
            </a:r>
            <a:r>
              <a:rPr lang="nb-NO" sz="1600" dirty="0" smtClean="0"/>
              <a:t> </a:t>
            </a:r>
            <a:r>
              <a:rPr lang="nb-NO" sz="1600" dirty="0" err="1" smtClean="0"/>
              <a:t>Periodic</a:t>
            </a:r>
            <a:r>
              <a:rPr lang="nb-NO" sz="1600" dirty="0" smtClean="0"/>
              <a:t> Report </a:t>
            </a:r>
            <a:r>
              <a:rPr lang="nb-NO" sz="1600" dirty="0" err="1" smtClean="0"/>
              <a:t>sections</a:t>
            </a:r>
            <a:r>
              <a:rPr lang="nb-NO" sz="1600" dirty="0" smtClean="0"/>
              <a:t> 1 and 2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Bullet</a:t>
            </a:r>
            <a:r>
              <a:rPr lang="nb-NO" sz="1600" dirty="0" smtClean="0"/>
              <a:t> </a:t>
            </a:r>
            <a:r>
              <a:rPr lang="nb-NO" sz="1600" dirty="0" err="1" smtClean="0"/>
              <a:t>points</a:t>
            </a:r>
            <a:r>
              <a:rPr lang="nb-NO" sz="1600" dirty="0" smtClean="0"/>
              <a:t> </a:t>
            </a:r>
            <a:r>
              <a:rPr lang="nb-NO" sz="1600" dirty="0" err="1" smtClean="0"/>
              <a:t>analysis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SP </a:t>
            </a:r>
            <a:r>
              <a:rPr lang="nb-NO" sz="1600" dirty="0" err="1" smtClean="0"/>
              <a:t>responses</a:t>
            </a:r>
            <a:r>
              <a:rPr lang="nb-NO" sz="1600" dirty="0" smtClean="0"/>
              <a:t> and </a:t>
            </a:r>
            <a:r>
              <a:rPr lang="nb-NO" sz="1600" dirty="0" err="1" smtClean="0"/>
              <a:t>comments</a:t>
            </a:r>
            <a:r>
              <a:rPr lang="nb-NO" sz="1600" dirty="0" smtClean="0"/>
              <a:t> in PR </a:t>
            </a:r>
            <a:r>
              <a:rPr lang="nb-NO" sz="1600" dirty="0" err="1" smtClean="0"/>
              <a:t>Reflection</a:t>
            </a:r>
            <a:r>
              <a:rPr lang="nb-NO" sz="1600" dirty="0" smtClean="0"/>
              <a:t> Survey </a:t>
            </a:r>
            <a:r>
              <a:rPr lang="nb-NO" sz="1600" dirty="0" err="1" smtClean="0"/>
              <a:t>on</a:t>
            </a:r>
            <a:r>
              <a:rPr lang="nb-NO" sz="1600" dirty="0" smtClean="0"/>
              <a:t> EUR region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err="1"/>
              <a:t>Bullet</a:t>
            </a:r>
            <a:r>
              <a:rPr lang="nb-NO" sz="1600" dirty="0"/>
              <a:t> </a:t>
            </a:r>
            <a:r>
              <a:rPr lang="nb-NO" sz="1600" dirty="0" err="1"/>
              <a:t>points</a:t>
            </a:r>
            <a:r>
              <a:rPr lang="nb-NO" sz="1600" dirty="0"/>
              <a:t> </a:t>
            </a:r>
            <a:r>
              <a:rPr lang="nb-NO" sz="1600" dirty="0" err="1"/>
              <a:t>analysis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SP </a:t>
            </a:r>
            <a:r>
              <a:rPr lang="nb-NO" sz="1600" dirty="0" err="1"/>
              <a:t>responses</a:t>
            </a:r>
            <a:r>
              <a:rPr lang="nb-NO" sz="1600" dirty="0"/>
              <a:t> and </a:t>
            </a:r>
            <a:r>
              <a:rPr lang="nb-NO" sz="1600" dirty="0" err="1"/>
              <a:t>comments</a:t>
            </a:r>
            <a:r>
              <a:rPr lang="nb-NO" sz="1600" dirty="0"/>
              <a:t> in PR </a:t>
            </a:r>
            <a:r>
              <a:rPr lang="nb-NO" sz="1600" dirty="0" err="1"/>
              <a:t>Reflection</a:t>
            </a:r>
            <a:r>
              <a:rPr lang="nb-NO" sz="1600" dirty="0"/>
              <a:t> Survey </a:t>
            </a:r>
            <a:r>
              <a:rPr lang="nb-NO" sz="1600" dirty="0" err="1" smtClean="0"/>
              <a:t>on</a:t>
            </a:r>
            <a:r>
              <a:rPr lang="nb-NO" sz="1600" dirty="0" smtClean="0"/>
              <a:t> ARB region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err="1"/>
              <a:t>Bullet</a:t>
            </a:r>
            <a:r>
              <a:rPr lang="nb-NO" sz="1600" dirty="0"/>
              <a:t> </a:t>
            </a:r>
            <a:r>
              <a:rPr lang="nb-NO" sz="1600" dirty="0" err="1"/>
              <a:t>points</a:t>
            </a:r>
            <a:r>
              <a:rPr lang="nb-NO" sz="1600" dirty="0"/>
              <a:t> </a:t>
            </a:r>
            <a:r>
              <a:rPr lang="nb-NO" sz="1600" dirty="0" err="1"/>
              <a:t>analysis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SP </a:t>
            </a:r>
            <a:r>
              <a:rPr lang="nb-NO" sz="1600" dirty="0" err="1"/>
              <a:t>responses</a:t>
            </a:r>
            <a:r>
              <a:rPr lang="nb-NO" sz="1600" dirty="0"/>
              <a:t> and </a:t>
            </a:r>
            <a:r>
              <a:rPr lang="nb-NO" sz="1600" dirty="0" err="1"/>
              <a:t>comments</a:t>
            </a:r>
            <a:r>
              <a:rPr lang="nb-NO" sz="1600" dirty="0"/>
              <a:t> in PR </a:t>
            </a:r>
            <a:r>
              <a:rPr lang="nb-NO" sz="1600" dirty="0" err="1"/>
              <a:t>Reflection</a:t>
            </a:r>
            <a:r>
              <a:rPr lang="nb-NO" sz="1600" dirty="0"/>
              <a:t> Survey </a:t>
            </a:r>
            <a:r>
              <a:rPr lang="nb-NO" sz="1600" dirty="0" smtClean="0"/>
              <a:t>– all </a:t>
            </a:r>
            <a:r>
              <a:rPr lang="nb-NO" sz="1600" dirty="0" err="1" smtClean="0"/>
              <a:t>other</a:t>
            </a:r>
            <a:r>
              <a:rPr lang="nb-NO" sz="1600" dirty="0" smtClean="0"/>
              <a:t> regions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Recommendation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Objectives</a:t>
            </a:r>
            <a:r>
              <a:rPr lang="nb-NO" sz="1600" dirty="0" smtClean="0"/>
              <a:t> – </a:t>
            </a:r>
            <a:r>
              <a:rPr lang="nb-NO" sz="1600" dirty="0" err="1" smtClean="0"/>
              <a:t>preliminary</a:t>
            </a:r>
            <a:r>
              <a:rPr lang="nb-NO" sz="1600" dirty="0" smtClean="0"/>
              <a:t> </a:t>
            </a:r>
            <a:r>
              <a:rPr lang="nb-NO" sz="1600" dirty="0" err="1" smtClean="0"/>
              <a:t>comment</a:t>
            </a: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Produce</a:t>
            </a:r>
            <a:r>
              <a:rPr lang="nb-NO" sz="1600" dirty="0" smtClean="0"/>
              <a:t> a </a:t>
            </a:r>
            <a:r>
              <a:rPr lang="nb-NO" sz="1600" dirty="0" err="1" smtClean="0"/>
              <a:t>comparison</a:t>
            </a:r>
            <a:r>
              <a:rPr lang="nb-NO" sz="1600" dirty="0" smtClean="0"/>
              <a:t> </a:t>
            </a:r>
            <a:r>
              <a:rPr lang="nb-NO" sz="1600" dirty="0" err="1" smtClean="0"/>
              <a:t>based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results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analysis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responses</a:t>
            </a:r>
            <a:r>
              <a:rPr lang="nb-NO" sz="1600" dirty="0" smtClean="0"/>
              <a:t> from </a:t>
            </a:r>
            <a:r>
              <a:rPr lang="nb-NO" sz="1600" dirty="0" err="1" smtClean="0"/>
              <a:t>the</a:t>
            </a:r>
            <a:r>
              <a:rPr lang="nb-NO" sz="1600" dirty="0" smtClean="0"/>
              <a:t> different regions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475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1: Different </a:t>
            </a:r>
            <a:r>
              <a:rPr lang="nb-NO" dirty="0" err="1" smtClean="0"/>
              <a:t>responses</a:t>
            </a:r>
            <a:r>
              <a:rPr lang="nb-NO" dirty="0" smtClean="0"/>
              <a:t> to </a:t>
            </a:r>
            <a:r>
              <a:rPr lang="nb-NO" dirty="0" err="1" smtClean="0"/>
              <a:t>Reflection</a:t>
            </a:r>
            <a:r>
              <a:rPr lang="nb-NO" dirty="0" smtClean="0"/>
              <a:t> Survey by region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PR Reflection Survey analysis was broken down in regional groupings, providing a basis for the further analytical work in Subgroup 1.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Relevant questions from the Reflection Survey were compared with relevant/similar/overlapping questions in PR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7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2: </a:t>
            </a:r>
            <a:r>
              <a:rPr lang="nb-NO" dirty="0" err="1" smtClean="0"/>
              <a:t>Comments</a:t>
            </a:r>
            <a:r>
              <a:rPr lang="nb-NO" dirty="0" smtClean="0"/>
              <a:t> from 2nd </a:t>
            </a:r>
            <a:r>
              <a:rPr lang="nb-NO" dirty="0" err="1" smtClean="0"/>
              <a:t>Cycle</a:t>
            </a:r>
            <a:r>
              <a:rPr lang="nb-NO" dirty="0" smtClean="0"/>
              <a:t> PR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91450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Specific data extraction and rough descriptive analysis was performed on selected questions from the PR Questionnaires (both section 1 and 2)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Analysis on regional level to ensure comparability with the Reflection Survey data.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Specific questions and comments extracted from PR questionnaires: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sz="11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Section 1: Q13.1 Was the questionnaire easy to use and clear to understand?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/>
              <a:t>Section </a:t>
            </a:r>
            <a:r>
              <a:rPr lang="en-GB" sz="1100" dirty="0" smtClean="0"/>
              <a:t>1: Q13.2 </a:t>
            </a:r>
            <a:r>
              <a:rPr lang="en-GB" sz="1100" dirty="0"/>
              <a:t>Please provide suggestions for improvement [of the questionnaire</a:t>
            </a:r>
            <a:r>
              <a:rPr lang="en-GB" sz="1100" dirty="0" smtClean="0"/>
              <a:t>]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/>
              <a:t>Section 1: Q13.4 How accessible was the information required to complete the Periodic Report</a:t>
            </a:r>
            <a:r>
              <a:rPr lang="en-GB" sz="11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Section 1: Q13.6 Comments, conclusions and/or recommendations related to the assessment of the Periodic Reporting exercise</a:t>
            </a:r>
            <a:endParaRPr lang="en-GB" sz="1100" dirty="0"/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Section 2: Q6.4   Was </a:t>
            </a:r>
            <a:r>
              <a:rPr lang="en-GB" sz="1100" dirty="0"/>
              <a:t>the questionnaire easy to use and clear to </a:t>
            </a:r>
            <a:r>
              <a:rPr lang="en-GB" sz="1100" dirty="0" smtClean="0"/>
              <a:t>understand?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Section 2: Q6.5   Please provide suggestions for improvement [of the questionnaire]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Section 2: Q6.7   </a:t>
            </a:r>
            <a:r>
              <a:rPr lang="en-GB" sz="1100" dirty="0"/>
              <a:t>How accessible was the information required to complete the Periodic Report</a:t>
            </a:r>
            <a:r>
              <a:rPr lang="en-GB" sz="11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Section 2: Q6.8   Has Periodic Reporting improved understanding of (</a:t>
            </a:r>
            <a:r>
              <a:rPr lang="en-GB" sz="1100" dirty="0" err="1" smtClean="0"/>
              <a:t>e.g</a:t>
            </a:r>
            <a:r>
              <a:rPr lang="en-GB" sz="1100" dirty="0" smtClean="0"/>
              <a:t>) the World Heritage Convention?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/>
              <a:t>Section </a:t>
            </a:r>
            <a:r>
              <a:rPr lang="en-GB" sz="1100" dirty="0" smtClean="0"/>
              <a:t>2: Q6.11 </a:t>
            </a:r>
            <a:r>
              <a:rPr lang="en-GB" sz="1100" dirty="0"/>
              <a:t>Comments, conclusions and/or recommendations related to the assessment of the Periodic Reporting exercise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8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3: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Refl.Survey</a:t>
            </a:r>
            <a:r>
              <a:rPr lang="nb-NO" dirty="0" smtClean="0"/>
              <a:t> and PR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Differences along two axes: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Regions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PR questionnaires and Survey – time aspect (up to six </a:t>
            </a:r>
            <a:r>
              <a:rPr lang="en-GB" dirty="0" err="1" smtClean="0"/>
              <a:t>yrs</a:t>
            </a:r>
            <a:r>
              <a:rPr lang="en-GB" dirty="0" smtClean="0"/>
              <a:t> between PR and Survey) + only FPs replying to survey (vs SMs replying in PR Section 2)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Challenge: limited response to survey, dominated by respondents from EURNA (80% of SPs responded) –&gt; skewed results (5 respondents/12% in APA, 16 respondents/35% in AFR, 8 respondents/42% in ARB, 13 respondents/39% in LAC)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2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3: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Refl.Survey</a:t>
            </a:r>
            <a:r>
              <a:rPr lang="nb-NO" dirty="0" smtClean="0"/>
              <a:t> and PR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findings (quantitative aspects):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Section 1: easy to use in 85,2% of cases overall (94.9% in AFR, 75,6% in APA)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Section 2: easy to use in 77,1% of cases overall (83,3% in APA, 73% in EUR)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err="1" smtClean="0"/>
              <a:t>Refl.Survey</a:t>
            </a:r>
            <a:r>
              <a:rPr lang="en-GB" sz="1600" dirty="0" smtClean="0"/>
              <a:t>: No region above 50% “easy to use”, &gt;50% of LAC respondents rated the questionnaire as very difficult (language?)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Access to information required to complete the PR appears to be generally good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Improved understanding of the WH Convention (marked differences FPs/SMs):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Positive responses in PR (SMs): 60% overall, EURNA 43%, 74% AFR, 86% ARB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Positive responses in Survey (FPs): 40% in ARB, 75% LAC, 100% APA</a:t>
            </a: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840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3: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Refl.Survey</a:t>
            </a:r>
            <a:r>
              <a:rPr lang="nb-NO" dirty="0" smtClean="0"/>
              <a:t> and PR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7504" y="1029902"/>
            <a:ext cx="88569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Main findings (qualitative aspects):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Objectives: </a:t>
            </a:r>
            <a:r>
              <a:rPr lang="en-GB" sz="1600" b="0" dirty="0" smtClean="0"/>
              <a:t>few specific inputs towards additional Objectives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Training: </a:t>
            </a:r>
            <a:r>
              <a:rPr lang="en-GB" sz="1600" b="0" dirty="0" smtClean="0"/>
              <a:t>not fully satisfied across the regions (apart from EURNA (but last -&gt; experience, training and guidance materials, established standards)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b="0" dirty="0" smtClean="0"/>
              <a:t>SMs want more workshops, FPs more remote resources (on-line training, videos, tools)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Deletions/Modifications/Additions to the Questionnaires: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31% of FPs ask for reduction/streamlining (50% in EURNA, 18% in LAC)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1600" dirty="0" smtClean="0"/>
              <a:t>Little specific input provided on what to reduce/streamline (except repetitive questions), most suggestions focused on format/process.</a:t>
            </a:r>
          </a:p>
          <a:p>
            <a:pPr marL="1200150" lvl="2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412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07504" y="1029902"/>
            <a:ext cx="88569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Proposed key points concerning </a:t>
            </a:r>
            <a:r>
              <a:rPr lang="en-GB" u="sng" dirty="0" smtClean="0"/>
              <a:t>format and process</a:t>
            </a:r>
            <a:r>
              <a:rPr lang="en-GB" dirty="0" smtClean="0"/>
              <a:t> (all regions):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Improve linkages with other Conventions (Hague gets special mention)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Recognize links with other UNESCO designations of other properties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Availability of the questionnaire in other </a:t>
            </a:r>
            <a:r>
              <a:rPr lang="en-US" sz="1200" dirty="0" smtClean="0"/>
              <a:t>languages (particularly </a:t>
            </a:r>
            <a:r>
              <a:rPr lang="en-US" sz="1200" dirty="0"/>
              <a:t>Spanish and </a:t>
            </a:r>
            <a:r>
              <a:rPr lang="en-US" sz="1200" dirty="0" smtClean="0"/>
              <a:t>Russian)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Questions </a:t>
            </a:r>
            <a:r>
              <a:rPr lang="en-US" sz="1200" dirty="0" smtClean="0"/>
              <a:t>need </a:t>
            </a:r>
            <a:r>
              <a:rPr lang="en-US" sz="1200" dirty="0"/>
              <a:t>to be more clearly defined;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More guidance is needed, with definitions of terms, and examples to illustrate the sorts of replies required;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More space for comments (the most common comment);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 wider range of options for reply to multiple-choice questions (several respondents commented that it was unreasonable for the scale to go directly from ‘fair’ to ‘excellent’, without including ‘good’ in between; yes/ no questions often need an intermediate reply)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Tailor the questionnaires to regional specificities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Need for the questionnaire to be tailored to suit federal countries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Redesign the questionnaires to provide better for serial/ </a:t>
            </a:r>
            <a:r>
              <a:rPr lang="en-US" sz="1200" dirty="0" err="1"/>
              <a:t>transborder</a:t>
            </a:r>
            <a:r>
              <a:rPr lang="en-US" sz="1200" dirty="0"/>
              <a:t> and transnational properties where conditions may not be the same in all components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Split natural and cultural questions/ allow separate answers for natural and cultural properties to some questions/ have separate natural and cultural questionnaires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Different questionnaires for different types of property (examples mentioned included urban </a:t>
            </a:r>
            <a:r>
              <a:rPr lang="en-US" sz="1200" dirty="0" err="1"/>
              <a:t>centres</a:t>
            </a:r>
            <a:r>
              <a:rPr lang="en-US" sz="1200" dirty="0"/>
              <a:t>, cultural landscapes, sites, monuments, underground sites such as mines, modern heritage)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Ability to omit questions or select additional questions for specific sites/ site types </a:t>
            </a:r>
            <a:endParaRPr lang="nb-NO" sz="1200" dirty="0"/>
          </a:p>
          <a:p>
            <a:pPr marL="742950" lvl="1" indent="-285750">
              <a:buFont typeface="Arial" charset="0"/>
              <a:buChar char="•"/>
            </a:pPr>
            <a:endParaRPr lang="en-GB" sz="1600" dirty="0" smtClean="0"/>
          </a:p>
          <a:p>
            <a:pPr marL="1200150" lvl="2" indent="-285750">
              <a:buFont typeface="Arial" charset="0"/>
              <a:buChar char="•"/>
            </a:pPr>
            <a:endParaRPr lang="en-GB" sz="1600" dirty="0"/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51520" y="2214091"/>
            <a:ext cx="8712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 dirty="0" err="1" smtClean="0"/>
              <a:t>Brought</a:t>
            </a:r>
            <a:r>
              <a:rPr lang="nb-NO" sz="3200" dirty="0" smtClean="0"/>
              <a:t> forward to </a:t>
            </a:r>
            <a:r>
              <a:rPr lang="nb-NO" sz="3200" dirty="0" err="1" smtClean="0"/>
              <a:t>tasks</a:t>
            </a:r>
            <a:r>
              <a:rPr lang="nb-NO" sz="3200" dirty="0" smtClean="0"/>
              <a:t> under </a:t>
            </a:r>
            <a:r>
              <a:rPr lang="nb-NO" sz="3200" dirty="0" err="1" smtClean="0"/>
              <a:t>subgroup</a:t>
            </a:r>
            <a:r>
              <a:rPr lang="nb-NO" sz="3200" dirty="0" smtClean="0"/>
              <a:t> 2</a:t>
            </a:r>
            <a:endParaRPr lang="nb-NO" sz="3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15"/>
          </a:xfrm>
        </p:spPr>
        <p:txBody>
          <a:bodyPr/>
          <a:lstStyle/>
          <a:p>
            <a:r>
              <a:rPr lang="nb-NO" dirty="0" err="1"/>
              <a:t>Subgroup</a:t>
            </a:r>
            <a:r>
              <a:rPr lang="nb-NO" dirty="0"/>
              <a:t> 1 </a:t>
            </a:r>
            <a:r>
              <a:rPr lang="nb-NO" dirty="0" smtClean="0"/>
              <a:t>– </a:t>
            </a:r>
            <a:r>
              <a:rPr lang="nb-NO" dirty="0" err="1" smtClean="0"/>
              <a:t>Task</a:t>
            </a:r>
            <a:r>
              <a:rPr lang="nb-NO" dirty="0" smtClean="0"/>
              <a:t> 3: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Refl.Survey</a:t>
            </a:r>
            <a:r>
              <a:rPr lang="nb-NO" dirty="0" smtClean="0"/>
              <a:t> and PR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01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theme/theme1.xml><?xml version="1.0" encoding="utf-8"?>
<a:theme xmlns:a="http://schemas.openxmlformats.org/drawingml/2006/main" name="1_15B_master_en">
  <a:themeElements>
    <a:clrScheme name="1_15B_master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15B_master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5B_master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5B_master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5B_master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5B_master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5B_master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5B_master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5B_master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5B_master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5B_master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5B_master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5B_master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5B_master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c content master">
  <a:themeElements>
    <a:clrScheme name="1_whc content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whc conte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hc content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c content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19827</TotalTime>
  <Words>3563</Words>
  <Application>Microsoft Office PowerPoint</Application>
  <PresentationFormat>Custom</PresentationFormat>
  <Paragraphs>354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 </vt:lpstr>
      <vt:lpstr>Arial</vt:lpstr>
      <vt:lpstr>Calibri</vt:lpstr>
      <vt:lpstr>1_15B_master_en</vt:lpstr>
      <vt:lpstr>1_whc content master</vt:lpstr>
      <vt:lpstr>PowerPoint Presentation</vt:lpstr>
      <vt:lpstr>Subgroup 1 - Lessons Learned from 2nd Cycle - Group members</vt:lpstr>
      <vt:lpstr>Subgroup 1 - Lessons Learned from 2nd Cycle - Tasks</vt:lpstr>
      <vt:lpstr>Subgroup 1 – Task 1: Different responses to Reflection Survey by region</vt:lpstr>
      <vt:lpstr>Subgroup 1 – Task 2: Comments from 2nd Cycle PR</vt:lpstr>
      <vt:lpstr>Subgroup 1 – Task 3: Comparison of results Refl.Survey and PR</vt:lpstr>
      <vt:lpstr>Subgroup 1 – Task 3: Comparison of results Refl.Survey and PR</vt:lpstr>
      <vt:lpstr>Subgroup 1 – Task 3: Comparison of results Refl.Survey and PR</vt:lpstr>
      <vt:lpstr>Subgroup 1 – Task 3: Comparison of results Refl.Survey and PR</vt:lpstr>
      <vt:lpstr>Subgroup 1 – Task 3: Comparison of results Refl.Survey and PR</vt:lpstr>
      <vt:lpstr>Subgroup 1 – Task 3: Comparison of results Refl.Survey and PR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Tasks 4-6: Bullet points analyses</vt:lpstr>
      <vt:lpstr>Subgroup 1 – Task 7: Recommendations on objectives</vt:lpstr>
      <vt:lpstr>Subgroup 1 – Task 7: Recommendations on objectives</vt:lpstr>
      <vt:lpstr>Subgroup 1 – Task 7: Recommendations on objectives</vt:lpstr>
      <vt:lpstr>Subgroup 1 – Conclusions so far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Provisional Timetable of the 32nd session of the World Heritage Committee  Calendrier provisoire de la 32e session du comité du patrimoine mondial</dc:title>
  <dc:creator>whc_guest</dc:creator>
  <cp:lastModifiedBy>Hamilton, Emily</cp:lastModifiedBy>
  <cp:revision>453</cp:revision>
  <cp:lastPrinted>2016-09-15T19:55:22Z</cp:lastPrinted>
  <dcterms:created xsi:type="dcterms:W3CDTF">2008-06-24T12:02:28Z</dcterms:created>
  <dcterms:modified xsi:type="dcterms:W3CDTF">2016-11-07T10:56:36Z</dcterms:modified>
</cp:coreProperties>
</file>