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86" r:id="rId4"/>
    <p:sldId id="287" r:id="rId5"/>
    <p:sldId id="288" r:id="rId6"/>
    <p:sldId id="289" r:id="rId7"/>
    <p:sldId id="290" r:id="rId8"/>
    <p:sldId id="291" r:id="rId9"/>
    <p:sldId id="281" r:id="rId10"/>
    <p:sldId id="278" r:id="rId11"/>
    <p:sldId id="276" r:id="rId12"/>
    <p:sldId id="282" r:id="rId13"/>
    <p:sldId id="283" r:id="rId14"/>
    <p:sldId id="285" r:id="rId15"/>
    <p:sldId id="275" r:id="rId16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59E"/>
    <a:srgbClr val="0066CC"/>
    <a:srgbClr val="D6A300"/>
    <a:srgbClr val="0099FF"/>
    <a:srgbClr val="66CCFF"/>
    <a:srgbClr val="0D5EFF"/>
    <a:srgbClr val="00CCFF"/>
    <a:srgbClr val="33CCFF"/>
    <a:srgbClr val="48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71655" autoAdjust="0"/>
  </p:normalViewPr>
  <p:slideViewPr>
    <p:cSldViewPr showGuides="1">
      <p:cViewPr>
        <p:scale>
          <a:sx n="50" d="100"/>
          <a:sy n="50" d="100"/>
        </p:scale>
        <p:origin x="-1926" y="-7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366" y="-96"/>
      </p:cViewPr>
      <p:guideLst>
        <p:guide orient="horz" pos="3098"/>
        <p:guide pos="21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_etowar\Desktop\Stats-CESEE-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_etowar\Desktop\Stats-CESEE-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1307097305298"/>
          <c:y val="0.20503851535050313"/>
          <c:w val="0.5847908606799872"/>
          <c:h val="0.6553444087234126"/>
        </c:manualLayout>
      </c:layout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0D5EFF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99FF"/>
              </a:solidFill>
            </c:spPr>
          </c:dPt>
          <c:dPt>
            <c:idx val="5"/>
            <c:bubble3D val="0"/>
            <c:spPr>
              <a:solidFill>
                <a:srgbClr val="D6A300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2535194464328322E-2"/>
                  <c:y val="-3.7267312739753686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Lack of International Collaboration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5759246003340492E-2"/>
                  <c:y val="5.7369271148798705E-3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5353953058026898E-3"/>
                  <c:y val="-2.9426286683583566E-3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1057232953794444E-2"/>
                  <c:y val="3.4451794460290809E-3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000218722659668"/>
                  <c:y val="-9.2740396086852788E-3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 dirty="0"/>
                      <a:t>Lack of Understanding  of </a:t>
                    </a:r>
                    <a:r>
                      <a:rPr lang="en-US" sz="900" dirty="0" smtClean="0"/>
                      <a:t>the </a:t>
                    </a:r>
                    <a:r>
                      <a:rPr lang="en-US" sz="900" b="0" i="0" u="none" strike="noStrike" baseline="0" dirty="0" smtClean="0">
                        <a:effectLst/>
                      </a:rPr>
                      <a:t>concept and principles of World Heritage at all levels</a:t>
                    </a:r>
                    <a:r>
                      <a:rPr lang="en-US" sz="900" dirty="0" smtClean="0"/>
                      <a:t> 32</a:t>
                    </a:r>
                    <a:r>
                      <a:rPr lang="en-US" sz="9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87759484609879"/>
                  <c:y val="6.9226226529376142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 dirty="0"/>
                      <a:t>Lack </a:t>
                    </a:r>
                    <a:r>
                      <a:rPr lang="en-US" sz="900" dirty="0" smtClean="0"/>
                      <a:t>of </a:t>
                    </a:r>
                    <a:r>
                      <a:rPr lang="en-US" sz="900" dirty="0"/>
                      <a:t>Funds
16%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322977809591982"/>
                  <c:y val="2.003205128205128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Raise interest</a:t>
                    </a:r>
                    <a:r>
                      <a:rPr lang="en-US" sz="900" dirty="0" smtClean="0"/>
                      <a:t>/</a:t>
                    </a:r>
                  </a:p>
                  <a:p>
                    <a:r>
                      <a:rPr lang="en-US" sz="900" dirty="0" smtClean="0"/>
                      <a:t>involvement </a:t>
                    </a:r>
                    <a:r>
                      <a:rPr lang="en-US" sz="900" dirty="0"/>
                      <a:t>of local communities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Sheet1!$A$5:$A$11</c:f>
              <c:strCache>
                <c:ptCount val="7"/>
                <c:pt idx="0">
                  <c:v>Lack of International Collaboration</c:v>
                </c:pt>
                <c:pt idx="1">
                  <c:v>Lack of  Cooperation between Stakeholders</c:v>
                </c:pt>
                <c:pt idx="2">
                  <c:v>Lack of Staff</c:v>
                </c:pt>
                <c:pt idx="3">
                  <c:v>Lack of Assistance</c:v>
                </c:pt>
                <c:pt idx="4">
                  <c:v>Lack of Understanding  of the TL</c:v>
                </c:pt>
                <c:pt idx="5">
                  <c:v>Lack o Funds</c:v>
                </c:pt>
                <c:pt idx="6">
                  <c:v>Raise interest/involvement of local communities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9278215223098"/>
          <c:y val="0.214719692807955"/>
          <c:w val="0.42801443569553804"/>
          <c:h val="0.4411569966601252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D6A300"/>
              </a:solidFill>
              <a:ln>
                <a:solidFill>
                  <a:srgbClr val="99CCFF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66CC"/>
              </a:solidFill>
            </c:spPr>
          </c:dPt>
          <c:dPt>
            <c:idx val="6"/>
            <c:bubble3D val="0"/>
            <c:spPr>
              <a:solidFill>
                <a:srgbClr val="99CCFF"/>
              </a:solidFill>
            </c:spPr>
          </c:dPt>
          <c:dPt>
            <c:idx val="7"/>
            <c:bubble3D val="0"/>
            <c:spPr>
              <a:solidFill>
                <a:srgbClr val="0099FF"/>
              </a:solidFill>
            </c:spPr>
          </c:dPt>
          <c:dLbls>
            <c:dLbl>
              <c:idx val="1"/>
              <c:layout>
                <c:manualLayout>
                  <c:x val="-1.7800306211723533E-2"/>
                  <c:y val="1.54019741669759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6824146981627293E-3"/>
                  <c:y val="-2.97691845542907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5314304461942256E-2"/>
                  <c:y val="6.80860981172279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173775153105862"/>
                  <c:y val="5.9646529384672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069072615923009"/>
                  <c:y val="0.112561246968864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580927384076989E-3"/>
                  <c:y val="4.99624333427666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1406386701662282E-2"/>
                  <c:y val="-0.135607753047782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Sheet3!$A$3:$A$10</c:f>
              <c:strCache>
                <c:ptCount val="8"/>
                <c:pt idx="1">
                  <c:v>Law enforcement</c:v>
                </c:pt>
                <c:pt idx="2">
                  <c:v>Exchange of information (between local communities, SP, WHC…)</c:v>
                </c:pt>
                <c:pt idx="3">
                  <c:v>Involvement of local actors</c:v>
                </c:pt>
                <c:pt idx="4">
                  <c:v>Funds</c:v>
                </c:pt>
                <c:pt idx="5">
                  <c:v>Promotion (Education, campaigns…)</c:v>
                </c:pt>
                <c:pt idx="6">
                  <c:v>Other needs</c:v>
                </c:pt>
                <c:pt idx="7">
                  <c:v>Organise Trainings, Seminars, Workshops</c:v>
                </c:pt>
              </c:strCache>
            </c:strRef>
          </c:cat>
          <c:val>
            <c:numRef>
              <c:f>Sheet3!$B$3:$B$10</c:f>
              <c:numCache>
                <c:formatCode>General</c:formatCode>
                <c:ptCount val="8"/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0.75</c:v>
                </c:pt>
                <c:pt idx="6">
                  <c:v>0.5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06872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321" y="2"/>
            <a:ext cx="2906871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C0D1C6-BF9E-418D-9DC5-B8E3FC982694}" type="datetimeFigureOut">
              <a:rPr lang="en-US"/>
              <a:pPr>
                <a:defRPr/>
              </a:pPr>
              <a:t>7/15/2013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43315"/>
            <a:ext cx="2906872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321" y="9343315"/>
            <a:ext cx="2906871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22D7A6-A1A1-4F4C-8429-1F0045C7E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06872" cy="491253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321" y="2"/>
            <a:ext cx="2906871" cy="491253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>
              <a:defRPr sz="1200"/>
            </a:lvl1pPr>
          </a:lstStyle>
          <a:p>
            <a:pPr>
              <a:defRPr/>
            </a:pPr>
            <a:fld id="{DBE57925-FD8B-4EBC-858F-7F125A57FE3A}" type="datetimeFigureOut">
              <a:rPr lang="en-US"/>
              <a:pPr>
                <a:defRPr/>
              </a:pPr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6600"/>
            <a:ext cx="4921250" cy="3690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669" y="4671657"/>
            <a:ext cx="5367020" cy="4426029"/>
          </a:xfrm>
          <a:prstGeom prst="rect">
            <a:avLst/>
          </a:prstGeom>
        </p:spPr>
        <p:txBody>
          <a:bodyPr vert="horz" lIns="91256" tIns="45628" rIns="91256" bIns="456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43315"/>
            <a:ext cx="2906872" cy="491253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321" y="9343315"/>
            <a:ext cx="2906871" cy="491253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>
              <a:defRPr sz="1200"/>
            </a:lvl1pPr>
          </a:lstStyle>
          <a:p>
            <a:pPr>
              <a:defRPr/>
            </a:pPr>
            <a:fld id="{16EA31BA-A5E1-4EAD-BBAE-8DC24198D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55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latin typeface="+mn-lt"/>
            </a:endParaRP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1449" indent="-285174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0692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596969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3245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09522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65799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2075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78353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FA56A0EF-1C8E-4B51-83F8-54E9FE067046}" type="slidenum">
              <a:rPr lang="it-IT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it-IT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1449" indent="-285174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0692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596969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3245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09522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65799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2075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78353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2AECA2AA-2072-4BA0-AE10-30FFCA24FADE}" type="slidenum">
              <a:rPr lang="it-IT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it-IT" b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1449" indent="-285174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0692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596969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3245" indent="-228139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09522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65799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2075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78353" indent="-2281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4DAF96BA-7B0A-4FDF-94A7-B055E3D2E414}" type="slidenum">
              <a:rPr lang="it-IT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it-IT" b="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174" indent="-28517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8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ccromlogo-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38850"/>
            <a:ext cx="928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5943600"/>
            <a:ext cx="1752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1AD8-80B3-4704-B7C5-1F4FEFFADE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50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 noChangeAspect="1"/>
          </p:cNvGrpSpPr>
          <p:nvPr userDrawn="1"/>
        </p:nvGrpSpPr>
        <p:grpSpPr bwMode="auto">
          <a:xfrm>
            <a:off x="-3565525" y="0"/>
            <a:ext cx="6713538" cy="6688138"/>
            <a:chOff x="-2246" y="0"/>
            <a:chExt cx="4229" cy="4213"/>
          </a:xfrm>
        </p:grpSpPr>
        <p:sp>
          <p:nvSpPr>
            <p:cNvPr id="103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-2246" y="0"/>
              <a:ext cx="4229" cy="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2"/>
            <p:cNvSpPr>
              <a:spLocks noEditPoints="1"/>
            </p:cNvSpPr>
            <p:nvPr userDrawn="1"/>
          </p:nvSpPr>
          <p:spPr bwMode="auto">
            <a:xfrm>
              <a:off x="-2246" y="0"/>
              <a:ext cx="4229" cy="4213"/>
            </a:xfrm>
            <a:custGeom>
              <a:avLst/>
              <a:gdLst>
                <a:gd name="T0" fmla="*/ 1904 w 4229"/>
                <a:gd name="T1" fmla="*/ 16 h 4213"/>
                <a:gd name="T2" fmla="*/ 1492 w 4229"/>
                <a:gd name="T3" fmla="*/ 95 h 4213"/>
                <a:gd name="T4" fmla="*/ 1111 w 4229"/>
                <a:gd name="T5" fmla="*/ 262 h 4213"/>
                <a:gd name="T6" fmla="*/ 770 w 4229"/>
                <a:gd name="T7" fmla="*/ 484 h 4213"/>
                <a:gd name="T8" fmla="*/ 484 w 4229"/>
                <a:gd name="T9" fmla="*/ 770 h 4213"/>
                <a:gd name="T10" fmla="*/ 262 w 4229"/>
                <a:gd name="T11" fmla="*/ 1111 h 4213"/>
                <a:gd name="T12" fmla="*/ 95 w 4229"/>
                <a:gd name="T13" fmla="*/ 1492 h 4213"/>
                <a:gd name="T14" fmla="*/ 16 w 4229"/>
                <a:gd name="T15" fmla="*/ 1904 h 4213"/>
                <a:gd name="T16" fmla="*/ 16 w 4229"/>
                <a:gd name="T17" fmla="*/ 2317 h 4213"/>
                <a:gd name="T18" fmla="*/ 214 w 4229"/>
                <a:gd name="T19" fmla="*/ 3039 h 4213"/>
                <a:gd name="T20" fmla="*/ 651 w 4229"/>
                <a:gd name="T21" fmla="*/ 3634 h 4213"/>
                <a:gd name="T22" fmla="*/ 1262 w 4229"/>
                <a:gd name="T23" fmla="*/ 4046 h 4213"/>
                <a:gd name="T24" fmla="*/ 1809 w 4229"/>
                <a:gd name="T25" fmla="*/ 4205 h 4213"/>
                <a:gd name="T26" fmla="*/ 1936 w 4229"/>
                <a:gd name="T27" fmla="*/ 4197 h 4213"/>
                <a:gd name="T28" fmla="*/ 2007 w 4229"/>
                <a:gd name="T29" fmla="*/ 4110 h 4213"/>
                <a:gd name="T30" fmla="*/ 2015 w 4229"/>
                <a:gd name="T31" fmla="*/ 3864 h 4213"/>
                <a:gd name="T32" fmla="*/ 2015 w 4229"/>
                <a:gd name="T33" fmla="*/ 3023 h 4213"/>
                <a:gd name="T34" fmla="*/ 2245 w 4229"/>
                <a:gd name="T35" fmla="*/ 3015 h 4213"/>
                <a:gd name="T36" fmla="*/ 2245 w 4229"/>
                <a:gd name="T37" fmla="*/ 3483 h 4213"/>
                <a:gd name="T38" fmla="*/ 2245 w 4229"/>
                <a:gd name="T39" fmla="*/ 4046 h 4213"/>
                <a:gd name="T40" fmla="*/ 2293 w 4229"/>
                <a:gd name="T41" fmla="*/ 4181 h 4213"/>
                <a:gd name="T42" fmla="*/ 2412 w 4229"/>
                <a:gd name="T43" fmla="*/ 4213 h 4213"/>
                <a:gd name="T44" fmla="*/ 2960 w 4229"/>
                <a:gd name="T45" fmla="*/ 4054 h 4213"/>
                <a:gd name="T46" fmla="*/ 3570 w 4229"/>
                <a:gd name="T47" fmla="*/ 3642 h 4213"/>
                <a:gd name="T48" fmla="*/ 4015 w 4229"/>
                <a:gd name="T49" fmla="*/ 3039 h 4213"/>
                <a:gd name="T50" fmla="*/ 4221 w 4229"/>
                <a:gd name="T51" fmla="*/ 2317 h 4213"/>
                <a:gd name="T52" fmla="*/ 4221 w 4229"/>
                <a:gd name="T53" fmla="*/ 1904 h 4213"/>
                <a:gd name="T54" fmla="*/ 4134 w 4229"/>
                <a:gd name="T55" fmla="*/ 1492 h 4213"/>
                <a:gd name="T56" fmla="*/ 3975 w 4229"/>
                <a:gd name="T57" fmla="*/ 1111 h 4213"/>
                <a:gd name="T58" fmla="*/ 3745 w 4229"/>
                <a:gd name="T59" fmla="*/ 770 h 4213"/>
                <a:gd name="T60" fmla="*/ 3459 w 4229"/>
                <a:gd name="T61" fmla="*/ 484 h 4213"/>
                <a:gd name="T62" fmla="*/ 3126 w 4229"/>
                <a:gd name="T63" fmla="*/ 262 h 4213"/>
                <a:gd name="T64" fmla="*/ 2745 w 4229"/>
                <a:gd name="T65" fmla="*/ 95 h 4213"/>
                <a:gd name="T66" fmla="*/ 2333 w 4229"/>
                <a:gd name="T67" fmla="*/ 16 h 4213"/>
                <a:gd name="T68" fmla="*/ 2571 w 4229"/>
                <a:gd name="T69" fmla="*/ 3840 h 4213"/>
                <a:gd name="T70" fmla="*/ 2563 w 4229"/>
                <a:gd name="T71" fmla="*/ 3166 h 4213"/>
                <a:gd name="T72" fmla="*/ 1698 w 4229"/>
                <a:gd name="T73" fmla="*/ 3190 h 4213"/>
                <a:gd name="T74" fmla="*/ 1420 w 4229"/>
                <a:gd name="T75" fmla="*/ 3737 h 4213"/>
                <a:gd name="T76" fmla="*/ 928 w 4229"/>
                <a:gd name="T77" fmla="*/ 3420 h 4213"/>
                <a:gd name="T78" fmla="*/ 571 w 4229"/>
                <a:gd name="T79" fmla="*/ 2967 h 4213"/>
                <a:gd name="T80" fmla="*/ 381 w 4229"/>
                <a:gd name="T81" fmla="*/ 2412 h 4213"/>
                <a:gd name="T82" fmla="*/ 365 w 4229"/>
                <a:gd name="T83" fmla="*/ 1920 h 4213"/>
                <a:gd name="T84" fmla="*/ 571 w 4229"/>
                <a:gd name="T85" fmla="*/ 1254 h 4213"/>
                <a:gd name="T86" fmla="*/ 1000 w 4229"/>
                <a:gd name="T87" fmla="*/ 730 h 4213"/>
                <a:gd name="T88" fmla="*/ 1603 w 4229"/>
                <a:gd name="T89" fmla="*/ 397 h 4213"/>
                <a:gd name="T90" fmla="*/ 2134 w 4229"/>
                <a:gd name="T91" fmla="*/ 317 h 4213"/>
                <a:gd name="T92" fmla="*/ 2833 w 4229"/>
                <a:gd name="T93" fmla="*/ 460 h 4213"/>
                <a:gd name="T94" fmla="*/ 3396 w 4229"/>
                <a:gd name="T95" fmla="*/ 841 h 4213"/>
                <a:gd name="T96" fmla="*/ 3785 w 4229"/>
                <a:gd name="T97" fmla="*/ 1412 h 4213"/>
                <a:gd name="T98" fmla="*/ 3920 w 4229"/>
                <a:gd name="T99" fmla="*/ 2103 h 4213"/>
                <a:gd name="T100" fmla="*/ 3864 w 4229"/>
                <a:gd name="T101" fmla="*/ 2571 h 4213"/>
                <a:gd name="T102" fmla="*/ 3618 w 4229"/>
                <a:gd name="T103" fmla="*/ 3110 h 4213"/>
                <a:gd name="T104" fmla="*/ 3221 w 4229"/>
                <a:gd name="T105" fmla="*/ 3523 h 4213"/>
                <a:gd name="T106" fmla="*/ 2706 w 4229"/>
                <a:gd name="T107" fmla="*/ 3792 h 4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29" h="4213">
                  <a:moveTo>
                    <a:pt x="2118" y="0"/>
                  </a:moveTo>
                  <a:lnTo>
                    <a:pt x="2118" y="0"/>
                  </a:lnTo>
                  <a:lnTo>
                    <a:pt x="2007" y="8"/>
                  </a:lnTo>
                  <a:lnTo>
                    <a:pt x="1904" y="16"/>
                  </a:lnTo>
                  <a:lnTo>
                    <a:pt x="1793" y="32"/>
                  </a:lnTo>
                  <a:lnTo>
                    <a:pt x="1690" y="48"/>
                  </a:lnTo>
                  <a:lnTo>
                    <a:pt x="1587" y="71"/>
                  </a:lnTo>
                  <a:lnTo>
                    <a:pt x="1492" y="95"/>
                  </a:lnTo>
                  <a:lnTo>
                    <a:pt x="1389" y="135"/>
                  </a:lnTo>
                  <a:lnTo>
                    <a:pt x="1293" y="167"/>
                  </a:lnTo>
                  <a:lnTo>
                    <a:pt x="1198" y="214"/>
                  </a:lnTo>
                  <a:lnTo>
                    <a:pt x="1111" y="262"/>
                  </a:lnTo>
                  <a:lnTo>
                    <a:pt x="1024" y="309"/>
                  </a:lnTo>
                  <a:lnTo>
                    <a:pt x="936" y="365"/>
                  </a:lnTo>
                  <a:lnTo>
                    <a:pt x="849" y="421"/>
                  </a:lnTo>
                  <a:lnTo>
                    <a:pt x="770" y="484"/>
                  </a:lnTo>
                  <a:lnTo>
                    <a:pt x="698" y="555"/>
                  </a:lnTo>
                  <a:lnTo>
                    <a:pt x="619" y="619"/>
                  </a:lnTo>
                  <a:lnTo>
                    <a:pt x="555" y="698"/>
                  </a:lnTo>
                  <a:lnTo>
                    <a:pt x="484" y="770"/>
                  </a:lnTo>
                  <a:lnTo>
                    <a:pt x="421" y="849"/>
                  </a:lnTo>
                  <a:lnTo>
                    <a:pt x="365" y="936"/>
                  </a:lnTo>
                  <a:lnTo>
                    <a:pt x="309" y="1023"/>
                  </a:lnTo>
                  <a:lnTo>
                    <a:pt x="262" y="1111"/>
                  </a:lnTo>
                  <a:lnTo>
                    <a:pt x="214" y="1198"/>
                  </a:lnTo>
                  <a:lnTo>
                    <a:pt x="167" y="1293"/>
                  </a:lnTo>
                  <a:lnTo>
                    <a:pt x="135" y="1388"/>
                  </a:lnTo>
                  <a:lnTo>
                    <a:pt x="95" y="1492"/>
                  </a:lnTo>
                  <a:lnTo>
                    <a:pt x="71" y="1587"/>
                  </a:lnTo>
                  <a:lnTo>
                    <a:pt x="48" y="1690"/>
                  </a:lnTo>
                  <a:lnTo>
                    <a:pt x="32" y="1793"/>
                  </a:lnTo>
                  <a:lnTo>
                    <a:pt x="16" y="1904"/>
                  </a:lnTo>
                  <a:lnTo>
                    <a:pt x="8" y="2007"/>
                  </a:lnTo>
                  <a:lnTo>
                    <a:pt x="0" y="2118"/>
                  </a:lnTo>
                  <a:lnTo>
                    <a:pt x="16" y="2317"/>
                  </a:lnTo>
                  <a:lnTo>
                    <a:pt x="40" y="2507"/>
                  </a:lnTo>
                  <a:lnTo>
                    <a:pt x="79" y="2690"/>
                  </a:lnTo>
                  <a:lnTo>
                    <a:pt x="143" y="2872"/>
                  </a:lnTo>
                  <a:lnTo>
                    <a:pt x="214" y="3039"/>
                  </a:lnTo>
                  <a:lnTo>
                    <a:pt x="302" y="3205"/>
                  </a:lnTo>
                  <a:lnTo>
                    <a:pt x="405" y="3356"/>
                  </a:lnTo>
                  <a:lnTo>
                    <a:pt x="524" y="3507"/>
                  </a:lnTo>
                  <a:lnTo>
                    <a:pt x="651" y="3634"/>
                  </a:lnTo>
                  <a:lnTo>
                    <a:pt x="785" y="3761"/>
                  </a:lnTo>
                  <a:lnTo>
                    <a:pt x="936" y="3872"/>
                  </a:lnTo>
                  <a:lnTo>
                    <a:pt x="1095" y="3967"/>
                  </a:lnTo>
                  <a:lnTo>
                    <a:pt x="1262" y="4046"/>
                  </a:lnTo>
                  <a:lnTo>
                    <a:pt x="1436" y="4118"/>
                  </a:lnTo>
                  <a:lnTo>
                    <a:pt x="1619" y="4173"/>
                  </a:lnTo>
                  <a:lnTo>
                    <a:pt x="1809" y="4205"/>
                  </a:lnTo>
                  <a:lnTo>
                    <a:pt x="1865" y="4213"/>
                  </a:lnTo>
                  <a:lnTo>
                    <a:pt x="1904" y="4213"/>
                  </a:lnTo>
                  <a:lnTo>
                    <a:pt x="1936" y="4197"/>
                  </a:lnTo>
                  <a:lnTo>
                    <a:pt x="1960" y="4181"/>
                  </a:lnTo>
                  <a:lnTo>
                    <a:pt x="1984" y="4165"/>
                  </a:lnTo>
                  <a:lnTo>
                    <a:pt x="1999" y="4134"/>
                  </a:lnTo>
                  <a:lnTo>
                    <a:pt x="2007" y="4110"/>
                  </a:lnTo>
                  <a:lnTo>
                    <a:pt x="2015" y="4054"/>
                  </a:lnTo>
                  <a:lnTo>
                    <a:pt x="2015" y="3864"/>
                  </a:lnTo>
                  <a:lnTo>
                    <a:pt x="2015" y="3507"/>
                  </a:lnTo>
                  <a:lnTo>
                    <a:pt x="2015" y="3023"/>
                  </a:lnTo>
                  <a:lnTo>
                    <a:pt x="1119" y="2118"/>
                  </a:lnTo>
                  <a:lnTo>
                    <a:pt x="2126" y="1111"/>
                  </a:lnTo>
                  <a:lnTo>
                    <a:pt x="3142" y="2118"/>
                  </a:lnTo>
                  <a:lnTo>
                    <a:pt x="2245" y="3015"/>
                  </a:lnTo>
                  <a:lnTo>
                    <a:pt x="2245" y="3483"/>
                  </a:lnTo>
                  <a:lnTo>
                    <a:pt x="2245" y="3888"/>
                  </a:lnTo>
                  <a:lnTo>
                    <a:pt x="2245" y="4046"/>
                  </a:lnTo>
                  <a:lnTo>
                    <a:pt x="2253" y="4086"/>
                  </a:lnTo>
                  <a:lnTo>
                    <a:pt x="2261" y="4126"/>
                  </a:lnTo>
                  <a:lnTo>
                    <a:pt x="2269" y="4157"/>
                  </a:lnTo>
                  <a:lnTo>
                    <a:pt x="2293" y="4181"/>
                  </a:lnTo>
                  <a:lnTo>
                    <a:pt x="2317" y="4197"/>
                  </a:lnTo>
                  <a:lnTo>
                    <a:pt x="2341" y="4213"/>
                  </a:lnTo>
                  <a:lnTo>
                    <a:pt x="2372" y="4213"/>
                  </a:lnTo>
                  <a:lnTo>
                    <a:pt x="2412" y="4213"/>
                  </a:lnTo>
                  <a:lnTo>
                    <a:pt x="2602" y="4173"/>
                  </a:lnTo>
                  <a:lnTo>
                    <a:pt x="2785" y="4118"/>
                  </a:lnTo>
                  <a:lnTo>
                    <a:pt x="2960" y="4054"/>
                  </a:lnTo>
                  <a:lnTo>
                    <a:pt x="3126" y="3967"/>
                  </a:lnTo>
                  <a:lnTo>
                    <a:pt x="3285" y="3872"/>
                  </a:lnTo>
                  <a:lnTo>
                    <a:pt x="3436" y="3761"/>
                  </a:lnTo>
                  <a:lnTo>
                    <a:pt x="3570" y="3642"/>
                  </a:lnTo>
                  <a:lnTo>
                    <a:pt x="3705" y="3507"/>
                  </a:lnTo>
                  <a:lnTo>
                    <a:pt x="3816" y="3364"/>
                  </a:lnTo>
                  <a:lnTo>
                    <a:pt x="3920" y="3205"/>
                  </a:lnTo>
                  <a:lnTo>
                    <a:pt x="4015" y="3039"/>
                  </a:lnTo>
                  <a:lnTo>
                    <a:pt x="4086" y="2872"/>
                  </a:lnTo>
                  <a:lnTo>
                    <a:pt x="4150" y="2690"/>
                  </a:lnTo>
                  <a:lnTo>
                    <a:pt x="4189" y="2507"/>
                  </a:lnTo>
                  <a:lnTo>
                    <a:pt x="4221" y="2317"/>
                  </a:lnTo>
                  <a:lnTo>
                    <a:pt x="4229" y="2118"/>
                  </a:lnTo>
                  <a:lnTo>
                    <a:pt x="4229" y="2007"/>
                  </a:lnTo>
                  <a:lnTo>
                    <a:pt x="4221" y="1904"/>
                  </a:lnTo>
                  <a:lnTo>
                    <a:pt x="4205" y="1793"/>
                  </a:lnTo>
                  <a:lnTo>
                    <a:pt x="4189" y="1690"/>
                  </a:lnTo>
                  <a:lnTo>
                    <a:pt x="4166" y="1587"/>
                  </a:lnTo>
                  <a:lnTo>
                    <a:pt x="4134" y="1492"/>
                  </a:lnTo>
                  <a:lnTo>
                    <a:pt x="4102" y="1388"/>
                  </a:lnTo>
                  <a:lnTo>
                    <a:pt x="4062" y="1293"/>
                  </a:lnTo>
                  <a:lnTo>
                    <a:pt x="4023" y="1198"/>
                  </a:lnTo>
                  <a:lnTo>
                    <a:pt x="3975" y="1111"/>
                  </a:lnTo>
                  <a:lnTo>
                    <a:pt x="3920" y="1023"/>
                  </a:lnTo>
                  <a:lnTo>
                    <a:pt x="3872" y="936"/>
                  </a:lnTo>
                  <a:lnTo>
                    <a:pt x="3808" y="849"/>
                  </a:lnTo>
                  <a:lnTo>
                    <a:pt x="3745" y="770"/>
                  </a:lnTo>
                  <a:lnTo>
                    <a:pt x="3682" y="698"/>
                  </a:lnTo>
                  <a:lnTo>
                    <a:pt x="3610" y="619"/>
                  </a:lnTo>
                  <a:lnTo>
                    <a:pt x="3539" y="555"/>
                  </a:lnTo>
                  <a:lnTo>
                    <a:pt x="3459" y="484"/>
                  </a:lnTo>
                  <a:lnTo>
                    <a:pt x="3380" y="421"/>
                  </a:lnTo>
                  <a:lnTo>
                    <a:pt x="3301" y="365"/>
                  </a:lnTo>
                  <a:lnTo>
                    <a:pt x="3213" y="309"/>
                  </a:lnTo>
                  <a:lnTo>
                    <a:pt x="3126" y="262"/>
                  </a:lnTo>
                  <a:lnTo>
                    <a:pt x="3031" y="214"/>
                  </a:lnTo>
                  <a:lnTo>
                    <a:pt x="2936" y="167"/>
                  </a:lnTo>
                  <a:lnTo>
                    <a:pt x="2840" y="135"/>
                  </a:lnTo>
                  <a:lnTo>
                    <a:pt x="2745" y="95"/>
                  </a:lnTo>
                  <a:lnTo>
                    <a:pt x="2642" y="71"/>
                  </a:lnTo>
                  <a:lnTo>
                    <a:pt x="2539" y="48"/>
                  </a:lnTo>
                  <a:lnTo>
                    <a:pt x="2436" y="32"/>
                  </a:lnTo>
                  <a:lnTo>
                    <a:pt x="2333" y="16"/>
                  </a:lnTo>
                  <a:lnTo>
                    <a:pt x="2222" y="8"/>
                  </a:lnTo>
                  <a:lnTo>
                    <a:pt x="2118" y="0"/>
                  </a:lnTo>
                  <a:close/>
                  <a:moveTo>
                    <a:pt x="2571" y="3840"/>
                  </a:moveTo>
                  <a:lnTo>
                    <a:pt x="2571" y="3840"/>
                  </a:lnTo>
                  <a:lnTo>
                    <a:pt x="2571" y="3832"/>
                  </a:lnTo>
                  <a:lnTo>
                    <a:pt x="2571" y="3174"/>
                  </a:lnTo>
                  <a:lnTo>
                    <a:pt x="2563" y="3166"/>
                  </a:lnTo>
                  <a:lnTo>
                    <a:pt x="3602" y="2126"/>
                  </a:lnTo>
                  <a:lnTo>
                    <a:pt x="2118" y="651"/>
                  </a:lnTo>
                  <a:lnTo>
                    <a:pt x="635" y="2126"/>
                  </a:lnTo>
                  <a:lnTo>
                    <a:pt x="1698" y="3190"/>
                  </a:lnTo>
                  <a:lnTo>
                    <a:pt x="1698" y="3832"/>
                  </a:lnTo>
                  <a:lnTo>
                    <a:pt x="1555" y="3792"/>
                  </a:lnTo>
                  <a:lnTo>
                    <a:pt x="1420" y="3737"/>
                  </a:lnTo>
                  <a:lnTo>
                    <a:pt x="1285" y="3673"/>
                  </a:lnTo>
                  <a:lnTo>
                    <a:pt x="1158" y="3602"/>
                  </a:lnTo>
                  <a:lnTo>
                    <a:pt x="1039" y="3515"/>
                  </a:lnTo>
                  <a:lnTo>
                    <a:pt x="928" y="3420"/>
                  </a:lnTo>
                  <a:lnTo>
                    <a:pt x="825" y="3316"/>
                  </a:lnTo>
                  <a:lnTo>
                    <a:pt x="738" y="3205"/>
                  </a:lnTo>
                  <a:lnTo>
                    <a:pt x="651" y="3094"/>
                  </a:lnTo>
                  <a:lnTo>
                    <a:pt x="571" y="2967"/>
                  </a:lnTo>
                  <a:lnTo>
                    <a:pt x="508" y="2832"/>
                  </a:lnTo>
                  <a:lnTo>
                    <a:pt x="452" y="2698"/>
                  </a:lnTo>
                  <a:lnTo>
                    <a:pt x="413" y="2555"/>
                  </a:lnTo>
                  <a:lnTo>
                    <a:pt x="381" y="2412"/>
                  </a:lnTo>
                  <a:lnTo>
                    <a:pt x="357" y="2261"/>
                  </a:lnTo>
                  <a:lnTo>
                    <a:pt x="349" y="2103"/>
                  </a:lnTo>
                  <a:lnTo>
                    <a:pt x="365" y="1920"/>
                  </a:lnTo>
                  <a:lnTo>
                    <a:pt x="389" y="1745"/>
                  </a:lnTo>
                  <a:lnTo>
                    <a:pt x="428" y="1571"/>
                  </a:lnTo>
                  <a:lnTo>
                    <a:pt x="492" y="1412"/>
                  </a:lnTo>
                  <a:lnTo>
                    <a:pt x="571" y="1254"/>
                  </a:lnTo>
                  <a:lnTo>
                    <a:pt x="659" y="1111"/>
                  </a:lnTo>
                  <a:lnTo>
                    <a:pt x="762" y="968"/>
                  </a:lnTo>
                  <a:lnTo>
                    <a:pt x="873" y="841"/>
                  </a:lnTo>
                  <a:lnTo>
                    <a:pt x="1000" y="730"/>
                  </a:lnTo>
                  <a:lnTo>
                    <a:pt x="1143" y="627"/>
                  </a:lnTo>
                  <a:lnTo>
                    <a:pt x="1285" y="540"/>
                  </a:lnTo>
                  <a:lnTo>
                    <a:pt x="1444" y="460"/>
                  </a:lnTo>
                  <a:lnTo>
                    <a:pt x="1603" y="397"/>
                  </a:lnTo>
                  <a:lnTo>
                    <a:pt x="1777" y="357"/>
                  </a:lnTo>
                  <a:lnTo>
                    <a:pt x="1952" y="333"/>
                  </a:lnTo>
                  <a:lnTo>
                    <a:pt x="2134" y="317"/>
                  </a:lnTo>
                  <a:lnTo>
                    <a:pt x="2317" y="333"/>
                  </a:lnTo>
                  <a:lnTo>
                    <a:pt x="2499" y="357"/>
                  </a:lnTo>
                  <a:lnTo>
                    <a:pt x="2666" y="397"/>
                  </a:lnTo>
                  <a:lnTo>
                    <a:pt x="2833" y="460"/>
                  </a:lnTo>
                  <a:lnTo>
                    <a:pt x="2983" y="540"/>
                  </a:lnTo>
                  <a:lnTo>
                    <a:pt x="3134" y="627"/>
                  </a:lnTo>
                  <a:lnTo>
                    <a:pt x="3269" y="730"/>
                  </a:lnTo>
                  <a:lnTo>
                    <a:pt x="3396" y="841"/>
                  </a:lnTo>
                  <a:lnTo>
                    <a:pt x="3515" y="968"/>
                  </a:lnTo>
                  <a:lnTo>
                    <a:pt x="3618" y="1111"/>
                  </a:lnTo>
                  <a:lnTo>
                    <a:pt x="3705" y="1254"/>
                  </a:lnTo>
                  <a:lnTo>
                    <a:pt x="3785" y="1412"/>
                  </a:lnTo>
                  <a:lnTo>
                    <a:pt x="3840" y="1571"/>
                  </a:lnTo>
                  <a:lnTo>
                    <a:pt x="3888" y="1745"/>
                  </a:lnTo>
                  <a:lnTo>
                    <a:pt x="3912" y="1920"/>
                  </a:lnTo>
                  <a:lnTo>
                    <a:pt x="3920" y="2103"/>
                  </a:lnTo>
                  <a:lnTo>
                    <a:pt x="3912" y="2269"/>
                  </a:lnTo>
                  <a:lnTo>
                    <a:pt x="3896" y="2420"/>
                  </a:lnTo>
                  <a:lnTo>
                    <a:pt x="3864" y="2571"/>
                  </a:lnTo>
                  <a:lnTo>
                    <a:pt x="3816" y="2713"/>
                  </a:lnTo>
                  <a:lnTo>
                    <a:pt x="3761" y="2856"/>
                  </a:lnTo>
                  <a:lnTo>
                    <a:pt x="3697" y="2983"/>
                  </a:lnTo>
                  <a:lnTo>
                    <a:pt x="3618" y="3110"/>
                  </a:lnTo>
                  <a:lnTo>
                    <a:pt x="3531" y="3229"/>
                  </a:lnTo>
                  <a:lnTo>
                    <a:pt x="3436" y="3332"/>
                  </a:lnTo>
                  <a:lnTo>
                    <a:pt x="3332" y="3435"/>
                  </a:lnTo>
                  <a:lnTo>
                    <a:pt x="3221" y="3523"/>
                  </a:lnTo>
                  <a:lnTo>
                    <a:pt x="3102" y="3610"/>
                  </a:lnTo>
                  <a:lnTo>
                    <a:pt x="2975" y="3681"/>
                  </a:lnTo>
                  <a:lnTo>
                    <a:pt x="2848" y="3745"/>
                  </a:lnTo>
                  <a:lnTo>
                    <a:pt x="2706" y="3792"/>
                  </a:lnTo>
                  <a:lnTo>
                    <a:pt x="2571" y="3840"/>
                  </a:lnTo>
                  <a:close/>
                </a:path>
              </a:pathLst>
            </a:custGeom>
            <a:solidFill>
              <a:srgbClr val="E5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3"/>
            <p:cNvSpPr>
              <a:spLocks noEditPoints="1"/>
            </p:cNvSpPr>
            <p:nvPr userDrawn="1"/>
          </p:nvSpPr>
          <p:spPr bwMode="auto">
            <a:xfrm>
              <a:off x="-2246" y="0"/>
              <a:ext cx="4229" cy="4213"/>
            </a:xfrm>
            <a:custGeom>
              <a:avLst/>
              <a:gdLst>
                <a:gd name="T0" fmla="*/ 1904 w 4229"/>
                <a:gd name="T1" fmla="*/ 16 h 4213"/>
                <a:gd name="T2" fmla="*/ 1492 w 4229"/>
                <a:gd name="T3" fmla="*/ 95 h 4213"/>
                <a:gd name="T4" fmla="*/ 1111 w 4229"/>
                <a:gd name="T5" fmla="*/ 262 h 4213"/>
                <a:gd name="T6" fmla="*/ 770 w 4229"/>
                <a:gd name="T7" fmla="*/ 484 h 4213"/>
                <a:gd name="T8" fmla="*/ 484 w 4229"/>
                <a:gd name="T9" fmla="*/ 770 h 4213"/>
                <a:gd name="T10" fmla="*/ 262 w 4229"/>
                <a:gd name="T11" fmla="*/ 1111 h 4213"/>
                <a:gd name="T12" fmla="*/ 95 w 4229"/>
                <a:gd name="T13" fmla="*/ 1492 h 4213"/>
                <a:gd name="T14" fmla="*/ 16 w 4229"/>
                <a:gd name="T15" fmla="*/ 1904 h 4213"/>
                <a:gd name="T16" fmla="*/ 16 w 4229"/>
                <a:gd name="T17" fmla="*/ 2317 h 4213"/>
                <a:gd name="T18" fmla="*/ 214 w 4229"/>
                <a:gd name="T19" fmla="*/ 3039 h 4213"/>
                <a:gd name="T20" fmla="*/ 651 w 4229"/>
                <a:gd name="T21" fmla="*/ 3634 h 4213"/>
                <a:gd name="T22" fmla="*/ 1262 w 4229"/>
                <a:gd name="T23" fmla="*/ 4046 h 4213"/>
                <a:gd name="T24" fmla="*/ 1809 w 4229"/>
                <a:gd name="T25" fmla="*/ 4205 h 4213"/>
                <a:gd name="T26" fmla="*/ 1936 w 4229"/>
                <a:gd name="T27" fmla="*/ 4197 h 4213"/>
                <a:gd name="T28" fmla="*/ 2007 w 4229"/>
                <a:gd name="T29" fmla="*/ 4110 h 4213"/>
                <a:gd name="T30" fmla="*/ 2015 w 4229"/>
                <a:gd name="T31" fmla="*/ 3864 h 4213"/>
                <a:gd name="T32" fmla="*/ 2015 w 4229"/>
                <a:gd name="T33" fmla="*/ 3023 h 4213"/>
                <a:gd name="T34" fmla="*/ 2245 w 4229"/>
                <a:gd name="T35" fmla="*/ 3015 h 4213"/>
                <a:gd name="T36" fmla="*/ 2245 w 4229"/>
                <a:gd name="T37" fmla="*/ 3483 h 4213"/>
                <a:gd name="T38" fmla="*/ 2245 w 4229"/>
                <a:gd name="T39" fmla="*/ 4046 h 4213"/>
                <a:gd name="T40" fmla="*/ 2293 w 4229"/>
                <a:gd name="T41" fmla="*/ 4181 h 4213"/>
                <a:gd name="T42" fmla="*/ 2412 w 4229"/>
                <a:gd name="T43" fmla="*/ 4213 h 4213"/>
                <a:gd name="T44" fmla="*/ 2960 w 4229"/>
                <a:gd name="T45" fmla="*/ 4054 h 4213"/>
                <a:gd name="T46" fmla="*/ 3570 w 4229"/>
                <a:gd name="T47" fmla="*/ 3642 h 4213"/>
                <a:gd name="T48" fmla="*/ 4015 w 4229"/>
                <a:gd name="T49" fmla="*/ 3039 h 4213"/>
                <a:gd name="T50" fmla="*/ 4221 w 4229"/>
                <a:gd name="T51" fmla="*/ 2317 h 4213"/>
                <a:gd name="T52" fmla="*/ 4221 w 4229"/>
                <a:gd name="T53" fmla="*/ 1904 h 4213"/>
                <a:gd name="T54" fmla="*/ 4134 w 4229"/>
                <a:gd name="T55" fmla="*/ 1492 h 4213"/>
                <a:gd name="T56" fmla="*/ 3975 w 4229"/>
                <a:gd name="T57" fmla="*/ 1111 h 4213"/>
                <a:gd name="T58" fmla="*/ 3745 w 4229"/>
                <a:gd name="T59" fmla="*/ 770 h 4213"/>
                <a:gd name="T60" fmla="*/ 3459 w 4229"/>
                <a:gd name="T61" fmla="*/ 484 h 4213"/>
                <a:gd name="T62" fmla="*/ 3126 w 4229"/>
                <a:gd name="T63" fmla="*/ 262 h 4213"/>
                <a:gd name="T64" fmla="*/ 2745 w 4229"/>
                <a:gd name="T65" fmla="*/ 95 h 4213"/>
                <a:gd name="T66" fmla="*/ 2333 w 4229"/>
                <a:gd name="T67" fmla="*/ 16 h 4213"/>
                <a:gd name="T68" fmla="*/ 2571 w 4229"/>
                <a:gd name="T69" fmla="*/ 3840 h 4213"/>
                <a:gd name="T70" fmla="*/ 2563 w 4229"/>
                <a:gd name="T71" fmla="*/ 3166 h 4213"/>
                <a:gd name="T72" fmla="*/ 1698 w 4229"/>
                <a:gd name="T73" fmla="*/ 3190 h 4213"/>
                <a:gd name="T74" fmla="*/ 1420 w 4229"/>
                <a:gd name="T75" fmla="*/ 3737 h 4213"/>
                <a:gd name="T76" fmla="*/ 928 w 4229"/>
                <a:gd name="T77" fmla="*/ 3420 h 4213"/>
                <a:gd name="T78" fmla="*/ 571 w 4229"/>
                <a:gd name="T79" fmla="*/ 2967 h 4213"/>
                <a:gd name="T80" fmla="*/ 381 w 4229"/>
                <a:gd name="T81" fmla="*/ 2412 h 4213"/>
                <a:gd name="T82" fmla="*/ 365 w 4229"/>
                <a:gd name="T83" fmla="*/ 1920 h 4213"/>
                <a:gd name="T84" fmla="*/ 571 w 4229"/>
                <a:gd name="T85" fmla="*/ 1254 h 4213"/>
                <a:gd name="T86" fmla="*/ 1000 w 4229"/>
                <a:gd name="T87" fmla="*/ 730 h 4213"/>
                <a:gd name="T88" fmla="*/ 1603 w 4229"/>
                <a:gd name="T89" fmla="*/ 397 h 4213"/>
                <a:gd name="T90" fmla="*/ 2134 w 4229"/>
                <a:gd name="T91" fmla="*/ 317 h 4213"/>
                <a:gd name="T92" fmla="*/ 2833 w 4229"/>
                <a:gd name="T93" fmla="*/ 460 h 4213"/>
                <a:gd name="T94" fmla="*/ 3396 w 4229"/>
                <a:gd name="T95" fmla="*/ 841 h 4213"/>
                <a:gd name="T96" fmla="*/ 3785 w 4229"/>
                <a:gd name="T97" fmla="*/ 1412 h 4213"/>
                <a:gd name="T98" fmla="*/ 3920 w 4229"/>
                <a:gd name="T99" fmla="*/ 2103 h 4213"/>
                <a:gd name="T100" fmla="*/ 3864 w 4229"/>
                <a:gd name="T101" fmla="*/ 2571 h 4213"/>
                <a:gd name="T102" fmla="*/ 3618 w 4229"/>
                <a:gd name="T103" fmla="*/ 3110 h 4213"/>
                <a:gd name="T104" fmla="*/ 3221 w 4229"/>
                <a:gd name="T105" fmla="*/ 3523 h 4213"/>
                <a:gd name="T106" fmla="*/ 2706 w 4229"/>
                <a:gd name="T107" fmla="*/ 3792 h 4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29" h="4213">
                  <a:moveTo>
                    <a:pt x="2118" y="0"/>
                  </a:moveTo>
                  <a:lnTo>
                    <a:pt x="2118" y="0"/>
                  </a:lnTo>
                  <a:lnTo>
                    <a:pt x="2007" y="8"/>
                  </a:lnTo>
                  <a:lnTo>
                    <a:pt x="1904" y="16"/>
                  </a:lnTo>
                  <a:lnTo>
                    <a:pt x="1793" y="32"/>
                  </a:lnTo>
                  <a:lnTo>
                    <a:pt x="1690" y="48"/>
                  </a:lnTo>
                  <a:lnTo>
                    <a:pt x="1587" y="71"/>
                  </a:lnTo>
                  <a:lnTo>
                    <a:pt x="1492" y="95"/>
                  </a:lnTo>
                  <a:lnTo>
                    <a:pt x="1389" y="135"/>
                  </a:lnTo>
                  <a:lnTo>
                    <a:pt x="1293" y="167"/>
                  </a:lnTo>
                  <a:lnTo>
                    <a:pt x="1198" y="214"/>
                  </a:lnTo>
                  <a:lnTo>
                    <a:pt x="1111" y="262"/>
                  </a:lnTo>
                  <a:lnTo>
                    <a:pt x="1024" y="309"/>
                  </a:lnTo>
                  <a:lnTo>
                    <a:pt x="936" y="365"/>
                  </a:lnTo>
                  <a:lnTo>
                    <a:pt x="849" y="421"/>
                  </a:lnTo>
                  <a:lnTo>
                    <a:pt x="770" y="484"/>
                  </a:lnTo>
                  <a:lnTo>
                    <a:pt x="698" y="555"/>
                  </a:lnTo>
                  <a:lnTo>
                    <a:pt x="619" y="619"/>
                  </a:lnTo>
                  <a:lnTo>
                    <a:pt x="555" y="698"/>
                  </a:lnTo>
                  <a:lnTo>
                    <a:pt x="484" y="770"/>
                  </a:lnTo>
                  <a:lnTo>
                    <a:pt x="421" y="849"/>
                  </a:lnTo>
                  <a:lnTo>
                    <a:pt x="365" y="936"/>
                  </a:lnTo>
                  <a:lnTo>
                    <a:pt x="309" y="1023"/>
                  </a:lnTo>
                  <a:lnTo>
                    <a:pt x="262" y="1111"/>
                  </a:lnTo>
                  <a:lnTo>
                    <a:pt x="214" y="1198"/>
                  </a:lnTo>
                  <a:lnTo>
                    <a:pt x="167" y="1293"/>
                  </a:lnTo>
                  <a:lnTo>
                    <a:pt x="135" y="1388"/>
                  </a:lnTo>
                  <a:lnTo>
                    <a:pt x="95" y="1492"/>
                  </a:lnTo>
                  <a:lnTo>
                    <a:pt x="71" y="1587"/>
                  </a:lnTo>
                  <a:lnTo>
                    <a:pt x="48" y="1690"/>
                  </a:lnTo>
                  <a:lnTo>
                    <a:pt x="32" y="1793"/>
                  </a:lnTo>
                  <a:lnTo>
                    <a:pt x="16" y="1904"/>
                  </a:lnTo>
                  <a:lnTo>
                    <a:pt x="8" y="2007"/>
                  </a:lnTo>
                  <a:lnTo>
                    <a:pt x="0" y="2118"/>
                  </a:lnTo>
                  <a:lnTo>
                    <a:pt x="16" y="2317"/>
                  </a:lnTo>
                  <a:lnTo>
                    <a:pt x="40" y="2507"/>
                  </a:lnTo>
                  <a:lnTo>
                    <a:pt x="79" y="2690"/>
                  </a:lnTo>
                  <a:lnTo>
                    <a:pt x="143" y="2872"/>
                  </a:lnTo>
                  <a:lnTo>
                    <a:pt x="214" y="3039"/>
                  </a:lnTo>
                  <a:lnTo>
                    <a:pt x="302" y="3205"/>
                  </a:lnTo>
                  <a:lnTo>
                    <a:pt x="405" y="3356"/>
                  </a:lnTo>
                  <a:lnTo>
                    <a:pt x="524" y="3507"/>
                  </a:lnTo>
                  <a:lnTo>
                    <a:pt x="651" y="3634"/>
                  </a:lnTo>
                  <a:lnTo>
                    <a:pt x="785" y="3761"/>
                  </a:lnTo>
                  <a:lnTo>
                    <a:pt x="936" y="3872"/>
                  </a:lnTo>
                  <a:lnTo>
                    <a:pt x="1095" y="3967"/>
                  </a:lnTo>
                  <a:lnTo>
                    <a:pt x="1262" y="4046"/>
                  </a:lnTo>
                  <a:lnTo>
                    <a:pt x="1436" y="4118"/>
                  </a:lnTo>
                  <a:lnTo>
                    <a:pt x="1619" y="4173"/>
                  </a:lnTo>
                  <a:lnTo>
                    <a:pt x="1809" y="4205"/>
                  </a:lnTo>
                  <a:lnTo>
                    <a:pt x="1865" y="4213"/>
                  </a:lnTo>
                  <a:lnTo>
                    <a:pt x="1904" y="4213"/>
                  </a:lnTo>
                  <a:lnTo>
                    <a:pt x="1936" y="4197"/>
                  </a:lnTo>
                  <a:lnTo>
                    <a:pt x="1960" y="4181"/>
                  </a:lnTo>
                  <a:lnTo>
                    <a:pt x="1984" y="4165"/>
                  </a:lnTo>
                  <a:lnTo>
                    <a:pt x="1999" y="4134"/>
                  </a:lnTo>
                  <a:lnTo>
                    <a:pt x="2007" y="4110"/>
                  </a:lnTo>
                  <a:lnTo>
                    <a:pt x="2015" y="4054"/>
                  </a:lnTo>
                  <a:lnTo>
                    <a:pt x="2015" y="3864"/>
                  </a:lnTo>
                  <a:lnTo>
                    <a:pt x="2015" y="3507"/>
                  </a:lnTo>
                  <a:lnTo>
                    <a:pt x="2015" y="3023"/>
                  </a:lnTo>
                  <a:lnTo>
                    <a:pt x="1119" y="2118"/>
                  </a:lnTo>
                  <a:lnTo>
                    <a:pt x="2126" y="1111"/>
                  </a:lnTo>
                  <a:lnTo>
                    <a:pt x="3142" y="2118"/>
                  </a:lnTo>
                  <a:lnTo>
                    <a:pt x="2245" y="3015"/>
                  </a:lnTo>
                  <a:lnTo>
                    <a:pt x="2245" y="3483"/>
                  </a:lnTo>
                  <a:lnTo>
                    <a:pt x="2245" y="3888"/>
                  </a:lnTo>
                  <a:lnTo>
                    <a:pt x="2245" y="4046"/>
                  </a:lnTo>
                  <a:lnTo>
                    <a:pt x="2253" y="4086"/>
                  </a:lnTo>
                  <a:lnTo>
                    <a:pt x="2261" y="4126"/>
                  </a:lnTo>
                  <a:lnTo>
                    <a:pt x="2269" y="4157"/>
                  </a:lnTo>
                  <a:lnTo>
                    <a:pt x="2293" y="4181"/>
                  </a:lnTo>
                  <a:lnTo>
                    <a:pt x="2317" y="4197"/>
                  </a:lnTo>
                  <a:lnTo>
                    <a:pt x="2341" y="4213"/>
                  </a:lnTo>
                  <a:lnTo>
                    <a:pt x="2372" y="4213"/>
                  </a:lnTo>
                  <a:lnTo>
                    <a:pt x="2412" y="4213"/>
                  </a:lnTo>
                  <a:lnTo>
                    <a:pt x="2602" y="4173"/>
                  </a:lnTo>
                  <a:lnTo>
                    <a:pt x="2785" y="4118"/>
                  </a:lnTo>
                  <a:lnTo>
                    <a:pt x="2960" y="4054"/>
                  </a:lnTo>
                  <a:lnTo>
                    <a:pt x="3126" y="3967"/>
                  </a:lnTo>
                  <a:lnTo>
                    <a:pt x="3285" y="3872"/>
                  </a:lnTo>
                  <a:lnTo>
                    <a:pt x="3436" y="3761"/>
                  </a:lnTo>
                  <a:lnTo>
                    <a:pt x="3570" y="3642"/>
                  </a:lnTo>
                  <a:lnTo>
                    <a:pt x="3705" y="3507"/>
                  </a:lnTo>
                  <a:lnTo>
                    <a:pt x="3816" y="3364"/>
                  </a:lnTo>
                  <a:lnTo>
                    <a:pt x="3920" y="3205"/>
                  </a:lnTo>
                  <a:lnTo>
                    <a:pt x="4015" y="3039"/>
                  </a:lnTo>
                  <a:lnTo>
                    <a:pt x="4086" y="2872"/>
                  </a:lnTo>
                  <a:lnTo>
                    <a:pt x="4150" y="2690"/>
                  </a:lnTo>
                  <a:lnTo>
                    <a:pt x="4189" y="2507"/>
                  </a:lnTo>
                  <a:lnTo>
                    <a:pt x="4221" y="2317"/>
                  </a:lnTo>
                  <a:lnTo>
                    <a:pt x="4229" y="2118"/>
                  </a:lnTo>
                  <a:lnTo>
                    <a:pt x="4229" y="2007"/>
                  </a:lnTo>
                  <a:lnTo>
                    <a:pt x="4221" y="1904"/>
                  </a:lnTo>
                  <a:lnTo>
                    <a:pt x="4205" y="1793"/>
                  </a:lnTo>
                  <a:lnTo>
                    <a:pt x="4189" y="1690"/>
                  </a:lnTo>
                  <a:lnTo>
                    <a:pt x="4166" y="1587"/>
                  </a:lnTo>
                  <a:lnTo>
                    <a:pt x="4134" y="1492"/>
                  </a:lnTo>
                  <a:lnTo>
                    <a:pt x="4102" y="1388"/>
                  </a:lnTo>
                  <a:lnTo>
                    <a:pt x="4062" y="1293"/>
                  </a:lnTo>
                  <a:lnTo>
                    <a:pt x="4023" y="1198"/>
                  </a:lnTo>
                  <a:lnTo>
                    <a:pt x="3975" y="1111"/>
                  </a:lnTo>
                  <a:lnTo>
                    <a:pt x="3920" y="1023"/>
                  </a:lnTo>
                  <a:lnTo>
                    <a:pt x="3872" y="936"/>
                  </a:lnTo>
                  <a:lnTo>
                    <a:pt x="3808" y="849"/>
                  </a:lnTo>
                  <a:lnTo>
                    <a:pt x="3745" y="770"/>
                  </a:lnTo>
                  <a:lnTo>
                    <a:pt x="3682" y="698"/>
                  </a:lnTo>
                  <a:lnTo>
                    <a:pt x="3610" y="619"/>
                  </a:lnTo>
                  <a:lnTo>
                    <a:pt x="3539" y="555"/>
                  </a:lnTo>
                  <a:lnTo>
                    <a:pt x="3459" y="484"/>
                  </a:lnTo>
                  <a:lnTo>
                    <a:pt x="3380" y="421"/>
                  </a:lnTo>
                  <a:lnTo>
                    <a:pt x="3301" y="365"/>
                  </a:lnTo>
                  <a:lnTo>
                    <a:pt x="3213" y="309"/>
                  </a:lnTo>
                  <a:lnTo>
                    <a:pt x="3126" y="262"/>
                  </a:lnTo>
                  <a:lnTo>
                    <a:pt x="3031" y="214"/>
                  </a:lnTo>
                  <a:lnTo>
                    <a:pt x="2936" y="167"/>
                  </a:lnTo>
                  <a:lnTo>
                    <a:pt x="2840" y="135"/>
                  </a:lnTo>
                  <a:lnTo>
                    <a:pt x="2745" y="95"/>
                  </a:lnTo>
                  <a:lnTo>
                    <a:pt x="2642" y="71"/>
                  </a:lnTo>
                  <a:lnTo>
                    <a:pt x="2539" y="48"/>
                  </a:lnTo>
                  <a:lnTo>
                    <a:pt x="2436" y="32"/>
                  </a:lnTo>
                  <a:lnTo>
                    <a:pt x="2333" y="16"/>
                  </a:lnTo>
                  <a:lnTo>
                    <a:pt x="2222" y="8"/>
                  </a:lnTo>
                  <a:lnTo>
                    <a:pt x="2118" y="0"/>
                  </a:lnTo>
                  <a:close/>
                  <a:moveTo>
                    <a:pt x="2571" y="3840"/>
                  </a:moveTo>
                  <a:lnTo>
                    <a:pt x="2571" y="3840"/>
                  </a:lnTo>
                  <a:lnTo>
                    <a:pt x="2571" y="3832"/>
                  </a:lnTo>
                  <a:lnTo>
                    <a:pt x="2571" y="3174"/>
                  </a:lnTo>
                  <a:lnTo>
                    <a:pt x="2563" y="3166"/>
                  </a:lnTo>
                  <a:lnTo>
                    <a:pt x="3602" y="2126"/>
                  </a:lnTo>
                  <a:lnTo>
                    <a:pt x="2118" y="651"/>
                  </a:lnTo>
                  <a:lnTo>
                    <a:pt x="635" y="2126"/>
                  </a:lnTo>
                  <a:lnTo>
                    <a:pt x="1698" y="3190"/>
                  </a:lnTo>
                  <a:lnTo>
                    <a:pt x="1698" y="3832"/>
                  </a:lnTo>
                  <a:lnTo>
                    <a:pt x="1555" y="3792"/>
                  </a:lnTo>
                  <a:lnTo>
                    <a:pt x="1420" y="3737"/>
                  </a:lnTo>
                  <a:lnTo>
                    <a:pt x="1285" y="3673"/>
                  </a:lnTo>
                  <a:lnTo>
                    <a:pt x="1158" y="3602"/>
                  </a:lnTo>
                  <a:lnTo>
                    <a:pt x="1039" y="3515"/>
                  </a:lnTo>
                  <a:lnTo>
                    <a:pt x="928" y="3420"/>
                  </a:lnTo>
                  <a:lnTo>
                    <a:pt x="825" y="3316"/>
                  </a:lnTo>
                  <a:lnTo>
                    <a:pt x="738" y="3205"/>
                  </a:lnTo>
                  <a:lnTo>
                    <a:pt x="651" y="3094"/>
                  </a:lnTo>
                  <a:lnTo>
                    <a:pt x="571" y="2967"/>
                  </a:lnTo>
                  <a:lnTo>
                    <a:pt x="508" y="2832"/>
                  </a:lnTo>
                  <a:lnTo>
                    <a:pt x="452" y="2698"/>
                  </a:lnTo>
                  <a:lnTo>
                    <a:pt x="413" y="2555"/>
                  </a:lnTo>
                  <a:lnTo>
                    <a:pt x="381" y="2412"/>
                  </a:lnTo>
                  <a:lnTo>
                    <a:pt x="357" y="2261"/>
                  </a:lnTo>
                  <a:lnTo>
                    <a:pt x="349" y="2103"/>
                  </a:lnTo>
                  <a:lnTo>
                    <a:pt x="365" y="1920"/>
                  </a:lnTo>
                  <a:lnTo>
                    <a:pt x="389" y="1745"/>
                  </a:lnTo>
                  <a:lnTo>
                    <a:pt x="428" y="1571"/>
                  </a:lnTo>
                  <a:lnTo>
                    <a:pt x="492" y="1412"/>
                  </a:lnTo>
                  <a:lnTo>
                    <a:pt x="571" y="1254"/>
                  </a:lnTo>
                  <a:lnTo>
                    <a:pt x="659" y="1111"/>
                  </a:lnTo>
                  <a:lnTo>
                    <a:pt x="762" y="968"/>
                  </a:lnTo>
                  <a:lnTo>
                    <a:pt x="873" y="841"/>
                  </a:lnTo>
                  <a:lnTo>
                    <a:pt x="1000" y="730"/>
                  </a:lnTo>
                  <a:lnTo>
                    <a:pt x="1143" y="627"/>
                  </a:lnTo>
                  <a:lnTo>
                    <a:pt x="1285" y="540"/>
                  </a:lnTo>
                  <a:lnTo>
                    <a:pt x="1444" y="460"/>
                  </a:lnTo>
                  <a:lnTo>
                    <a:pt x="1603" y="397"/>
                  </a:lnTo>
                  <a:lnTo>
                    <a:pt x="1777" y="357"/>
                  </a:lnTo>
                  <a:lnTo>
                    <a:pt x="1952" y="333"/>
                  </a:lnTo>
                  <a:lnTo>
                    <a:pt x="2134" y="317"/>
                  </a:lnTo>
                  <a:lnTo>
                    <a:pt x="2317" y="333"/>
                  </a:lnTo>
                  <a:lnTo>
                    <a:pt x="2499" y="357"/>
                  </a:lnTo>
                  <a:lnTo>
                    <a:pt x="2666" y="397"/>
                  </a:lnTo>
                  <a:lnTo>
                    <a:pt x="2833" y="460"/>
                  </a:lnTo>
                  <a:lnTo>
                    <a:pt x="2983" y="540"/>
                  </a:lnTo>
                  <a:lnTo>
                    <a:pt x="3134" y="627"/>
                  </a:lnTo>
                  <a:lnTo>
                    <a:pt x="3269" y="730"/>
                  </a:lnTo>
                  <a:lnTo>
                    <a:pt x="3396" y="841"/>
                  </a:lnTo>
                  <a:lnTo>
                    <a:pt x="3515" y="968"/>
                  </a:lnTo>
                  <a:lnTo>
                    <a:pt x="3618" y="1111"/>
                  </a:lnTo>
                  <a:lnTo>
                    <a:pt x="3705" y="1254"/>
                  </a:lnTo>
                  <a:lnTo>
                    <a:pt x="3785" y="1412"/>
                  </a:lnTo>
                  <a:lnTo>
                    <a:pt x="3840" y="1571"/>
                  </a:lnTo>
                  <a:lnTo>
                    <a:pt x="3888" y="1745"/>
                  </a:lnTo>
                  <a:lnTo>
                    <a:pt x="3912" y="1920"/>
                  </a:lnTo>
                  <a:lnTo>
                    <a:pt x="3920" y="2103"/>
                  </a:lnTo>
                  <a:lnTo>
                    <a:pt x="3912" y="2269"/>
                  </a:lnTo>
                  <a:lnTo>
                    <a:pt x="3896" y="2420"/>
                  </a:lnTo>
                  <a:lnTo>
                    <a:pt x="3864" y="2571"/>
                  </a:lnTo>
                  <a:lnTo>
                    <a:pt x="3816" y="2713"/>
                  </a:lnTo>
                  <a:lnTo>
                    <a:pt x="3761" y="2856"/>
                  </a:lnTo>
                  <a:lnTo>
                    <a:pt x="3697" y="2983"/>
                  </a:lnTo>
                  <a:lnTo>
                    <a:pt x="3618" y="3110"/>
                  </a:lnTo>
                  <a:lnTo>
                    <a:pt x="3531" y="3229"/>
                  </a:lnTo>
                  <a:lnTo>
                    <a:pt x="3436" y="3332"/>
                  </a:lnTo>
                  <a:lnTo>
                    <a:pt x="3332" y="3435"/>
                  </a:lnTo>
                  <a:lnTo>
                    <a:pt x="3221" y="3523"/>
                  </a:lnTo>
                  <a:lnTo>
                    <a:pt x="3102" y="3610"/>
                  </a:lnTo>
                  <a:lnTo>
                    <a:pt x="2975" y="3681"/>
                  </a:lnTo>
                  <a:lnTo>
                    <a:pt x="2848" y="3745"/>
                  </a:lnTo>
                  <a:lnTo>
                    <a:pt x="2706" y="3792"/>
                  </a:lnTo>
                  <a:lnTo>
                    <a:pt x="2571" y="3840"/>
                  </a:lnTo>
                  <a:close/>
                </a:path>
              </a:pathLst>
            </a:custGeom>
            <a:solidFill>
              <a:srgbClr val="E5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3413"/>
          </a:xfrm>
          <a:prstGeom prst="rect">
            <a:avLst/>
          </a:prstGeom>
          <a:solidFill>
            <a:srgbClr val="C0C0C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180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1.	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48974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text</a:t>
            </a:r>
          </a:p>
          <a:p>
            <a:pPr lvl="0"/>
            <a:endParaRPr lang="fr-FR" smtClean="0"/>
          </a:p>
          <a:p>
            <a:pPr lvl="0"/>
            <a:r>
              <a:rPr lang="fr-FR" smtClean="0"/>
              <a:t>More text</a:t>
            </a:r>
            <a:br>
              <a:rPr lang="fr-FR" smtClean="0"/>
            </a:br>
            <a:endParaRPr lang="fr-FR" smtClean="0"/>
          </a:p>
        </p:txBody>
      </p:sp>
      <p:pic>
        <p:nvPicPr>
          <p:cNvPr id="1029" name="Picture 15" descr="unesco_whc_en_fr_e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5729288"/>
            <a:ext cx="12461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2pPr>
      <a:lvl3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3pPr>
      <a:lvl4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4pPr>
      <a:lvl5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5pPr>
      <a:lvl6pPr marL="4572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6pPr>
      <a:lvl7pPr marL="9144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7pPr>
      <a:lvl8pPr marL="13716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8pPr>
      <a:lvl9pPr marL="18288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080"/>
          </a:solidFill>
          <a:latin typeface="Arial 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80"/>
          </a:solidFill>
          <a:latin typeface="Arial 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Arial 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hc.unesco.org/en/eur-n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hc.unesco.org/en/events/105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26375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Side Event: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00359E"/>
                </a:solidFill>
              </a:rPr>
              <a:t>Capacity-Building Strategy Initiative for Central, Eastern and South-Eastern Europe Region</a:t>
            </a:r>
            <a:r>
              <a:rPr lang="en-US" b="1" dirty="0" smtClean="0">
                <a:solidFill>
                  <a:srgbClr val="00359E"/>
                </a:solidFill>
              </a:rPr>
              <a:t/>
            </a:r>
            <a:br>
              <a:rPr lang="en-US" b="1" dirty="0" smtClean="0">
                <a:solidFill>
                  <a:srgbClr val="00359E"/>
                </a:solidFill>
              </a:rPr>
            </a:br>
            <a:endParaRPr lang="en-US" sz="500" b="1" dirty="0" smtClean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359E"/>
                </a:solidFill>
              </a:rPr>
              <a:t>37th session of the World Heritage Committee</a:t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en-US" sz="1800" dirty="0">
                <a:solidFill>
                  <a:srgbClr val="00359E"/>
                </a:solidFill>
              </a:rPr>
              <a:t>Phnom </a:t>
            </a:r>
            <a:r>
              <a:rPr lang="en-US" sz="1800" dirty="0" smtClean="0">
                <a:solidFill>
                  <a:srgbClr val="00359E"/>
                </a:solidFill>
              </a:rPr>
              <a:t>Penh, 19 </a:t>
            </a:r>
            <a:r>
              <a:rPr lang="en-US" sz="1800" dirty="0">
                <a:solidFill>
                  <a:srgbClr val="00359E"/>
                </a:solidFill>
              </a:rPr>
              <a:t>June 2013, 13.15 – </a:t>
            </a:r>
            <a:r>
              <a:rPr lang="en-US" sz="1800" dirty="0" smtClean="0">
                <a:solidFill>
                  <a:srgbClr val="00359E"/>
                </a:solidFill>
              </a:rPr>
              <a:t>14.30 </a:t>
            </a:r>
            <a:r>
              <a:rPr lang="en-US" dirty="0" smtClean="0">
                <a:solidFill>
                  <a:srgbClr val="00359E"/>
                </a:solidFill>
              </a:rPr>
              <a:t/>
            </a:r>
            <a:br>
              <a:rPr lang="en-US" dirty="0" smtClean="0">
                <a:solidFill>
                  <a:srgbClr val="00359E"/>
                </a:solidFill>
              </a:rPr>
            </a:br>
            <a:endParaRPr lang="en-US" dirty="0" smtClean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529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359E"/>
                </a:solidFill>
                <a:cs typeface="Times New Roman" pitchFamily="18" charset="0"/>
              </a:rPr>
              <a:t>The Periodic Reporting Exercise in support of </a:t>
            </a:r>
            <a:br>
              <a:rPr lang="en-US" sz="2800" dirty="0">
                <a:solidFill>
                  <a:srgbClr val="00359E"/>
                </a:solidFill>
                <a:cs typeface="Times New Roman" pitchFamily="18" charset="0"/>
              </a:rPr>
            </a:br>
            <a:r>
              <a:rPr lang="en-US" sz="2800" dirty="0">
                <a:solidFill>
                  <a:srgbClr val="00359E"/>
                </a:solidFill>
                <a:cs typeface="Times New Roman" pitchFamily="18" charset="0"/>
              </a:rPr>
              <a:t>the implementation of the 5Cs Strategic </a:t>
            </a:r>
            <a:r>
              <a:rPr lang="en-US" sz="2800" dirty="0" smtClean="0">
                <a:solidFill>
                  <a:srgbClr val="00359E"/>
                </a:solidFill>
                <a:cs typeface="Times New Roman" pitchFamily="18" charset="0"/>
              </a:rPr>
              <a:t>Objectives</a:t>
            </a:r>
            <a:endParaRPr lang="fr-FR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016415"/>
              </p:ext>
            </p:extLst>
          </p:nvPr>
        </p:nvGraphicFramePr>
        <p:xfrm>
          <a:off x="228600" y="1676400"/>
          <a:ext cx="411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12192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Main </a:t>
            </a:r>
            <a:r>
              <a:rPr lang="en-US" b="1" dirty="0" smtClean="0">
                <a:solidFill>
                  <a:schemeClr val="accent2"/>
                </a:solidFill>
              </a:rPr>
              <a:t>obstacles/difficulties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237342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Main </a:t>
            </a:r>
            <a:r>
              <a:rPr lang="en-US" b="1" dirty="0" smtClean="0">
                <a:solidFill>
                  <a:schemeClr val="accent2"/>
                </a:solidFill>
              </a:rPr>
              <a:t>needs</a:t>
            </a:r>
            <a:r>
              <a:rPr lang="en-US" dirty="0">
                <a:solidFill>
                  <a:schemeClr val="accent2"/>
                </a:solidFill>
              </a:rPr>
              <a:t>	</a:t>
            </a:r>
          </a:p>
        </p:txBody>
      </p:sp>
      <p:cxnSp>
        <p:nvCxnSpPr>
          <p:cNvPr id="15" name="Straight Connector 14"/>
          <p:cNvCxnSpPr>
            <a:stCxn id="2" idx="2"/>
          </p:cNvCxnSpPr>
          <p:nvPr/>
        </p:nvCxnSpPr>
        <p:spPr>
          <a:xfrm>
            <a:off x="4572000" y="1225290"/>
            <a:ext cx="0" cy="563271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659421"/>
              </p:ext>
            </p:extLst>
          </p:nvPr>
        </p:nvGraphicFramePr>
        <p:xfrm>
          <a:off x="4572000" y="1207164"/>
          <a:ext cx="5486400" cy="548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343" y="634891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on the contributions made by CESEE  States Parties in the 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framework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Sub-Regional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Workshop For the World 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Heritage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National Focal Points in the CESEE Europe (14-16 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), Tbilissi, Georgia 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92"/>
          </a:xfrm>
        </p:spPr>
        <p:txBody>
          <a:bodyPr/>
          <a:lstStyle/>
          <a:p>
            <a:pPr marL="285750" indent="-285750"/>
            <a:r>
              <a:rPr lang="en-US" sz="2000" dirty="0">
                <a:solidFill>
                  <a:srgbClr val="00359E"/>
                </a:solidFill>
              </a:rPr>
              <a:t>Work </a:t>
            </a:r>
            <a:r>
              <a:rPr lang="en-US" sz="2000" dirty="0" smtClean="0">
                <a:solidFill>
                  <a:srgbClr val="00359E"/>
                </a:solidFill>
              </a:rPr>
              <a:t>approach – tailored to sub-region and State Party-driven</a:t>
            </a:r>
            <a:endParaRPr lang="en-US" sz="2000" dirty="0">
              <a:solidFill>
                <a:srgbClr val="00359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" y="762000"/>
            <a:ext cx="5391151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59E"/>
                </a:solidFill>
              </a:rPr>
              <a:t>End of 2011: </a:t>
            </a:r>
            <a:r>
              <a:rPr lang="en-US" b="1" kern="0" dirty="0" smtClean="0">
                <a:solidFill>
                  <a:srgbClr val="00359E"/>
                </a:solidFill>
              </a:rPr>
              <a:t>Elaboration</a:t>
            </a:r>
            <a:r>
              <a:rPr lang="en-US" kern="0" dirty="0" smtClean="0">
                <a:solidFill>
                  <a:srgbClr val="00359E"/>
                </a:solidFill>
              </a:rPr>
              <a:t> of Training and Capacity-Building questionnaire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 dirty="0" smtClean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59E"/>
                </a:solidFill>
              </a:rPr>
              <a:t>January 2012: </a:t>
            </a:r>
            <a:r>
              <a:rPr lang="en-US" b="1" kern="0" dirty="0" smtClean="0">
                <a:solidFill>
                  <a:srgbClr val="00359E"/>
                </a:solidFill>
              </a:rPr>
              <a:t>Training </a:t>
            </a:r>
            <a:r>
              <a:rPr lang="en-US" b="1" kern="0" dirty="0">
                <a:solidFill>
                  <a:srgbClr val="00359E"/>
                </a:solidFill>
              </a:rPr>
              <a:t>and Capacity-Building questionnaire </a:t>
            </a:r>
            <a:r>
              <a:rPr lang="en-US" kern="0" dirty="0">
                <a:solidFill>
                  <a:srgbClr val="00359E"/>
                </a:solidFill>
              </a:rPr>
              <a:t>sent out to the States Parties in the </a:t>
            </a:r>
            <a:r>
              <a:rPr lang="en-US" kern="0" dirty="0" smtClean="0">
                <a:solidFill>
                  <a:srgbClr val="00359E"/>
                </a:solidFill>
              </a:rPr>
              <a:t>sub-regions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 dirty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59E"/>
                </a:solidFill>
              </a:rPr>
              <a:t>November 2012: Creation </a:t>
            </a:r>
            <a:r>
              <a:rPr lang="en-US" kern="0" dirty="0">
                <a:solidFill>
                  <a:srgbClr val="00359E"/>
                </a:solidFill>
              </a:rPr>
              <a:t>of </a:t>
            </a:r>
            <a:r>
              <a:rPr lang="en-US" b="1" kern="0" dirty="0">
                <a:solidFill>
                  <a:srgbClr val="00359E"/>
                </a:solidFill>
              </a:rPr>
              <a:t>Steering Group </a:t>
            </a:r>
            <a:r>
              <a:rPr lang="en-US" kern="0" dirty="0">
                <a:solidFill>
                  <a:srgbClr val="00359E"/>
                </a:solidFill>
              </a:rPr>
              <a:t>with representatives from States Parties of the sub-regions, ICCROM, IUCN and the World Heritage </a:t>
            </a:r>
            <a:r>
              <a:rPr lang="en-US" kern="0" dirty="0" smtClean="0">
                <a:solidFill>
                  <a:srgbClr val="00359E"/>
                </a:solidFill>
              </a:rPr>
              <a:t>Centre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 dirty="0" smtClean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59E"/>
                </a:solidFill>
              </a:rPr>
              <a:t>March 2013: </a:t>
            </a:r>
            <a:r>
              <a:rPr lang="en-US" b="1" kern="0" dirty="0" smtClean="0">
                <a:solidFill>
                  <a:srgbClr val="00359E"/>
                </a:solidFill>
              </a:rPr>
              <a:t>Telephone conference </a:t>
            </a:r>
            <a:r>
              <a:rPr lang="en-US" kern="0" dirty="0" smtClean="0">
                <a:solidFill>
                  <a:srgbClr val="00359E"/>
                </a:solidFill>
              </a:rPr>
              <a:t>on the preparation of the Blueprint Document and feedback from the Steering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 dirty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59E"/>
                </a:solidFill>
              </a:rPr>
              <a:t>May 2013: </a:t>
            </a:r>
            <a:r>
              <a:rPr lang="en-US" b="1" kern="0" dirty="0" smtClean="0">
                <a:solidFill>
                  <a:srgbClr val="00359E"/>
                </a:solidFill>
              </a:rPr>
              <a:t>Blueprint</a:t>
            </a:r>
            <a:r>
              <a:rPr lang="en-US" kern="0" dirty="0" smtClean="0">
                <a:solidFill>
                  <a:srgbClr val="00359E"/>
                </a:solidFill>
              </a:rPr>
              <a:t> produced in May 2013 as </a:t>
            </a:r>
            <a:r>
              <a:rPr lang="en-US" kern="0" dirty="0">
                <a:solidFill>
                  <a:srgbClr val="00359E"/>
                </a:solidFill>
              </a:rPr>
              <a:t>basis for discussion for the future Strategy </a:t>
            </a:r>
            <a:endParaRPr lang="en-US" kern="0" dirty="0" smtClean="0">
              <a:solidFill>
                <a:srgbClr val="00359E"/>
              </a:solidFill>
            </a:endParaRPr>
          </a:p>
          <a:p>
            <a:endParaRPr lang="en-US" kern="0" dirty="0" smtClean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</p:txBody>
      </p:sp>
      <p:pic>
        <p:nvPicPr>
          <p:cNvPr id="7" name="Picture 12" descr="IUCN Logo 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>
            <a:fillRect/>
          </a:stretch>
        </p:blipFill>
        <p:spPr bwMode="auto">
          <a:xfrm>
            <a:off x="6705600" y="5849412"/>
            <a:ext cx="806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6889" r="51967" b="12667"/>
          <a:stretch/>
        </p:blipFill>
        <p:spPr bwMode="auto">
          <a:xfrm>
            <a:off x="5562600" y="838200"/>
            <a:ext cx="3352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92"/>
          </a:xfrm>
        </p:spPr>
        <p:txBody>
          <a:bodyPr/>
          <a:lstStyle/>
          <a:p>
            <a:r>
              <a:rPr lang="en-US" sz="2000" dirty="0" smtClean="0">
                <a:solidFill>
                  <a:srgbClr val="00359E"/>
                </a:solidFill>
              </a:rPr>
              <a:t>The Blueprint of the Capacity-Building Strategy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" y="1066800"/>
            <a:ext cx="53911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685801"/>
            <a:ext cx="3581399" cy="48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 descr="IUCN Logo 200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>
            <a:fillRect/>
          </a:stretch>
        </p:blipFill>
        <p:spPr bwMode="auto">
          <a:xfrm>
            <a:off x="6705600" y="5849412"/>
            <a:ext cx="806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5562601" cy="618630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Content: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Aim of the blueprint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Vision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Background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Brief overview on the current Training and Capacity building in Central, Eastern and South Eastern Europe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Availability of Training and Capacity Building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Training needs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Needs in relation to training materials and toolkits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Targeted Audience in relation to Training and Capacity Building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Underlying Considerations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Regional best-practices to be explored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Funding matters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 note on information resources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Specific approaches regarding training and capacity building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What can be done? Ideas concerning coordination and implementation of the strategy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Contact point at the World Heritage Centre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92"/>
          </a:xfrm>
        </p:spPr>
        <p:txBody>
          <a:bodyPr/>
          <a:lstStyle/>
          <a:p>
            <a:pPr marL="285750" indent="-285750"/>
            <a:r>
              <a:rPr lang="en-US" sz="2000" dirty="0" smtClean="0">
                <a:solidFill>
                  <a:srgbClr val="00359E"/>
                </a:solidFill>
              </a:rPr>
              <a:t>Profile of coordinating (lead) </a:t>
            </a:r>
            <a:r>
              <a:rPr lang="en-US" sz="2000" dirty="0" err="1" smtClean="0">
                <a:solidFill>
                  <a:srgbClr val="00359E"/>
                </a:solidFill>
              </a:rPr>
              <a:t>organisation</a:t>
            </a:r>
            <a:r>
              <a:rPr lang="en-US" sz="2000" dirty="0" smtClean="0">
                <a:solidFill>
                  <a:srgbClr val="00359E"/>
                </a:solidFill>
              </a:rPr>
              <a:t>/s</a:t>
            </a:r>
            <a:endParaRPr lang="en-US" sz="2000" dirty="0">
              <a:solidFill>
                <a:srgbClr val="00359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" y="1066800"/>
            <a:ext cx="53911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</p:txBody>
      </p:sp>
      <p:pic>
        <p:nvPicPr>
          <p:cNvPr id="7" name="Picture 12" descr="IUCN Logo 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>
            <a:fillRect/>
          </a:stretch>
        </p:blipFill>
        <p:spPr bwMode="auto">
          <a:xfrm>
            <a:off x="6705600" y="5849412"/>
            <a:ext cx="806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7924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359E"/>
                </a:solidFill>
              </a:rPr>
              <a:t>They could be </a:t>
            </a:r>
            <a:r>
              <a:rPr lang="en-US" sz="2400" dirty="0">
                <a:solidFill>
                  <a:srgbClr val="00359E"/>
                </a:solidFill>
              </a:rPr>
              <a:t>invited to attend </a:t>
            </a:r>
            <a:r>
              <a:rPr lang="en-US" sz="2400" dirty="0" smtClean="0">
                <a:solidFill>
                  <a:srgbClr val="00359E"/>
                </a:solidFill>
              </a:rPr>
              <a:t>the meetings </a:t>
            </a:r>
            <a:r>
              <a:rPr lang="en-US" sz="2400" dirty="0">
                <a:solidFill>
                  <a:srgbClr val="00359E"/>
                </a:solidFill>
              </a:rPr>
              <a:t>for </a:t>
            </a:r>
            <a:r>
              <a:rPr lang="en-US" sz="2400" dirty="0" smtClean="0">
                <a:solidFill>
                  <a:srgbClr val="00359E"/>
                </a:solidFill>
              </a:rPr>
              <a:t>the Periodic </a:t>
            </a:r>
            <a:r>
              <a:rPr lang="en-US" sz="2400" dirty="0">
                <a:solidFill>
                  <a:srgbClr val="00359E"/>
                </a:solidFill>
              </a:rPr>
              <a:t>R</a:t>
            </a:r>
            <a:r>
              <a:rPr lang="en-US" sz="2400" dirty="0" smtClean="0">
                <a:solidFill>
                  <a:srgbClr val="00359E"/>
                </a:solidFill>
              </a:rPr>
              <a:t>eporting and other relevant meetings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35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359E"/>
                </a:solidFill>
              </a:rPr>
              <a:t>Determine/s if the </a:t>
            </a:r>
            <a:r>
              <a:rPr lang="en-US" sz="2400" dirty="0">
                <a:solidFill>
                  <a:srgbClr val="00359E"/>
                </a:solidFill>
              </a:rPr>
              <a:t>results of the Periodic Reporting questionnaires will yield </a:t>
            </a:r>
            <a:r>
              <a:rPr lang="en-US" sz="2400" dirty="0" smtClean="0">
                <a:solidFill>
                  <a:srgbClr val="00359E"/>
                </a:solidFill>
              </a:rPr>
              <a:t>further capacity-building needs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solidFill>
                <a:srgbClr val="0035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359E"/>
                </a:solidFill>
              </a:rPr>
              <a:t>Pilot/s the preparation/implementation of the capacity-building strategy </a:t>
            </a:r>
            <a:r>
              <a:rPr lang="en-US" sz="2400" dirty="0">
                <a:solidFill>
                  <a:srgbClr val="00359E"/>
                </a:solidFill>
              </a:rPr>
              <a:t>and associated </a:t>
            </a:r>
            <a:r>
              <a:rPr lang="en-US" sz="2400" dirty="0" err="1">
                <a:solidFill>
                  <a:srgbClr val="00359E"/>
                </a:solidFill>
              </a:rPr>
              <a:t>programme</a:t>
            </a:r>
            <a:r>
              <a:rPr lang="en-US" sz="2400" dirty="0">
                <a:solidFill>
                  <a:srgbClr val="00359E"/>
                </a:solidFill>
              </a:rPr>
              <a:t>(s) </a:t>
            </a:r>
            <a:r>
              <a:rPr lang="en-US" sz="2400" smtClean="0">
                <a:solidFill>
                  <a:srgbClr val="00359E"/>
                </a:solidFill>
              </a:rPr>
              <a:t>as appropriate</a:t>
            </a:r>
            <a:endParaRPr lang="en-US" sz="2400" dirty="0" smtClean="0">
              <a:solidFill>
                <a:srgbClr val="00359E"/>
              </a:solidFill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solidFill>
                <a:srgbClr val="0035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359E"/>
                </a:solidFill>
              </a:rPr>
              <a:t>Elaborate/s a </a:t>
            </a:r>
            <a:r>
              <a:rPr lang="en-US" sz="2400" dirty="0">
                <a:solidFill>
                  <a:srgbClr val="00359E"/>
                </a:solidFill>
              </a:rPr>
              <a:t>concrete </a:t>
            </a:r>
            <a:r>
              <a:rPr lang="en-US" sz="2400" dirty="0" err="1">
                <a:solidFill>
                  <a:srgbClr val="00359E"/>
                </a:solidFill>
              </a:rPr>
              <a:t>programme</a:t>
            </a:r>
            <a:r>
              <a:rPr lang="en-US" sz="2400" dirty="0">
                <a:solidFill>
                  <a:srgbClr val="00359E"/>
                </a:solidFill>
              </a:rPr>
              <a:t> </a:t>
            </a:r>
            <a:r>
              <a:rPr lang="en-US" sz="2400" dirty="0" smtClean="0">
                <a:solidFill>
                  <a:srgbClr val="00359E"/>
                </a:solidFill>
              </a:rPr>
              <a:t>accompanying </a:t>
            </a:r>
            <a:r>
              <a:rPr lang="en-US" sz="2400" dirty="0">
                <a:solidFill>
                  <a:srgbClr val="00359E"/>
                </a:solidFill>
              </a:rPr>
              <a:t>the strategy identifying specific activities, timelines</a:t>
            </a:r>
            <a:r>
              <a:rPr lang="en-US" sz="2400" dirty="0" smtClean="0">
                <a:solidFill>
                  <a:srgbClr val="00359E"/>
                </a:solidFill>
              </a:rPr>
              <a:t>, responsibilities</a:t>
            </a:r>
            <a:r>
              <a:rPr lang="en-US" sz="2400" dirty="0">
                <a:solidFill>
                  <a:srgbClr val="00359E"/>
                </a:solidFill>
              </a:rPr>
              <a:t>, and necessary resources</a:t>
            </a:r>
            <a:r>
              <a:rPr lang="en-US" sz="2400" dirty="0" smtClean="0">
                <a:solidFill>
                  <a:srgbClr val="00359E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359E"/>
                </a:solidFill>
              </a:rPr>
              <a:t>Source: </a:t>
            </a:r>
            <a:r>
              <a:rPr lang="en-US" b="1" dirty="0" smtClean="0">
                <a:solidFill>
                  <a:srgbClr val="00359E"/>
                </a:solidFill>
              </a:rPr>
              <a:t>WHC-11/35.COM/9B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92"/>
          </a:xfrm>
        </p:spPr>
        <p:txBody>
          <a:bodyPr/>
          <a:lstStyle/>
          <a:p>
            <a:pPr marL="285750" indent="-285750"/>
            <a:r>
              <a:rPr lang="en-US" sz="2000" dirty="0" smtClean="0">
                <a:solidFill>
                  <a:srgbClr val="00359E"/>
                </a:solidFill>
              </a:rPr>
              <a:t>Category-2-Centres</a:t>
            </a:r>
            <a:endParaRPr lang="en-US" sz="2000" dirty="0">
              <a:solidFill>
                <a:srgbClr val="00359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" y="1066800"/>
            <a:ext cx="53911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359E"/>
              </a:solidFill>
            </a:endParaRPr>
          </a:p>
        </p:txBody>
      </p:sp>
      <p:pic>
        <p:nvPicPr>
          <p:cNvPr id="7" name="Picture 12" descr="IUCN Logo 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>
            <a:fillRect/>
          </a:stretch>
        </p:blipFill>
        <p:spPr bwMode="auto">
          <a:xfrm>
            <a:off x="6705600" y="5849412"/>
            <a:ext cx="806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914400"/>
            <a:ext cx="7010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59E"/>
                </a:solidFill>
              </a:rPr>
              <a:t>UNESCO Category II </a:t>
            </a:r>
            <a:r>
              <a:rPr lang="en-US" i="1" dirty="0" err="1">
                <a:solidFill>
                  <a:srgbClr val="00359E"/>
                </a:solidFill>
              </a:rPr>
              <a:t>Centres</a:t>
            </a:r>
            <a:r>
              <a:rPr lang="en-US" i="1" dirty="0">
                <a:solidFill>
                  <a:srgbClr val="00359E"/>
                </a:solidFill>
              </a:rPr>
              <a:t> (C2Cs): </a:t>
            </a:r>
            <a:endParaRPr lang="en-US" i="1" dirty="0" smtClean="0">
              <a:solidFill>
                <a:srgbClr val="00359E"/>
              </a:solidFill>
            </a:endParaRPr>
          </a:p>
          <a:p>
            <a:endParaRPr lang="en-US" i="1" dirty="0" smtClean="0">
              <a:solidFill>
                <a:srgbClr val="00359E"/>
              </a:solidFill>
            </a:endParaRPr>
          </a:p>
          <a:p>
            <a:r>
              <a:rPr lang="en-US" sz="2000" dirty="0" smtClean="0">
                <a:solidFill>
                  <a:srgbClr val="00359E"/>
                </a:solidFill>
              </a:rPr>
              <a:t>These </a:t>
            </a:r>
            <a:r>
              <a:rPr lang="en-US" sz="2000" dirty="0">
                <a:solidFill>
                  <a:srgbClr val="00359E"/>
                </a:solidFill>
              </a:rPr>
              <a:t>organizations operate under the auspices of UNESCO and </a:t>
            </a:r>
            <a:r>
              <a:rPr lang="en-US" sz="2000" dirty="0" smtClean="0">
                <a:solidFill>
                  <a:srgbClr val="00359E"/>
                </a:solidFill>
              </a:rPr>
              <a:t>are committed </a:t>
            </a:r>
            <a:r>
              <a:rPr lang="en-US" sz="2000" dirty="0">
                <a:solidFill>
                  <a:srgbClr val="00359E"/>
                </a:solidFill>
              </a:rPr>
              <a:t>to engage in support of UNESCO’s strategic </a:t>
            </a:r>
            <a:r>
              <a:rPr lang="en-US" sz="2000" dirty="0" err="1">
                <a:solidFill>
                  <a:srgbClr val="00359E"/>
                </a:solidFill>
              </a:rPr>
              <a:t>programme</a:t>
            </a:r>
            <a:r>
              <a:rPr lang="en-US" sz="2000" dirty="0">
                <a:solidFill>
                  <a:srgbClr val="00359E"/>
                </a:solidFill>
              </a:rPr>
              <a:t> objectives (in this case </a:t>
            </a:r>
            <a:r>
              <a:rPr lang="en-US" sz="2000" b="1" dirty="0">
                <a:solidFill>
                  <a:srgbClr val="00359E"/>
                </a:solidFill>
              </a:rPr>
              <a:t>support for </a:t>
            </a:r>
            <a:r>
              <a:rPr lang="en-US" sz="2000" b="1" dirty="0" smtClean="0">
                <a:solidFill>
                  <a:srgbClr val="00359E"/>
                </a:solidFill>
              </a:rPr>
              <a:t>the implementation </a:t>
            </a:r>
            <a:r>
              <a:rPr lang="en-US" sz="2000" b="1" dirty="0">
                <a:solidFill>
                  <a:srgbClr val="00359E"/>
                </a:solidFill>
              </a:rPr>
              <a:t>of the World Heritage Convention</a:t>
            </a:r>
            <a:r>
              <a:rPr lang="en-US" sz="2000" dirty="0">
                <a:solidFill>
                  <a:srgbClr val="00359E"/>
                </a:solidFill>
              </a:rPr>
              <a:t>). They are </a:t>
            </a:r>
            <a:r>
              <a:rPr lang="en-US" sz="2000" b="1" dirty="0">
                <a:solidFill>
                  <a:srgbClr val="00359E"/>
                </a:solidFill>
              </a:rPr>
              <a:t>funded directly by Member States </a:t>
            </a:r>
            <a:r>
              <a:rPr lang="en-US" sz="2000" dirty="0">
                <a:solidFill>
                  <a:srgbClr val="00359E"/>
                </a:solidFill>
              </a:rPr>
              <a:t>where they </a:t>
            </a:r>
            <a:r>
              <a:rPr lang="en-US" sz="2000" dirty="0" smtClean="0">
                <a:solidFill>
                  <a:srgbClr val="00359E"/>
                </a:solidFill>
              </a:rPr>
              <a:t>are located</a:t>
            </a:r>
            <a:r>
              <a:rPr lang="en-US" sz="2000" dirty="0">
                <a:solidFill>
                  <a:srgbClr val="00359E"/>
                </a:solidFill>
              </a:rPr>
              <a:t>. The C2Cs are difficult to characterize in general because they take on </a:t>
            </a:r>
            <a:r>
              <a:rPr lang="en-US" sz="2000" b="1" dirty="0">
                <a:solidFill>
                  <a:srgbClr val="00359E"/>
                </a:solidFill>
              </a:rPr>
              <a:t>different structures</a:t>
            </a:r>
            <a:r>
              <a:rPr lang="en-US" sz="2000" dirty="0">
                <a:solidFill>
                  <a:srgbClr val="00359E"/>
                </a:solidFill>
              </a:rPr>
              <a:t>. Some </a:t>
            </a:r>
            <a:r>
              <a:rPr lang="en-US" sz="2000" dirty="0" smtClean="0">
                <a:solidFill>
                  <a:srgbClr val="00359E"/>
                </a:solidFill>
              </a:rPr>
              <a:t>are regional </a:t>
            </a:r>
            <a:r>
              <a:rPr lang="en-US" sz="2000" dirty="0">
                <a:solidFill>
                  <a:srgbClr val="00359E"/>
                </a:solidFill>
              </a:rPr>
              <a:t>in scope while others cover more than one region or are organized around a thematic issue. </a:t>
            </a:r>
            <a:endParaRPr lang="en-US" sz="2000" dirty="0" smtClean="0">
              <a:solidFill>
                <a:srgbClr val="00359E"/>
              </a:solidFill>
            </a:endParaRPr>
          </a:p>
          <a:p>
            <a:endParaRPr lang="en-US" sz="2000" dirty="0">
              <a:solidFill>
                <a:srgbClr val="00359E"/>
              </a:solidFill>
            </a:endParaRPr>
          </a:p>
          <a:p>
            <a:r>
              <a:rPr lang="en-US" sz="2000" dirty="0" smtClean="0">
                <a:solidFill>
                  <a:srgbClr val="00359E"/>
                </a:solidFill>
              </a:rPr>
              <a:t>Many are </a:t>
            </a:r>
            <a:r>
              <a:rPr lang="en-US" sz="2000" dirty="0">
                <a:solidFill>
                  <a:srgbClr val="00359E"/>
                </a:solidFill>
              </a:rPr>
              <a:t>involved in capacity building and research, while several are set up as </a:t>
            </a:r>
            <a:r>
              <a:rPr lang="en-US" sz="2000" dirty="0" smtClean="0">
                <a:solidFill>
                  <a:srgbClr val="00359E"/>
                </a:solidFill>
              </a:rPr>
              <a:t>foundations or </a:t>
            </a:r>
            <a:r>
              <a:rPr lang="en-US" sz="2000" dirty="0">
                <a:solidFill>
                  <a:srgbClr val="00359E"/>
                </a:solidFill>
              </a:rPr>
              <a:t>funds to </a:t>
            </a:r>
            <a:r>
              <a:rPr lang="en-US" sz="2000" dirty="0" smtClean="0">
                <a:solidFill>
                  <a:srgbClr val="00359E"/>
                </a:solidFill>
              </a:rPr>
              <a:t>support those </a:t>
            </a:r>
            <a:r>
              <a:rPr lang="en-US" sz="2000" dirty="0">
                <a:solidFill>
                  <a:srgbClr val="00359E"/>
                </a:solidFill>
              </a:rPr>
              <a:t>activities carried out by other organizations</a:t>
            </a:r>
            <a:r>
              <a:rPr lang="en-US" sz="2000" dirty="0" smtClean="0">
                <a:solidFill>
                  <a:srgbClr val="00359E"/>
                </a:solidFill>
              </a:rPr>
              <a:t>.</a:t>
            </a:r>
          </a:p>
          <a:p>
            <a:endParaRPr lang="en-US" dirty="0" smtClean="0">
              <a:solidFill>
                <a:srgbClr val="00359E"/>
              </a:solidFill>
            </a:endParaRPr>
          </a:p>
          <a:p>
            <a:endParaRPr lang="en-US" dirty="0">
              <a:solidFill>
                <a:srgbClr val="00359E"/>
              </a:solidFill>
            </a:endParaRPr>
          </a:p>
          <a:p>
            <a:r>
              <a:rPr lang="en-US" sz="1400" dirty="0" smtClean="0">
                <a:solidFill>
                  <a:srgbClr val="00359E"/>
                </a:solidFill>
              </a:rPr>
              <a:t>Source: </a:t>
            </a:r>
            <a:r>
              <a:rPr lang="en-US" sz="1400" b="1" dirty="0" smtClean="0">
                <a:solidFill>
                  <a:srgbClr val="00359E"/>
                </a:solidFill>
              </a:rPr>
              <a:t>WHC-11/35.COM/9B</a:t>
            </a:r>
            <a:endParaRPr lang="en-US" sz="1400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79388" y="2357735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59E"/>
                </a:solidFill>
              </a:rPr>
              <a:t>For the latest info please visit:</a:t>
            </a:r>
            <a:endParaRPr lang="en-US" sz="2400" b="1" dirty="0">
              <a:solidFill>
                <a:srgbClr val="00359E"/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11188" y="2998788"/>
            <a:ext cx="8380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8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u="sng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US" sz="3600" u="sng" dirty="0" smtClean="0">
                <a:solidFill>
                  <a:schemeClr val="accent2"/>
                </a:solidFill>
                <a:hlinkClick r:id="rId3"/>
              </a:rPr>
              <a:t>whc.unesco.org/en/eur-na</a:t>
            </a:r>
            <a:endParaRPr lang="en-US" sz="3600" u="sng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3600" u="sng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u="sng" dirty="0">
                <a:solidFill>
                  <a:schemeClr val="accent2"/>
                </a:solidFill>
                <a:hlinkClick r:id="rId4"/>
              </a:rPr>
              <a:t>http://whc.unesco.org/en/events/1054/</a:t>
            </a:r>
            <a:r>
              <a:rPr lang="en-US" sz="3600" u="sng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4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92"/>
          </a:xfrm>
        </p:spPr>
        <p:txBody>
          <a:bodyPr/>
          <a:lstStyle/>
          <a:p>
            <a:r>
              <a:rPr lang="fr-FR" sz="2000" dirty="0" smtClean="0">
                <a:solidFill>
                  <a:srgbClr val="00359E"/>
                </a:solidFill>
              </a:rPr>
              <a:t>Agenda</a:t>
            </a:r>
            <a:endParaRPr lang="fr-FR" sz="2000" dirty="0">
              <a:solidFill>
                <a:srgbClr val="00359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" y="838200"/>
            <a:ext cx="729615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359E"/>
                </a:solidFill>
              </a:rPr>
              <a:t>A note on capacity-building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kern="0" dirty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359E"/>
                </a:solidFill>
              </a:rPr>
              <a:t>Initiative </a:t>
            </a:r>
            <a:r>
              <a:rPr lang="en-US" sz="2400" kern="0" dirty="0">
                <a:solidFill>
                  <a:srgbClr val="00359E"/>
                </a:solidFill>
              </a:rPr>
              <a:t>of EUR/NA for CESEE as follow-up of First PR cycle </a:t>
            </a:r>
            <a:endParaRPr lang="en-US" sz="2400" kern="0" dirty="0" smtClean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kern="0" dirty="0" smtClean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359E"/>
                </a:solidFill>
              </a:rPr>
              <a:t>Work approach and work in progress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kern="0" dirty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359E"/>
                </a:solidFill>
              </a:rPr>
              <a:t>Presentation </a:t>
            </a:r>
            <a:r>
              <a:rPr lang="en-US" sz="2400" kern="0" dirty="0">
                <a:solidFill>
                  <a:srgbClr val="00359E"/>
                </a:solidFill>
              </a:rPr>
              <a:t>of </a:t>
            </a:r>
            <a:r>
              <a:rPr lang="en-US" sz="2400" kern="0" dirty="0" smtClean="0">
                <a:solidFill>
                  <a:srgbClr val="00359E"/>
                </a:solidFill>
              </a:rPr>
              <a:t>Blueprint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kern="0" dirty="0" smtClean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359E"/>
                </a:solidFill>
              </a:rPr>
              <a:t>Profile of coordinating lead </a:t>
            </a:r>
            <a:r>
              <a:rPr lang="en-US" sz="2400" dirty="0" err="1" smtClean="0">
                <a:solidFill>
                  <a:srgbClr val="00359E"/>
                </a:solidFill>
              </a:rPr>
              <a:t>organisation</a:t>
            </a:r>
            <a:r>
              <a:rPr lang="en-US" sz="2400" dirty="0" smtClean="0">
                <a:solidFill>
                  <a:srgbClr val="00359E"/>
                </a:solidFill>
              </a:rPr>
              <a:t>/s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kern="0" dirty="0" smtClean="0">
              <a:solidFill>
                <a:srgbClr val="0035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359E"/>
                </a:solidFill>
              </a:rPr>
              <a:t>The </a:t>
            </a:r>
            <a:r>
              <a:rPr lang="en-US" sz="2400" kern="0" dirty="0">
                <a:solidFill>
                  <a:srgbClr val="00359E"/>
                </a:solidFill>
              </a:rPr>
              <a:t>way forward – </a:t>
            </a:r>
            <a:r>
              <a:rPr lang="en-US" sz="2400" kern="0" dirty="0" smtClean="0">
                <a:solidFill>
                  <a:srgbClr val="00359E"/>
                </a:solidFill>
              </a:rPr>
              <a:t>discussion</a:t>
            </a:r>
            <a:endParaRPr lang="en-US" sz="2400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srgbClr val="00359E"/>
              </a:solidFill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sz="2300">
                <a:solidFill>
                  <a:srgbClr val="990000"/>
                </a:solidFill>
                <a:latin typeface="Calibri" pitchFamily="34" charset="0"/>
              </a:rPr>
              <a:t>    </a:t>
            </a:r>
          </a:p>
        </p:txBody>
      </p:sp>
      <p:pic>
        <p:nvPicPr>
          <p:cNvPr id="5125" name="Picture 4" descr="PB110382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8" b="7285"/>
          <a:stretch>
            <a:fillRect/>
          </a:stretch>
        </p:blipFill>
        <p:spPr bwMode="auto">
          <a:xfrm>
            <a:off x="1979613" y="1022350"/>
            <a:ext cx="5472112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" y="3810000"/>
            <a:ext cx="8748712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World Heritage Capacity Building Strategy</a:t>
            </a:r>
          </a:p>
          <a:p>
            <a:pPr lvl="1"/>
            <a:r>
              <a:rPr lang="en-US" sz="2400" dirty="0" smtClean="0"/>
              <a:t>Developed with IUCN, ICOMOS, the World Heritage Centre and a number of other partners and individual specialists</a:t>
            </a:r>
          </a:p>
          <a:p>
            <a:pPr lvl="1"/>
            <a:r>
              <a:rPr lang="en-US" sz="2400" dirty="0" smtClean="0"/>
              <a:t>Adopted by The Committee at its 35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Session in 2011</a:t>
            </a:r>
            <a:endParaRPr lang="en-US" dirty="0" smtClean="0"/>
          </a:p>
          <a:p>
            <a:pPr lvl="1"/>
            <a:endParaRPr lang="en-US" dirty="0" smtClean="0">
              <a:latin typeface="Arial" pitchFamily="34" charset="0"/>
            </a:endParaRPr>
          </a:p>
        </p:txBody>
      </p:sp>
      <p:pic>
        <p:nvPicPr>
          <p:cNvPr id="7" name="Picture 12" descr="Iccromlogo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6019800"/>
            <a:ext cx="9286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92"/>
          </a:xfrm>
        </p:spPr>
        <p:txBody>
          <a:bodyPr/>
          <a:lstStyle/>
          <a:p>
            <a:r>
              <a:rPr lang="en-US" sz="2000" dirty="0">
                <a:solidFill>
                  <a:srgbClr val="00359E"/>
                </a:solidFill>
              </a:rPr>
              <a:t>A note on capacity-building </a:t>
            </a:r>
            <a:endParaRPr lang="fr-FR" sz="2000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en-US" dirty="0">
                <a:solidFill>
                  <a:srgbClr val="00359E"/>
                </a:solidFill>
              </a:rPr>
              <a:t>A note on capacity-building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196975"/>
            <a:ext cx="6530975" cy="4608513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Two key paradigm shifts</a:t>
            </a:r>
          </a:p>
          <a:p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Brining culture and nature sectors together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Moving from Training to Capacity Building</a:t>
            </a:r>
          </a:p>
          <a:p>
            <a:endParaRPr lang="en-GB" sz="2800" dirty="0"/>
          </a:p>
        </p:txBody>
      </p:sp>
      <p:pic>
        <p:nvPicPr>
          <p:cNvPr id="4" name="Picture 12" descr="Iccromlogo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67400"/>
            <a:ext cx="9286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725487"/>
            <a:ext cx="7521575" cy="4608513"/>
          </a:xfrm>
        </p:spPr>
        <p:txBody>
          <a:bodyPr/>
          <a:lstStyle/>
          <a:p>
            <a:r>
              <a:rPr lang="en-GB" sz="2200" dirty="0" smtClean="0">
                <a:solidFill>
                  <a:schemeClr val="tx1"/>
                </a:solidFill>
              </a:rPr>
              <a:t>Training focused on providing knowledge, skills and awareness to heritage practitioners.</a:t>
            </a:r>
          </a:p>
          <a:p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n-GB" sz="2200" dirty="0" smtClean="0"/>
              <a:t>Capacity Building focuses on much broader set of audiences</a:t>
            </a:r>
          </a:p>
          <a:p>
            <a:endParaRPr lang="en-GB" sz="2200" dirty="0" smtClean="0"/>
          </a:p>
          <a:p>
            <a:r>
              <a:rPr lang="en-GB" sz="2200" dirty="0" smtClean="0"/>
              <a:t>Capacity is ability to perform functions, solve problems, set and achieve objectives by individuals, institutions and society.</a:t>
            </a:r>
          </a:p>
          <a:p>
            <a:endParaRPr lang="en-GB" sz="2200" dirty="0" smtClean="0"/>
          </a:p>
          <a:p>
            <a:r>
              <a:rPr lang="en-GB" sz="2200" dirty="0" smtClean="0"/>
              <a:t>Therefore, capacities reside not only on practitioners but also on institutions and communities &amp; networks therefore there are other responsible audiences</a:t>
            </a:r>
            <a:endParaRPr lang="en-GB" sz="2200" dirty="0"/>
          </a:p>
        </p:txBody>
      </p:sp>
      <p:pic>
        <p:nvPicPr>
          <p:cNvPr id="4" name="Picture 12" descr="Iccromlogo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67400"/>
            <a:ext cx="9286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79388" y="2781300"/>
            <a:ext cx="8785225" cy="10080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700" dirty="0">
                <a:solidFill>
                  <a:schemeClr val="bg1"/>
                </a:solidFill>
                <a:latin typeface="+mj-lt"/>
                <a:cs typeface="Arial" charset="0"/>
              </a:rPr>
              <a:t>The world</a:t>
            </a: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sz="2300">
                <a:solidFill>
                  <a:srgbClr val="990000"/>
                </a:solidFill>
                <a:latin typeface="Calibri" pitchFamily="34" charset="0"/>
              </a:rPr>
              <a:t>    </a:t>
            </a: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sz="2300">
                <a:solidFill>
                  <a:srgbClr val="990000"/>
                </a:solidFill>
                <a:latin typeface="Calibri" pitchFamily="34" charset="0"/>
              </a:rPr>
              <a:t>    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79388" y="2781300"/>
            <a:ext cx="8785225" cy="10080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700" dirty="0">
                <a:solidFill>
                  <a:schemeClr val="bg1"/>
                </a:solidFill>
                <a:latin typeface="+mj-lt"/>
                <a:cs typeface="Arial" charset="0"/>
              </a:rPr>
              <a:t>The world</a:t>
            </a:r>
          </a:p>
        </p:txBody>
      </p:sp>
      <p:sp>
        <p:nvSpPr>
          <p:cNvPr id="17" name="Ovale 16"/>
          <p:cNvSpPr/>
          <p:nvPr/>
        </p:nvSpPr>
        <p:spPr>
          <a:xfrm>
            <a:off x="2376248" y="1268760"/>
            <a:ext cx="4428000" cy="4428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988184" y="1844824"/>
            <a:ext cx="3240000" cy="3240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492120" y="2421128"/>
            <a:ext cx="2160000" cy="216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asellaDiTesto 70"/>
          <p:cNvSpPr txBox="1">
            <a:spLocks noChangeArrowheads="1"/>
          </p:cNvSpPr>
          <p:nvPr/>
        </p:nvSpPr>
        <p:spPr bwMode="auto">
          <a:xfrm>
            <a:off x="3016250" y="1997075"/>
            <a:ext cx="3095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000" i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Institutions</a:t>
            </a:r>
          </a:p>
        </p:txBody>
      </p:sp>
      <p:sp>
        <p:nvSpPr>
          <p:cNvPr id="21" name="CasellaDiTesto 70"/>
          <p:cNvSpPr txBox="1">
            <a:spLocks noChangeArrowheads="1"/>
          </p:cNvSpPr>
          <p:nvPr/>
        </p:nvSpPr>
        <p:spPr bwMode="auto">
          <a:xfrm>
            <a:off x="2784475" y="13414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000" i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Communities &amp; Networks </a:t>
            </a:r>
          </a:p>
        </p:txBody>
      </p:sp>
      <p:sp>
        <p:nvSpPr>
          <p:cNvPr id="22" name="CasellaDiTesto 70"/>
          <p:cNvSpPr txBox="1">
            <a:spLocks noChangeArrowheads="1"/>
          </p:cNvSpPr>
          <p:nvPr/>
        </p:nvSpPr>
        <p:spPr bwMode="auto">
          <a:xfrm>
            <a:off x="2916238" y="2581275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000" i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Practitioners </a:t>
            </a:r>
          </a:p>
        </p:txBody>
      </p:sp>
      <p:sp>
        <p:nvSpPr>
          <p:cNvPr id="23" name="Nuvola 22"/>
          <p:cNvSpPr/>
          <p:nvPr/>
        </p:nvSpPr>
        <p:spPr>
          <a:xfrm rot="1200000">
            <a:off x="3794125" y="2930525"/>
            <a:ext cx="1503363" cy="1190625"/>
          </a:xfrm>
          <a:prstGeom prst="cloud">
            <a:avLst/>
          </a:prstGeom>
          <a:solidFill>
            <a:srgbClr val="FFFF99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CasellaDiTesto 70"/>
          <p:cNvSpPr txBox="1">
            <a:spLocks noChangeArrowheads="1"/>
          </p:cNvSpPr>
          <p:nvPr/>
        </p:nvSpPr>
        <p:spPr bwMode="auto">
          <a:xfrm>
            <a:off x="3563938" y="3284538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HERITAGE</a:t>
            </a:r>
            <a:endParaRPr lang="it-IT" sz="2000" dirty="0" err="1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31993">
            <a:off x="5145088" y="4522788"/>
            <a:ext cx="2146300" cy="263525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8163"/>
            <a:ext cx="16033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24600" y="1287463"/>
            <a:ext cx="2955925" cy="2370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050" dirty="0"/>
          </a:p>
          <a:p>
            <a:pPr>
              <a:defRPr/>
            </a:pPr>
            <a:endParaRPr lang="en-US" sz="1050" dirty="0"/>
          </a:p>
          <a:p>
            <a:pPr>
              <a:defRPr/>
            </a:pPr>
            <a:endParaRPr lang="en-US" sz="1050" dirty="0"/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100" dirty="0"/>
              <a:t>Without the understanding and support </a:t>
            </a:r>
          </a:p>
          <a:p>
            <a:pPr>
              <a:defRPr/>
            </a:pPr>
            <a:r>
              <a:rPr lang="en-US" sz="1100" dirty="0"/>
              <a:t>of the public at large, without the respect</a:t>
            </a:r>
          </a:p>
          <a:p>
            <a:pPr>
              <a:defRPr/>
            </a:pPr>
            <a:r>
              <a:rPr lang="en-US" sz="1100" dirty="0"/>
              <a:t> and daily care of the local communities, </a:t>
            </a:r>
          </a:p>
          <a:p>
            <a:pPr>
              <a:defRPr/>
            </a:pPr>
            <a:r>
              <a:rPr lang="en-US" sz="1100" dirty="0"/>
              <a:t>which are the true custodians of World </a:t>
            </a:r>
          </a:p>
          <a:p>
            <a:pPr>
              <a:defRPr/>
            </a:pPr>
            <a:r>
              <a:rPr lang="en-US" sz="1100" dirty="0"/>
              <a:t>Heritage, no amount of funds or army </a:t>
            </a:r>
          </a:p>
          <a:p>
            <a:pPr>
              <a:defRPr/>
            </a:pPr>
            <a:r>
              <a:rPr lang="en-US" sz="1100" dirty="0"/>
              <a:t>of experts will suffice in protecting the sites’ 	</a:t>
            </a:r>
          </a:p>
          <a:p>
            <a:pPr lvl="1">
              <a:defRPr/>
            </a:pPr>
            <a:r>
              <a:rPr lang="en-US" sz="1100" dirty="0" err="1"/>
              <a:t>Mr</a:t>
            </a:r>
            <a:r>
              <a:rPr lang="en-US" sz="1100" dirty="0"/>
              <a:t> </a:t>
            </a:r>
            <a:r>
              <a:rPr lang="en-US" sz="1100" dirty="0" err="1"/>
              <a:t>Koichiro</a:t>
            </a:r>
            <a:r>
              <a:rPr lang="en-US" sz="1100" dirty="0"/>
              <a:t> Matsuura- </a:t>
            </a:r>
          </a:p>
          <a:p>
            <a:pPr lvl="1">
              <a:defRPr/>
            </a:pPr>
            <a:r>
              <a:rPr lang="en-US" sz="1100" dirty="0"/>
              <a:t>Former DG UNESCO</a:t>
            </a:r>
            <a:endParaRPr lang="en-GB" sz="11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24600" y="5181600"/>
            <a:ext cx="20701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dirty="0"/>
              <a:t>(Audiences)</a:t>
            </a:r>
          </a:p>
          <a:p>
            <a:pPr eaLnBrk="1" hangingPunct="1"/>
            <a:r>
              <a:rPr lang="en-GB" dirty="0"/>
              <a:t>Those working directly</a:t>
            </a:r>
          </a:p>
          <a:p>
            <a:pPr eaLnBrk="1" hangingPunct="1"/>
            <a:r>
              <a:rPr lang="en-GB" dirty="0"/>
              <a:t>Professionals: </a:t>
            </a:r>
          </a:p>
          <a:p>
            <a:pPr eaLnBrk="1" hangingPunct="1"/>
            <a:r>
              <a:rPr lang="en-GB" dirty="0"/>
              <a:t>International </a:t>
            </a:r>
          </a:p>
          <a:p>
            <a:pPr eaLnBrk="1" hangingPunct="1"/>
            <a:r>
              <a:rPr lang="en-GB" dirty="0"/>
              <a:t>and national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4341813"/>
            <a:ext cx="19415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(Audiences)</a:t>
            </a:r>
          </a:p>
          <a:p>
            <a:pPr eaLnBrk="1" hangingPunct="1"/>
            <a:r>
              <a:rPr lang="en-GB"/>
              <a:t>Policy makers</a:t>
            </a:r>
          </a:p>
          <a:p>
            <a:pPr eaLnBrk="1" hangingPunct="1"/>
            <a:r>
              <a:rPr lang="en-GB"/>
              <a:t>Decision makers</a:t>
            </a:r>
          </a:p>
          <a:p>
            <a:pPr eaLnBrk="1" hangingPunct="1"/>
            <a:r>
              <a:rPr lang="en-GB"/>
              <a:t>Committee members</a:t>
            </a:r>
          </a:p>
          <a:p>
            <a:pPr eaLnBrk="1" hangingPunct="1"/>
            <a:r>
              <a:rPr lang="en-GB"/>
              <a:t>Advisory Bodies</a:t>
            </a:r>
          </a:p>
        </p:txBody>
      </p:sp>
      <p:sp>
        <p:nvSpPr>
          <p:cNvPr id="28" name="Right Arrow 27"/>
          <p:cNvSpPr/>
          <p:nvPr/>
        </p:nvSpPr>
        <p:spPr>
          <a:xfrm rot="9587016">
            <a:off x="1927225" y="4397375"/>
            <a:ext cx="1681163" cy="255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5651500" y="1581150"/>
            <a:ext cx="1257300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87" name="TextBox 4"/>
          <p:cNvSpPr txBox="1">
            <a:spLocks noChangeArrowheads="1"/>
          </p:cNvSpPr>
          <p:nvPr/>
        </p:nvSpPr>
        <p:spPr bwMode="auto">
          <a:xfrm>
            <a:off x="468313" y="671513"/>
            <a:ext cx="1565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dirty="0"/>
              <a:t>CAPACITIES</a:t>
            </a:r>
          </a:p>
        </p:txBody>
      </p:sp>
      <p:pic>
        <p:nvPicPr>
          <p:cNvPr id="25" name="Picture 12" descr="Iccromlogo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25" y="6051551"/>
            <a:ext cx="9286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" grpId="0" animBg="1"/>
      <p:bldP spid="27" grpId="0"/>
      <p:bldP spid="3" grpId="0"/>
      <p:bldP spid="4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8" name="Group 38"/>
          <p:cNvGraphicFramePr>
            <a:graphicFrameLocks noGrp="1"/>
          </p:cNvGraphicFramePr>
          <p:nvPr/>
        </p:nvGraphicFramePr>
        <p:xfrm>
          <a:off x="215900" y="1541463"/>
          <a:ext cx="8675688" cy="4709024"/>
        </p:xfrm>
        <a:graphic>
          <a:graphicData uri="http://schemas.openxmlformats.org/drawingml/2006/table">
            <a:tbl>
              <a:tblPr/>
              <a:tblGrid>
                <a:gridCol w="3995582"/>
                <a:gridCol w="4680106"/>
              </a:tblGrid>
              <a:tr h="670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Where capacities reside and associated audiences: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Some principal learning areas: 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1" dirty="0" smtClean="0">
                          <a:solidFill>
                            <a:srgbClr val="008080"/>
                          </a:solidFill>
                          <a:latin typeface="Arial "/>
                        </a:rPr>
                        <a:t>Practitioners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Those with direct</a:t>
                      </a:r>
                      <a:r>
                        <a:rPr lang="en-US" sz="1900" b="0" kern="1200" baseline="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responsibilities for heritage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Implementation of the Convention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Conservation and management issues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Technical  and scientific issues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Resource utilization and management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04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1" dirty="0" smtClean="0">
                          <a:solidFill>
                            <a:srgbClr val="008080"/>
                          </a:solidFill>
                          <a:latin typeface="Arial "/>
                        </a:rPr>
                        <a:t>Institutions 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Decision-and policy-makers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Legislative issues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Institutional frameworks/issues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Financial issues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Human resources 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Knowledge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1" dirty="0" smtClean="0">
                          <a:solidFill>
                            <a:srgbClr val="008080"/>
                          </a:solidFill>
                          <a:latin typeface="Arial "/>
                        </a:rPr>
                        <a:t>Communities &amp; networks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latin typeface="Arial "/>
                        </a:rPr>
                        <a:t>All those who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Arial "/>
                        </a:rPr>
                        <a:t> have a legitimate interest in heritage</a:t>
                      </a:r>
                      <a:endParaRPr lang="en-US" sz="1900" b="0" dirty="0" smtClean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Reciprocal benefits and linking with sustainable development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Stewardship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Communication / Interpretation</a:t>
                      </a:r>
                    </a:p>
                  </a:txBody>
                  <a:tcPr marL="91432" marR="91432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950" y="4572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b="1" kern="0" dirty="0">
                <a:solidFill>
                  <a:srgbClr val="990000"/>
                </a:solidFill>
                <a:latin typeface="+mn-lt"/>
              </a:rPr>
              <a:t>Identifying </a:t>
            </a:r>
            <a:r>
              <a:rPr lang="en-US" sz="2600" b="1" kern="0" dirty="0" smtClean="0">
                <a:solidFill>
                  <a:srgbClr val="990000"/>
                </a:solidFill>
                <a:latin typeface="+mn-lt"/>
              </a:rPr>
              <a:t>where capacities </a:t>
            </a:r>
            <a:r>
              <a:rPr lang="en-US" sz="2600" b="1" kern="0" dirty="0">
                <a:solidFill>
                  <a:srgbClr val="990000"/>
                </a:solidFill>
                <a:latin typeface="+mn-lt"/>
              </a:rPr>
              <a:t>reside and target audiences…</a:t>
            </a:r>
            <a:endParaRPr lang="en-US" sz="2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1447800" y="6280150"/>
            <a:ext cx="914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2600" b="1" kern="0" dirty="0">
                <a:solidFill>
                  <a:srgbClr val="990000"/>
                </a:solidFill>
              </a:rPr>
              <a:t>…and corresponding learning areas</a:t>
            </a:r>
          </a:p>
          <a:p>
            <a:pPr algn="r">
              <a:spcBef>
                <a:spcPts val="0"/>
              </a:spcBef>
              <a:defRPr/>
            </a:pPr>
            <a:endParaRPr lang="en-US" sz="26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582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sz="2300">
                <a:solidFill>
                  <a:srgbClr val="990000"/>
                </a:solidFill>
                <a:latin typeface="Calibri" pitchFamily="34" charset="0"/>
              </a:rPr>
              <a:t>    </a:t>
            </a:r>
          </a:p>
        </p:txBody>
      </p:sp>
      <p:pic>
        <p:nvPicPr>
          <p:cNvPr id="18437" name="Diagram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00" t="-4880" b="-1028"/>
          <a:stretch>
            <a:fillRect/>
          </a:stretch>
        </p:blipFill>
        <p:spPr bwMode="auto">
          <a:xfrm>
            <a:off x="971550" y="908050"/>
            <a:ext cx="6324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2413" y="47625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kern="0" dirty="0">
                <a:solidFill>
                  <a:srgbClr val="990000"/>
                </a:solidFill>
                <a:latin typeface="+mn-lt"/>
              </a:rPr>
              <a:t>Strategies at 3 different </a:t>
            </a:r>
            <a:r>
              <a:rPr lang="en-US" sz="2800" b="0" kern="0" dirty="0" smtClean="0">
                <a:solidFill>
                  <a:srgbClr val="990000"/>
                </a:solidFill>
                <a:latin typeface="+mn-lt"/>
              </a:rPr>
              <a:t>levels expected</a:t>
            </a:r>
            <a:endParaRPr lang="en-US" sz="2800" b="0" kern="0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" name="Picture 12" descr="Iccromlogo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4581"/>
            <a:ext cx="9286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069"/>
          </a:xfrm>
        </p:spPr>
        <p:txBody>
          <a:bodyPr/>
          <a:lstStyle/>
          <a:p>
            <a:r>
              <a:rPr lang="en-US" sz="2000" dirty="0">
                <a:solidFill>
                  <a:srgbClr val="00359E"/>
                </a:solidFill>
              </a:rPr>
              <a:t>Initiative of EUR/NA for CESEE as follow-up of First PR cycle </a:t>
            </a:r>
            <a:br>
              <a:rPr lang="en-US" sz="2000" dirty="0">
                <a:solidFill>
                  <a:srgbClr val="00359E"/>
                </a:solidFill>
              </a:rPr>
            </a:br>
            <a:endParaRPr lang="fr-FR" sz="2000" dirty="0">
              <a:solidFill>
                <a:srgbClr val="00359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3" y="5943600"/>
            <a:ext cx="865774" cy="5846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48000" cy="43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c content master">
  <a:themeElements>
    <a:clrScheme name="1_whc content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whc conte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c content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c content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5703</TotalTime>
  <Words>875</Words>
  <Application>Microsoft Office PowerPoint</Application>
  <PresentationFormat>On-screen Show (4:3)</PresentationFormat>
  <Paragraphs>178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1_whc content master</vt:lpstr>
      <vt:lpstr>PowerPoint Presentation</vt:lpstr>
      <vt:lpstr>Agenda</vt:lpstr>
      <vt:lpstr>PowerPoint Presentation</vt:lpstr>
      <vt:lpstr>A note on capacity-building </vt:lpstr>
      <vt:lpstr>PowerPoint Presentation</vt:lpstr>
      <vt:lpstr>PowerPoint Presentation</vt:lpstr>
      <vt:lpstr>PowerPoint Presentation</vt:lpstr>
      <vt:lpstr>PowerPoint Presentation</vt:lpstr>
      <vt:lpstr>Initiative of EUR/NA for CESEE as follow-up of First PR cycle  </vt:lpstr>
      <vt:lpstr>The Periodic Reporting Exercise in support of  the implementation of the 5Cs Strategic Objectives</vt:lpstr>
      <vt:lpstr>Work approach – tailored to sub-region and State Party-driven</vt:lpstr>
      <vt:lpstr>The Blueprint of the Capacity-Building Strategy</vt:lpstr>
      <vt:lpstr>Profile of coordinating (lead) organisation/s</vt:lpstr>
      <vt:lpstr>Category-2-Centres</vt:lpstr>
      <vt:lpstr>PowerPoint Presentation</vt:lpstr>
    </vt:vector>
  </TitlesOfParts>
  <Company>unesco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Etowar, Valentino;Valentino Etowar</dc:creator>
  <cp:keywords>CESEE Side Event</cp:keywords>
  <cp:lastModifiedBy>WHC </cp:lastModifiedBy>
  <cp:revision>132</cp:revision>
  <cp:lastPrinted>2013-06-19T02:15:19Z</cp:lastPrinted>
  <dcterms:created xsi:type="dcterms:W3CDTF">2012-06-11T13:34:06Z</dcterms:created>
  <dcterms:modified xsi:type="dcterms:W3CDTF">2013-07-15T08:39:45Z</dcterms:modified>
</cp:coreProperties>
</file>