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7" r:id="rId2"/>
    <p:sldId id="266" r:id="rId3"/>
    <p:sldId id="271" r:id="rId4"/>
    <p:sldId id="290" r:id="rId5"/>
    <p:sldId id="267" r:id="rId6"/>
    <p:sldId id="301" r:id="rId7"/>
    <p:sldId id="302" r:id="rId8"/>
    <p:sldId id="303" r:id="rId9"/>
    <p:sldId id="304" r:id="rId10"/>
    <p:sldId id="305" r:id="rId11"/>
    <p:sldId id="306" r:id="rId12"/>
    <p:sldId id="282" r:id="rId13"/>
    <p:sldId id="283" r:id="rId14"/>
    <p:sldId id="295" r:id="rId15"/>
    <p:sldId id="284" r:id="rId16"/>
    <p:sldId id="285" r:id="rId17"/>
    <p:sldId id="296" r:id="rId18"/>
    <p:sldId id="286" r:id="rId19"/>
    <p:sldId id="287" r:id="rId20"/>
    <p:sldId id="279" r:id="rId21"/>
    <p:sldId id="278" r:id="rId22"/>
    <p:sldId id="272" r:id="rId23"/>
    <p:sldId id="288" r:id="rId24"/>
    <p:sldId id="297" r:id="rId25"/>
    <p:sldId id="289" r:id="rId26"/>
    <p:sldId id="299" r:id="rId27"/>
    <p:sldId id="300" r:id="rId28"/>
    <p:sldId id="298" r:id="rId29"/>
    <p:sldId id="268" r:id="rId30"/>
    <p:sldId id="293" r:id="rId31"/>
    <p:sldId id="294" r:id="rId32"/>
  </p:sldIdLst>
  <p:sldSz cx="9144000" cy="6858000" type="screen4x3"/>
  <p:notesSz cx="6708775" cy="98361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9E"/>
    <a:srgbClr val="480048"/>
    <a:srgbClr val="0066CC"/>
    <a:srgbClr val="0D5EFF"/>
    <a:srgbClr val="000000"/>
    <a:srgbClr val="002164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86475" autoAdjust="0"/>
  </p:normalViewPr>
  <p:slideViewPr>
    <p:cSldViewPr showGuides="1">
      <p:cViewPr>
        <p:scale>
          <a:sx n="33" d="100"/>
          <a:sy n="33" d="100"/>
        </p:scale>
        <p:origin x="-1944" y="-14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2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9" d="100"/>
          <a:sy n="79" d="100"/>
        </p:scale>
        <p:origin x="-3366" y="-96"/>
      </p:cViewPr>
      <p:guideLst>
        <p:guide orient="horz" pos="3098"/>
        <p:guide pos="21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v_etowar\Desktop\Stats-CESEE-PPT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v_etowar\Desktop\Stats-CESEE-PP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45567290342284"/>
          <c:y val="0.13031494571180921"/>
          <c:w val="0.46388888888888891"/>
          <c:h val="0.77314814814814814"/>
        </c:manualLayout>
      </c:layout>
      <c:pieChart>
        <c:varyColors val="1"/>
        <c:ser>
          <c:idx val="0"/>
          <c:order val="0"/>
          <c:explosion val="4"/>
          <c:dPt>
            <c:idx val="0"/>
            <c:bubble3D val="0"/>
            <c:explosion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Lbls>
            <c:delete val="1"/>
          </c:dLbls>
          <c:cat>
            <c:strRef>
              <c:f>Sheet2!$A$3:$A$4</c:f>
              <c:strCache>
                <c:ptCount val="2"/>
                <c:pt idx="0">
                  <c:v>Completed</c:v>
                </c:pt>
                <c:pt idx="1">
                  <c:v>In Process</c:v>
                </c:pt>
              </c:strCache>
            </c:strRef>
          </c:cat>
          <c:val>
            <c:numRef>
              <c:f>Sheet2!$B$3:$B$4</c:f>
              <c:numCache>
                <c:formatCode>General</c:formatCode>
                <c:ptCount val="2"/>
                <c:pt idx="0">
                  <c:v>114</c:v>
                </c:pt>
                <c:pt idx="1">
                  <c:v>39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414916885389326"/>
          <c:y val="0.10316441601938288"/>
          <c:w val="0.50975721784776906"/>
          <c:h val="0.83040333499608077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explosion val="5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</c:spPr>
          </c:dPt>
          <c:dPt>
            <c:idx val="1"/>
            <c:bubble3D val="0"/>
            <c:explosion val="0"/>
            <c:spPr>
              <a:solidFill>
                <a:srgbClr val="FFC000"/>
              </a:solidFill>
              <a:ln>
                <a:noFill/>
              </a:ln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0.14672329153300281"/>
                  <c:y val="6.0805333855911067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25%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Sheet2!$A$3:$A$4</c:f>
              <c:strCache>
                <c:ptCount val="2"/>
                <c:pt idx="0">
                  <c:v>Completed</c:v>
                </c:pt>
                <c:pt idx="1">
                  <c:v>In Process</c:v>
                </c:pt>
              </c:strCache>
            </c:strRef>
          </c:cat>
          <c:val>
            <c:numRef>
              <c:f>Sheet2!$B$3:$B$4</c:f>
              <c:numCache>
                <c:formatCode>General</c:formatCode>
                <c:ptCount val="2"/>
                <c:pt idx="0">
                  <c:v>114</c:v>
                </c:pt>
                <c:pt idx="1">
                  <c:v>39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334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0.00548</cdr:x>
      <cdr:y>0.13122</cdr:y>
    </cdr:from>
    <cdr:to>
      <cdr:x>0.25046</cdr:x>
      <cdr:y>0.31168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60" y="332449"/>
          <a:ext cx="1021081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 dirty="0" smtClean="0">
              <a:solidFill>
                <a:srgbClr val="00359E"/>
              </a:solidFill>
            </a:rPr>
            <a:t>In </a:t>
          </a:r>
          <a:r>
            <a:rPr lang="fr-FR" sz="1100" dirty="0" err="1" smtClean="0">
              <a:solidFill>
                <a:srgbClr val="00359E"/>
              </a:solidFill>
            </a:rPr>
            <a:t>process</a:t>
          </a:r>
          <a:r>
            <a:rPr lang="en-US" dirty="0" smtClean="0"/>
            <a:t> / </a:t>
          </a:r>
        </a:p>
        <a:p xmlns:a="http://schemas.openxmlformats.org/drawingml/2006/main">
          <a:pPr algn="ctr"/>
          <a:r>
            <a:rPr lang="fr-FR" dirty="0" smtClean="0">
              <a:solidFill>
                <a:srgbClr val="480048"/>
              </a:solidFill>
            </a:rPr>
            <a:t>En cours</a:t>
          </a:r>
          <a:endParaRPr lang="fr-FR" sz="1100" dirty="0" smtClean="0">
            <a:solidFill>
              <a:srgbClr val="480048"/>
            </a:solidFill>
          </a:endParaRPr>
        </a:p>
      </cdr:txBody>
    </cdr:sp>
  </cdr:relSizeAnchor>
  <cdr:relSizeAnchor xmlns:cdr="http://schemas.openxmlformats.org/drawingml/2006/chartDrawing">
    <cdr:from>
      <cdr:x>0.63902</cdr:x>
      <cdr:y>0.17868</cdr:y>
    </cdr:from>
    <cdr:to>
      <cdr:x>1</cdr:x>
      <cdr:y>0.34176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663544" y="452698"/>
          <a:ext cx="1504595" cy="4131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dirty="0" smtClean="0">
              <a:solidFill>
                <a:srgbClr val="00359E"/>
              </a:solidFill>
            </a:rPr>
            <a:t>Co</a:t>
          </a:r>
          <a:r>
            <a:rPr lang="fr-FR" sz="1100" dirty="0" smtClean="0">
              <a:solidFill>
                <a:srgbClr val="00359E"/>
              </a:solidFill>
            </a:rPr>
            <a:t>mpleted</a:t>
          </a:r>
          <a:r>
            <a:rPr lang="fr-FR" sz="1100" baseline="30000" dirty="0" smtClean="0">
              <a:solidFill>
                <a:srgbClr val="00359E"/>
              </a:solidFill>
            </a:rPr>
            <a:t>1</a:t>
          </a:r>
          <a:r>
            <a:rPr lang="en-US" dirty="0" smtClean="0"/>
            <a:t> / </a:t>
          </a:r>
        </a:p>
        <a:p xmlns:a="http://schemas.openxmlformats.org/drawingml/2006/main">
          <a:pPr algn="ctr"/>
          <a:r>
            <a:rPr lang="fr-FR" sz="1100" dirty="0" smtClean="0">
              <a:solidFill>
                <a:srgbClr val="480048"/>
              </a:solidFill>
            </a:rPr>
            <a:t>Complétés</a:t>
          </a:r>
          <a:r>
            <a:rPr lang="fr-FR" baseline="30000" dirty="0">
              <a:solidFill>
                <a:srgbClr val="00359E"/>
              </a:solidFill>
            </a:rPr>
            <a:t>2</a:t>
          </a:r>
          <a:endParaRPr lang="fr-FR" sz="1100" dirty="0" smtClean="0">
            <a:solidFill>
              <a:srgbClr val="480048"/>
            </a:solidFill>
          </a:endParaRPr>
        </a:p>
      </cdr:txBody>
    </cdr:sp>
  </cdr:relSizeAnchor>
  <cdr:relSizeAnchor xmlns:cdr="http://schemas.openxmlformats.org/drawingml/2006/chartDrawing">
    <cdr:from>
      <cdr:x>0.44241</cdr:x>
      <cdr:y>0.46206</cdr:y>
    </cdr:from>
    <cdr:to>
      <cdr:x>0.68738</cdr:x>
      <cdr:y>0.56301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844040" y="1170649"/>
          <a:ext cx="1021069" cy="255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dirty="0" smtClean="0">
              <a:solidFill>
                <a:srgbClr val="480048"/>
              </a:solidFill>
            </a:rPr>
            <a:t>60%</a:t>
          </a:r>
        </a:p>
      </cdr:txBody>
    </cdr:sp>
  </cdr:relSizeAnchor>
  <cdr:relSizeAnchor xmlns:cdr="http://schemas.openxmlformats.org/drawingml/2006/chartDrawing">
    <cdr:from>
      <cdr:x>0.234</cdr:x>
      <cdr:y>0.31168</cdr:y>
    </cdr:from>
    <cdr:to>
      <cdr:x>0.47898</cdr:x>
      <cdr:y>0.41264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75329" y="789649"/>
          <a:ext cx="1021111" cy="2557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dirty="0">
              <a:solidFill>
                <a:srgbClr val="480048"/>
              </a:solidFill>
            </a:rPr>
            <a:t>4</a:t>
          </a:r>
          <a:r>
            <a:rPr lang="fr-FR" sz="1400" dirty="0" smtClean="0">
              <a:solidFill>
                <a:srgbClr val="480048"/>
              </a:solidFill>
            </a:rPr>
            <a:t>0%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0.14583</cdr:x>
      <cdr:y>0.09495</cdr:y>
    </cdr:from>
    <cdr:to>
      <cdr:x>0.42501</cdr:x>
      <cdr:y>0.29857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3400" y="213181"/>
          <a:ext cx="1021111" cy="4571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 dirty="0" smtClean="0">
              <a:solidFill>
                <a:srgbClr val="00359E"/>
              </a:solidFill>
            </a:rPr>
            <a:t>In </a:t>
          </a:r>
          <a:r>
            <a:rPr lang="fr-FR" sz="1100" dirty="0" err="1" smtClean="0">
              <a:solidFill>
                <a:srgbClr val="00359E"/>
              </a:solidFill>
            </a:rPr>
            <a:t>process</a:t>
          </a:r>
          <a:r>
            <a:rPr lang="en-US" dirty="0" smtClean="0"/>
            <a:t> / </a:t>
          </a:r>
        </a:p>
        <a:p xmlns:a="http://schemas.openxmlformats.org/drawingml/2006/main">
          <a:pPr algn="ctr"/>
          <a:r>
            <a:rPr lang="fr-FR" dirty="0" smtClean="0">
              <a:solidFill>
                <a:srgbClr val="480048"/>
              </a:solidFill>
            </a:rPr>
            <a:t>En cours</a:t>
          </a:r>
        </a:p>
        <a:p xmlns:a="http://schemas.openxmlformats.org/drawingml/2006/main">
          <a:pPr algn="ctr"/>
          <a:r>
            <a:rPr lang="fr-FR" sz="1100" dirty="0" smtClean="0">
              <a:solidFill>
                <a:srgbClr val="480048"/>
              </a:solidFill>
            </a:rPr>
            <a:t>39</a:t>
          </a:r>
        </a:p>
      </cdr:txBody>
    </cdr:sp>
  </cdr:relSizeAnchor>
  <cdr:relSizeAnchor xmlns:cdr="http://schemas.openxmlformats.org/drawingml/2006/chartDrawing">
    <cdr:from>
      <cdr:x>0.75926</cdr:x>
      <cdr:y>0.20262</cdr:y>
    </cdr:from>
    <cdr:to>
      <cdr:x>1</cdr:x>
      <cdr:y>0.38664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124200" y="454944"/>
          <a:ext cx="990600" cy="413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dirty="0" smtClean="0">
              <a:solidFill>
                <a:srgbClr val="00359E"/>
              </a:solidFill>
            </a:rPr>
            <a:t>Co</a:t>
          </a:r>
          <a:r>
            <a:rPr lang="fr-FR" sz="1100" dirty="0" smtClean="0">
              <a:solidFill>
                <a:srgbClr val="00359E"/>
              </a:solidFill>
            </a:rPr>
            <a:t>mpleted</a:t>
          </a:r>
          <a:r>
            <a:rPr lang="fr-FR" sz="1100" baseline="30000" dirty="0" smtClean="0">
              <a:solidFill>
                <a:srgbClr val="00359E"/>
              </a:solidFill>
            </a:rPr>
            <a:t>3</a:t>
          </a:r>
          <a:r>
            <a:rPr lang="en-US" dirty="0" smtClean="0"/>
            <a:t> / </a:t>
          </a:r>
        </a:p>
        <a:p xmlns:a="http://schemas.openxmlformats.org/drawingml/2006/main">
          <a:pPr algn="ctr"/>
          <a:r>
            <a:rPr lang="fr-FR" sz="1100" dirty="0" smtClean="0">
              <a:solidFill>
                <a:srgbClr val="480048"/>
              </a:solidFill>
            </a:rPr>
            <a:t>Complétés</a:t>
          </a:r>
          <a:r>
            <a:rPr lang="fr-FR" sz="1100" baseline="30000" dirty="0" smtClean="0">
              <a:solidFill>
                <a:srgbClr val="480048"/>
              </a:solidFill>
            </a:rPr>
            <a:t>4</a:t>
          </a:r>
        </a:p>
        <a:p xmlns:a="http://schemas.openxmlformats.org/drawingml/2006/main">
          <a:pPr algn="ctr"/>
          <a:r>
            <a:rPr lang="fr-FR" dirty="0" smtClean="0">
              <a:solidFill>
                <a:srgbClr val="480048"/>
              </a:solidFill>
            </a:rPr>
            <a:t>114</a:t>
          </a:r>
          <a:endParaRPr lang="fr-FR" sz="1100" dirty="0" smtClean="0">
            <a:solidFill>
              <a:srgbClr val="480048"/>
            </a:solidFill>
          </a:endParaRPr>
        </a:p>
      </cdr:txBody>
    </cdr:sp>
  </cdr:relSizeAnchor>
  <cdr:relSizeAnchor xmlns:cdr="http://schemas.openxmlformats.org/drawingml/2006/chartDrawing">
    <cdr:from>
      <cdr:x>0.57946</cdr:x>
      <cdr:y>0.47261</cdr:y>
    </cdr:from>
    <cdr:to>
      <cdr:x>0.72761</cdr:x>
      <cdr:y>0.57442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384380" y="1061137"/>
          <a:ext cx="609600" cy="2285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US" sz="1400" dirty="0" smtClean="0"/>
            <a:t>75 %</a:t>
          </a:r>
        </a:p>
        <a:p xmlns:a="http://schemas.openxmlformats.org/drawingml/2006/main">
          <a:pPr algn="ctr" rtl="0"/>
          <a:endParaRPr lang="en-US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06872" cy="49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0319" y="0"/>
            <a:ext cx="2906871" cy="49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DC0D1C6-BF9E-418D-9DC5-B8E3FC982694}" type="datetimeFigureOut">
              <a:rPr lang="en-US"/>
              <a:pPr>
                <a:defRPr/>
              </a:pPr>
              <a:t>7/15/2013</a:t>
            </a:fld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43312"/>
            <a:ext cx="2906872" cy="49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0319" y="9343312"/>
            <a:ext cx="2906871" cy="49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922D7A6-A1A1-4F4C-8429-1F0045C7E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85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</inkml:traceFormat>
        <inkml:channelProperties>
          <inkml:channelProperty channel="X" name="resolution" value="56.72083" units="1/cm"/>
          <inkml:channelProperty channel="Y" name="resolution" value="28.34646" units="1/cm"/>
        </inkml:channelProperties>
      </inkml:inkSource>
      <inkml:timestamp xml:id="ts0" timeString="2013-05-29T14:43:51.148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1-1,'25'0,"-1"0,1 0,23 0,26 0,-50 0,49 0,25 0,0 0,-49 0,73 0,0 0,-73 0,24 0,-49 0,1 0,24 0,-25 0,0 0,25 0,-24 0,-1 0,25 0,-25 0,1 0,24 0,-25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</inkml:traceFormat>
        <inkml:channelProperties>
          <inkml:channelProperty channel="X" name="resolution" value="56.72083" units="1/cm"/>
          <inkml:channelProperty channel="Y" name="resolution" value="28.34646" units="1/cm"/>
        </inkml:channelProperties>
      </inkml:inkSource>
      <inkml:timestamp xml:id="ts0" timeString="2013-05-29T14:43:54.736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0-1,'24'0,"1"0,23 0,50 0,-49 0,73 0,25 0,72 0,-145 0,121 0,0 0,1 0,-147 0,0 0,24 0,-49 0,1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</inkml:traceFormat>
        <inkml:channelProperties>
          <inkml:channelProperty channel="X" name="resolution" value="56.72083" units="1/cm"/>
          <inkml:channelProperty channel="Y" name="resolution" value="28.34646" units="1/cm"/>
        </inkml:channelProperties>
      </inkml:inkSource>
      <inkml:timestamp xml:id="ts0" timeString="2013-05-29T14:43:51.148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1-1,'25'0,"-1"0,1 0,23 0,26 0,-50 0,49 0,25 0,0 0,-49 0,73 0,0 0,-73 0,24 0,-49 0,1 0,24 0,-25 0,0 0,25 0,-24 0,-1 0,25 0,-25 0,1 0,24 0,-25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</inkml:traceFormat>
        <inkml:channelProperties>
          <inkml:channelProperty channel="X" name="resolution" value="56.72083" units="1/cm"/>
          <inkml:channelProperty channel="Y" name="resolution" value="28.34646" units="1/cm"/>
        </inkml:channelProperties>
      </inkml:inkSource>
      <inkml:timestamp xml:id="ts0" timeString="2013-05-29T14:43:54.736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0-1,'24'0,"1"0,23 0,50 0,-49 0,73 0,25 0,72 0,-145 0,121 0,0 0,1 0,-147 0,0 0,24 0,-49 0,1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06872" cy="491253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0319" y="0"/>
            <a:ext cx="2906871" cy="491253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/>
            </a:lvl1pPr>
          </a:lstStyle>
          <a:p>
            <a:pPr>
              <a:defRPr/>
            </a:pPr>
            <a:fld id="{DBE57925-FD8B-4EBC-858F-7F125A57FE3A}" type="datetimeFigureOut">
              <a:rPr lang="en-US"/>
              <a:pPr>
                <a:defRPr/>
              </a:pPr>
              <a:t>7/15/2013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8188"/>
            <a:ext cx="4914900" cy="3687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7" tIns="45629" rIns="91257" bIns="4562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669" y="4671656"/>
            <a:ext cx="5367020" cy="4426030"/>
          </a:xfrm>
          <a:prstGeom prst="rect">
            <a:avLst/>
          </a:prstGeom>
        </p:spPr>
        <p:txBody>
          <a:bodyPr vert="horz" lIns="91257" tIns="45629" rIns="91257" bIns="4562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43312"/>
            <a:ext cx="2906872" cy="491253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0319" y="9343312"/>
            <a:ext cx="2906871" cy="491253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/>
            </a:lvl1pPr>
          </a:lstStyle>
          <a:p>
            <a:pPr>
              <a:defRPr/>
            </a:pPr>
            <a:fld id="{16EA31BA-A5E1-4EAD-BBAE-8DC24198D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09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107" indent="-171107">
              <a:buFont typeface="Arial" pitchFamily="34" charset="0"/>
              <a:buChar char="•"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EA31BA-A5E1-4EAD-BBAE-8DC24198D4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91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EA31BA-A5E1-4EAD-BBAE-8DC24198D45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12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EA31BA-A5E1-4EAD-BBAE-8DC24198D45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30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EA31BA-A5E1-4EAD-BBAE-8DC24198D45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30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 have been focal point for natural heritage in Finland for only one year. But I have been working with world heritage for about 10 years, I have worked with the nomination process of natural site and after that as site manger. I am also Finlands representative in a Nordic working group for site managers.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5642D7-9BDD-4CD8-BB50-10C889CD09DF}" type="slidenum">
              <a:rPr lang="fi-FI" smtClean="0"/>
              <a:pPr/>
              <a:t>6</a:t>
            </a:fld>
            <a:endParaRPr lang="fi-FI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4ED563-1760-484A-9AD4-2A73E9DA5E0E}" type="slidenum">
              <a:rPr lang="fi-FI">
                <a:solidFill>
                  <a:prstClr val="black"/>
                </a:solidFill>
              </a:rPr>
              <a:pPr/>
              <a:t>7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558082" name="Rectangle 7"/>
          <p:cNvSpPr txBox="1">
            <a:spLocks noGrp="1" noChangeArrowheads="1"/>
          </p:cNvSpPr>
          <p:nvPr/>
        </p:nvSpPr>
        <p:spPr bwMode="auto">
          <a:xfrm>
            <a:off x="3799605" y="9343086"/>
            <a:ext cx="2907605" cy="49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15" tIns="45158" rIns="90315" bIns="45158" anchor="b"/>
          <a:lstStyle/>
          <a:p>
            <a:pPr algn="r"/>
            <a:fld id="{57785DBC-AB23-41DA-8DC0-B7CCB127A886}" type="slidenum">
              <a:rPr lang="fi-FI" sz="1200">
                <a:solidFill>
                  <a:prstClr val="black"/>
                </a:solidFill>
                <a:latin typeface="Arial" charset="0"/>
                <a:cs typeface="Arial" charset="0"/>
              </a:rPr>
              <a:pPr algn="r"/>
              <a:t>7</a:t>
            </a:fld>
            <a:endParaRPr lang="fi-FI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58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519" y="738025"/>
            <a:ext cx="4901302" cy="3688557"/>
          </a:xfrm>
          <a:ln/>
        </p:spPr>
      </p:sp>
      <p:sp>
        <p:nvSpPr>
          <p:cNvPr id="558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348" y="4671544"/>
            <a:ext cx="5366080" cy="4426581"/>
          </a:xfrm>
        </p:spPr>
        <p:txBody>
          <a:bodyPr lIns="90315" tIns="45158" rIns="90315" bIns="45158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0A97A-21C0-4E01-8BAB-D4E1ACFF06AE}" type="slidenum">
              <a:rPr lang="fi-FI">
                <a:solidFill>
                  <a:prstClr val="black"/>
                </a:solidFill>
              </a:rPr>
              <a:pPr/>
              <a:t>8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566274" name="Rectangle 7"/>
          <p:cNvSpPr txBox="1">
            <a:spLocks noGrp="1" noChangeArrowheads="1"/>
          </p:cNvSpPr>
          <p:nvPr/>
        </p:nvSpPr>
        <p:spPr bwMode="auto">
          <a:xfrm>
            <a:off x="3799605" y="9343086"/>
            <a:ext cx="2907605" cy="49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15" tIns="45158" rIns="90315" bIns="45158" anchor="b"/>
          <a:lstStyle/>
          <a:p>
            <a:pPr algn="r"/>
            <a:fld id="{76931D69-028D-4C18-8284-2DAB950132BE}" type="slidenum">
              <a:rPr lang="fi-FI" sz="1200">
                <a:solidFill>
                  <a:prstClr val="black"/>
                </a:solidFill>
                <a:latin typeface="Arial" charset="0"/>
                <a:cs typeface="Arial" charset="0"/>
              </a:rPr>
              <a:pPr algn="r"/>
              <a:t>8</a:t>
            </a:fld>
            <a:endParaRPr lang="fi-FI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66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519" y="738025"/>
            <a:ext cx="4901302" cy="3688557"/>
          </a:xfrm>
          <a:ln/>
        </p:spPr>
      </p:sp>
      <p:sp>
        <p:nvSpPr>
          <p:cNvPr id="566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348" y="4671544"/>
            <a:ext cx="5366080" cy="4426581"/>
          </a:xfrm>
        </p:spPr>
        <p:txBody>
          <a:bodyPr lIns="90315" tIns="45158" rIns="90315" bIns="45158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9BC57B-B80E-49A0-ABF5-DEC8DF0528C0}" type="slidenum">
              <a:rPr lang="fi-FI" smtClean="0"/>
              <a:pPr/>
              <a:t>10</a:t>
            </a:fld>
            <a:endParaRPr lang="fi-FI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378D71-BA19-4434-B012-14E404FA0061}" type="slidenum">
              <a:rPr lang="fi-FI">
                <a:solidFill>
                  <a:prstClr val="black"/>
                </a:solidFill>
              </a:rPr>
              <a:pPr/>
              <a:t>11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519" y="738025"/>
            <a:ext cx="4901302" cy="3688557"/>
          </a:xfrm>
          <a:ln/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348" y="4671544"/>
            <a:ext cx="5366080" cy="4426581"/>
          </a:xfrm>
        </p:spPr>
        <p:txBody>
          <a:bodyPr/>
          <a:lstStyle/>
          <a:p>
            <a:endParaRPr lang="fi-FI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6286" indent="-456286"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464" indent="-2851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0714" indent="-2281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7000" indent="-2281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3285" indent="-2281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09571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65856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2142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78428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B98CE2-57FF-4004-BCC1-6856270FF9D5}" type="slidenum">
              <a:rPr lang="en-US" smtClean="0"/>
              <a:pPr eaLnBrk="1" hangingPunct="1"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6286" indent="-456286"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464" indent="-2851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0714" indent="-2281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7000" indent="-2281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3285" indent="-2281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09571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65856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2142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78428" indent="-2281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B98CE2-57FF-4004-BCC1-6856270FF9D5}" type="slidenum">
              <a:rPr lang="en-US" smtClean="0"/>
              <a:pPr eaLnBrk="1" hangingPunct="1"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EA31BA-A5E1-4EAD-BBAE-8DC24198D45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12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0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9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83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0" y="6400800"/>
            <a:ext cx="1371600" cy="304800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80000"/>
              </a:lnSpc>
              <a:spcBef>
                <a:spcPct val="30000"/>
              </a:spcBef>
              <a:defRPr sz="900" b="1">
                <a:latin typeface="Times" pitchFamily="18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477000"/>
            <a:ext cx="4267200" cy="304800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80000"/>
              </a:lnSpc>
              <a:spcBef>
                <a:spcPct val="30000"/>
              </a:spcBef>
              <a:defRPr b="1">
                <a:latin typeface="Times" pitchFamily="18" charset="0"/>
              </a:defRPr>
            </a:lvl1pPr>
          </a:lstStyle>
          <a:p>
            <a:pPr>
              <a:defRPr/>
            </a:pPr>
            <a:r>
              <a:rPr lang="en-GB" dirty="0"/>
              <a:t>Metsähallitus Natural Heritage Services 2009</a:t>
            </a:r>
            <a:endParaRPr lang="en-GB" dirty="0">
              <a:solidFill>
                <a:srgbClr val="0B47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6477000"/>
            <a:ext cx="457200" cy="304800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80000"/>
              </a:lnSpc>
              <a:spcBef>
                <a:spcPct val="30000"/>
              </a:spcBef>
              <a:defRPr b="1">
                <a:latin typeface="Times" pitchFamily="18" charset="0"/>
              </a:defRPr>
            </a:lvl1pPr>
          </a:lstStyle>
          <a:p>
            <a:pPr>
              <a:defRPr/>
            </a:pPr>
            <a:fld id="{9BDF2E13-9872-4F5E-B1A3-AF912549D074}" type="slidenum">
              <a:rPr lang="fi-FI"/>
              <a:pPr>
                <a:defRPr/>
              </a:pPr>
              <a:t>‹#›</a:t>
            </a:fld>
            <a:endParaRPr lang="fi-FI" dirty="0">
              <a:solidFill>
                <a:srgbClr val="0B4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1541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"/>
          <p:cNvGrpSpPr>
            <a:grpSpLocks noChangeAspect="1"/>
          </p:cNvGrpSpPr>
          <p:nvPr/>
        </p:nvGrpSpPr>
        <p:grpSpPr bwMode="auto">
          <a:xfrm>
            <a:off x="-3565525" y="0"/>
            <a:ext cx="6713538" cy="6688138"/>
            <a:chOff x="-2246" y="0"/>
            <a:chExt cx="4229" cy="4213"/>
          </a:xfrm>
        </p:grpSpPr>
        <p:sp>
          <p:nvSpPr>
            <p:cNvPr id="1030" name="AutoShape 10"/>
            <p:cNvSpPr>
              <a:spLocks noChangeAspect="1" noChangeArrowheads="1" noTextEdit="1"/>
            </p:cNvSpPr>
            <p:nvPr userDrawn="1"/>
          </p:nvSpPr>
          <p:spPr bwMode="auto">
            <a:xfrm>
              <a:off x="-2246" y="0"/>
              <a:ext cx="4229" cy="4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" name="Freeform 12"/>
            <p:cNvSpPr>
              <a:spLocks noEditPoints="1"/>
            </p:cNvSpPr>
            <p:nvPr userDrawn="1"/>
          </p:nvSpPr>
          <p:spPr bwMode="auto">
            <a:xfrm>
              <a:off x="-2246" y="0"/>
              <a:ext cx="4229" cy="4213"/>
            </a:xfrm>
            <a:custGeom>
              <a:avLst/>
              <a:gdLst>
                <a:gd name="T0" fmla="*/ 1904 w 4229"/>
                <a:gd name="T1" fmla="*/ 16 h 4213"/>
                <a:gd name="T2" fmla="*/ 1492 w 4229"/>
                <a:gd name="T3" fmla="*/ 95 h 4213"/>
                <a:gd name="T4" fmla="*/ 1111 w 4229"/>
                <a:gd name="T5" fmla="*/ 262 h 4213"/>
                <a:gd name="T6" fmla="*/ 770 w 4229"/>
                <a:gd name="T7" fmla="*/ 484 h 4213"/>
                <a:gd name="T8" fmla="*/ 484 w 4229"/>
                <a:gd name="T9" fmla="*/ 770 h 4213"/>
                <a:gd name="T10" fmla="*/ 262 w 4229"/>
                <a:gd name="T11" fmla="*/ 1111 h 4213"/>
                <a:gd name="T12" fmla="*/ 95 w 4229"/>
                <a:gd name="T13" fmla="*/ 1492 h 4213"/>
                <a:gd name="T14" fmla="*/ 16 w 4229"/>
                <a:gd name="T15" fmla="*/ 1904 h 4213"/>
                <a:gd name="T16" fmla="*/ 16 w 4229"/>
                <a:gd name="T17" fmla="*/ 2317 h 4213"/>
                <a:gd name="T18" fmla="*/ 214 w 4229"/>
                <a:gd name="T19" fmla="*/ 3039 h 4213"/>
                <a:gd name="T20" fmla="*/ 651 w 4229"/>
                <a:gd name="T21" fmla="*/ 3634 h 4213"/>
                <a:gd name="T22" fmla="*/ 1262 w 4229"/>
                <a:gd name="T23" fmla="*/ 4046 h 4213"/>
                <a:gd name="T24" fmla="*/ 1809 w 4229"/>
                <a:gd name="T25" fmla="*/ 4205 h 4213"/>
                <a:gd name="T26" fmla="*/ 1936 w 4229"/>
                <a:gd name="T27" fmla="*/ 4197 h 4213"/>
                <a:gd name="T28" fmla="*/ 2007 w 4229"/>
                <a:gd name="T29" fmla="*/ 4110 h 4213"/>
                <a:gd name="T30" fmla="*/ 2015 w 4229"/>
                <a:gd name="T31" fmla="*/ 3864 h 4213"/>
                <a:gd name="T32" fmla="*/ 2015 w 4229"/>
                <a:gd name="T33" fmla="*/ 3023 h 4213"/>
                <a:gd name="T34" fmla="*/ 2245 w 4229"/>
                <a:gd name="T35" fmla="*/ 3015 h 4213"/>
                <a:gd name="T36" fmla="*/ 2245 w 4229"/>
                <a:gd name="T37" fmla="*/ 3483 h 4213"/>
                <a:gd name="T38" fmla="*/ 2245 w 4229"/>
                <a:gd name="T39" fmla="*/ 4046 h 4213"/>
                <a:gd name="T40" fmla="*/ 2293 w 4229"/>
                <a:gd name="T41" fmla="*/ 4181 h 4213"/>
                <a:gd name="T42" fmla="*/ 2412 w 4229"/>
                <a:gd name="T43" fmla="*/ 4213 h 4213"/>
                <a:gd name="T44" fmla="*/ 2960 w 4229"/>
                <a:gd name="T45" fmla="*/ 4054 h 4213"/>
                <a:gd name="T46" fmla="*/ 3570 w 4229"/>
                <a:gd name="T47" fmla="*/ 3642 h 4213"/>
                <a:gd name="T48" fmla="*/ 4015 w 4229"/>
                <a:gd name="T49" fmla="*/ 3039 h 4213"/>
                <a:gd name="T50" fmla="*/ 4221 w 4229"/>
                <a:gd name="T51" fmla="*/ 2317 h 4213"/>
                <a:gd name="T52" fmla="*/ 4221 w 4229"/>
                <a:gd name="T53" fmla="*/ 1904 h 4213"/>
                <a:gd name="T54" fmla="*/ 4134 w 4229"/>
                <a:gd name="T55" fmla="*/ 1492 h 4213"/>
                <a:gd name="T56" fmla="*/ 3975 w 4229"/>
                <a:gd name="T57" fmla="*/ 1111 h 4213"/>
                <a:gd name="T58" fmla="*/ 3745 w 4229"/>
                <a:gd name="T59" fmla="*/ 770 h 4213"/>
                <a:gd name="T60" fmla="*/ 3459 w 4229"/>
                <a:gd name="T61" fmla="*/ 484 h 4213"/>
                <a:gd name="T62" fmla="*/ 3126 w 4229"/>
                <a:gd name="T63" fmla="*/ 262 h 4213"/>
                <a:gd name="T64" fmla="*/ 2745 w 4229"/>
                <a:gd name="T65" fmla="*/ 95 h 4213"/>
                <a:gd name="T66" fmla="*/ 2333 w 4229"/>
                <a:gd name="T67" fmla="*/ 16 h 4213"/>
                <a:gd name="T68" fmla="*/ 2571 w 4229"/>
                <a:gd name="T69" fmla="*/ 3840 h 4213"/>
                <a:gd name="T70" fmla="*/ 2563 w 4229"/>
                <a:gd name="T71" fmla="*/ 3166 h 4213"/>
                <a:gd name="T72" fmla="*/ 1698 w 4229"/>
                <a:gd name="T73" fmla="*/ 3190 h 4213"/>
                <a:gd name="T74" fmla="*/ 1420 w 4229"/>
                <a:gd name="T75" fmla="*/ 3737 h 4213"/>
                <a:gd name="T76" fmla="*/ 928 w 4229"/>
                <a:gd name="T77" fmla="*/ 3420 h 4213"/>
                <a:gd name="T78" fmla="*/ 571 w 4229"/>
                <a:gd name="T79" fmla="*/ 2967 h 4213"/>
                <a:gd name="T80" fmla="*/ 381 w 4229"/>
                <a:gd name="T81" fmla="*/ 2412 h 4213"/>
                <a:gd name="T82" fmla="*/ 365 w 4229"/>
                <a:gd name="T83" fmla="*/ 1920 h 4213"/>
                <a:gd name="T84" fmla="*/ 571 w 4229"/>
                <a:gd name="T85" fmla="*/ 1254 h 4213"/>
                <a:gd name="T86" fmla="*/ 1000 w 4229"/>
                <a:gd name="T87" fmla="*/ 730 h 4213"/>
                <a:gd name="T88" fmla="*/ 1603 w 4229"/>
                <a:gd name="T89" fmla="*/ 397 h 4213"/>
                <a:gd name="T90" fmla="*/ 2134 w 4229"/>
                <a:gd name="T91" fmla="*/ 317 h 4213"/>
                <a:gd name="T92" fmla="*/ 2833 w 4229"/>
                <a:gd name="T93" fmla="*/ 460 h 4213"/>
                <a:gd name="T94" fmla="*/ 3396 w 4229"/>
                <a:gd name="T95" fmla="*/ 841 h 4213"/>
                <a:gd name="T96" fmla="*/ 3785 w 4229"/>
                <a:gd name="T97" fmla="*/ 1412 h 4213"/>
                <a:gd name="T98" fmla="*/ 3920 w 4229"/>
                <a:gd name="T99" fmla="*/ 2103 h 4213"/>
                <a:gd name="T100" fmla="*/ 3864 w 4229"/>
                <a:gd name="T101" fmla="*/ 2571 h 4213"/>
                <a:gd name="T102" fmla="*/ 3618 w 4229"/>
                <a:gd name="T103" fmla="*/ 3110 h 4213"/>
                <a:gd name="T104" fmla="*/ 3221 w 4229"/>
                <a:gd name="T105" fmla="*/ 3523 h 4213"/>
                <a:gd name="T106" fmla="*/ 2706 w 4229"/>
                <a:gd name="T107" fmla="*/ 3792 h 421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229" h="4213">
                  <a:moveTo>
                    <a:pt x="2118" y="0"/>
                  </a:moveTo>
                  <a:lnTo>
                    <a:pt x="2118" y="0"/>
                  </a:lnTo>
                  <a:lnTo>
                    <a:pt x="2007" y="8"/>
                  </a:lnTo>
                  <a:lnTo>
                    <a:pt x="1904" y="16"/>
                  </a:lnTo>
                  <a:lnTo>
                    <a:pt x="1793" y="32"/>
                  </a:lnTo>
                  <a:lnTo>
                    <a:pt x="1690" y="48"/>
                  </a:lnTo>
                  <a:lnTo>
                    <a:pt x="1587" y="71"/>
                  </a:lnTo>
                  <a:lnTo>
                    <a:pt x="1492" y="95"/>
                  </a:lnTo>
                  <a:lnTo>
                    <a:pt x="1389" y="135"/>
                  </a:lnTo>
                  <a:lnTo>
                    <a:pt x="1293" y="167"/>
                  </a:lnTo>
                  <a:lnTo>
                    <a:pt x="1198" y="214"/>
                  </a:lnTo>
                  <a:lnTo>
                    <a:pt x="1111" y="262"/>
                  </a:lnTo>
                  <a:lnTo>
                    <a:pt x="1024" y="309"/>
                  </a:lnTo>
                  <a:lnTo>
                    <a:pt x="936" y="365"/>
                  </a:lnTo>
                  <a:lnTo>
                    <a:pt x="849" y="421"/>
                  </a:lnTo>
                  <a:lnTo>
                    <a:pt x="770" y="484"/>
                  </a:lnTo>
                  <a:lnTo>
                    <a:pt x="698" y="555"/>
                  </a:lnTo>
                  <a:lnTo>
                    <a:pt x="619" y="619"/>
                  </a:lnTo>
                  <a:lnTo>
                    <a:pt x="555" y="698"/>
                  </a:lnTo>
                  <a:lnTo>
                    <a:pt x="484" y="770"/>
                  </a:lnTo>
                  <a:lnTo>
                    <a:pt x="421" y="849"/>
                  </a:lnTo>
                  <a:lnTo>
                    <a:pt x="365" y="936"/>
                  </a:lnTo>
                  <a:lnTo>
                    <a:pt x="309" y="1023"/>
                  </a:lnTo>
                  <a:lnTo>
                    <a:pt x="262" y="1111"/>
                  </a:lnTo>
                  <a:lnTo>
                    <a:pt x="214" y="1198"/>
                  </a:lnTo>
                  <a:lnTo>
                    <a:pt x="167" y="1293"/>
                  </a:lnTo>
                  <a:lnTo>
                    <a:pt x="135" y="1388"/>
                  </a:lnTo>
                  <a:lnTo>
                    <a:pt x="95" y="1492"/>
                  </a:lnTo>
                  <a:lnTo>
                    <a:pt x="71" y="1587"/>
                  </a:lnTo>
                  <a:lnTo>
                    <a:pt x="48" y="1690"/>
                  </a:lnTo>
                  <a:lnTo>
                    <a:pt x="32" y="1793"/>
                  </a:lnTo>
                  <a:lnTo>
                    <a:pt x="16" y="1904"/>
                  </a:lnTo>
                  <a:lnTo>
                    <a:pt x="8" y="2007"/>
                  </a:lnTo>
                  <a:lnTo>
                    <a:pt x="0" y="2118"/>
                  </a:lnTo>
                  <a:lnTo>
                    <a:pt x="16" y="2317"/>
                  </a:lnTo>
                  <a:lnTo>
                    <a:pt x="40" y="2507"/>
                  </a:lnTo>
                  <a:lnTo>
                    <a:pt x="79" y="2690"/>
                  </a:lnTo>
                  <a:lnTo>
                    <a:pt x="143" y="2872"/>
                  </a:lnTo>
                  <a:lnTo>
                    <a:pt x="214" y="3039"/>
                  </a:lnTo>
                  <a:lnTo>
                    <a:pt x="302" y="3205"/>
                  </a:lnTo>
                  <a:lnTo>
                    <a:pt x="405" y="3356"/>
                  </a:lnTo>
                  <a:lnTo>
                    <a:pt x="524" y="3507"/>
                  </a:lnTo>
                  <a:lnTo>
                    <a:pt x="651" y="3634"/>
                  </a:lnTo>
                  <a:lnTo>
                    <a:pt x="785" y="3761"/>
                  </a:lnTo>
                  <a:lnTo>
                    <a:pt x="936" y="3872"/>
                  </a:lnTo>
                  <a:lnTo>
                    <a:pt x="1095" y="3967"/>
                  </a:lnTo>
                  <a:lnTo>
                    <a:pt x="1262" y="4046"/>
                  </a:lnTo>
                  <a:lnTo>
                    <a:pt x="1436" y="4118"/>
                  </a:lnTo>
                  <a:lnTo>
                    <a:pt x="1619" y="4173"/>
                  </a:lnTo>
                  <a:lnTo>
                    <a:pt x="1809" y="4205"/>
                  </a:lnTo>
                  <a:lnTo>
                    <a:pt x="1865" y="4213"/>
                  </a:lnTo>
                  <a:lnTo>
                    <a:pt x="1904" y="4213"/>
                  </a:lnTo>
                  <a:lnTo>
                    <a:pt x="1936" y="4197"/>
                  </a:lnTo>
                  <a:lnTo>
                    <a:pt x="1960" y="4181"/>
                  </a:lnTo>
                  <a:lnTo>
                    <a:pt x="1984" y="4165"/>
                  </a:lnTo>
                  <a:lnTo>
                    <a:pt x="1999" y="4134"/>
                  </a:lnTo>
                  <a:lnTo>
                    <a:pt x="2007" y="4110"/>
                  </a:lnTo>
                  <a:lnTo>
                    <a:pt x="2015" y="4054"/>
                  </a:lnTo>
                  <a:lnTo>
                    <a:pt x="2015" y="3864"/>
                  </a:lnTo>
                  <a:lnTo>
                    <a:pt x="2015" y="3507"/>
                  </a:lnTo>
                  <a:lnTo>
                    <a:pt x="2015" y="3023"/>
                  </a:lnTo>
                  <a:lnTo>
                    <a:pt x="1119" y="2118"/>
                  </a:lnTo>
                  <a:lnTo>
                    <a:pt x="2126" y="1111"/>
                  </a:lnTo>
                  <a:lnTo>
                    <a:pt x="3142" y="2118"/>
                  </a:lnTo>
                  <a:lnTo>
                    <a:pt x="2245" y="3015"/>
                  </a:lnTo>
                  <a:lnTo>
                    <a:pt x="2245" y="3483"/>
                  </a:lnTo>
                  <a:lnTo>
                    <a:pt x="2245" y="3888"/>
                  </a:lnTo>
                  <a:lnTo>
                    <a:pt x="2245" y="4046"/>
                  </a:lnTo>
                  <a:lnTo>
                    <a:pt x="2253" y="4086"/>
                  </a:lnTo>
                  <a:lnTo>
                    <a:pt x="2261" y="4126"/>
                  </a:lnTo>
                  <a:lnTo>
                    <a:pt x="2269" y="4157"/>
                  </a:lnTo>
                  <a:lnTo>
                    <a:pt x="2293" y="4181"/>
                  </a:lnTo>
                  <a:lnTo>
                    <a:pt x="2317" y="4197"/>
                  </a:lnTo>
                  <a:lnTo>
                    <a:pt x="2341" y="4213"/>
                  </a:lnTo>
                  <a:lnTo>
                    <a:pt x="2372" y="4213"/>
                  </a:lnTo>
                  <a:lnTo>
                    <a:pt x="2412" y="4213"/>
                  </a:lnTo>
                  <a:lnTo>
                    <a:pt x="2602" y="4173"/>
                  </a:lnTo>
                  <a:lnTo>
                    <a:pt x="2785" y="4118"/>
                  </a:lnTo>
                  <a:lnTo>
                    <a:pt x="2960" y="4054"/>
                  </a:lnTo>
                  <a:lnTo>
                    <a:pt x="3126" y="3967"/>
                  </a:lnTo>
                  <a:lnTo>
                    <a:pt x="3285" y="3872"/>
                  </a:lnTo>
                  <a:lnTo>
                    <a:pt x="3436" y="3761"/>
                  </a:lnTo>
                  <a:lnTo>
                    <a:pt x="3570" y="3642"/>
                  </a:lnTo>
                  <a:lnTo>
                    <a:pt x="3705" y="3507"/>
                  </a:lnTo>
                  <a:lnTo>
                    <a:pt x="3816" y="3364"/>
                  </a:lnTo>
                  <a:lnTo>
                    <a:pt x="3920" y="3205"/>
                  </a:lnTo>
                  <a:lnTo>
                    <a:pt x="4015" y="3039"/>
                  </a:lnTo>
                  <a:lnTo>
                    <a:pt x="4086" y="2872"/>
                  </a:lnTo>
                  <a:lnTo>
                    <a:pt x="4150" y="2690"/>
                  </a:lnTo>
                  <a:lnTo>
                    <a:pt x="4189" y="2507"/>
                  </a:lnTo>
                  <a:lnTo>
                    <a:pt x="4221" y="2317"/>
                  </a:lnTo>
                  <a:lnTo>
                    <a:pt x="4229" y="2118"/>
                  </a:lnTo>
                  <a:lnTo>
                    <a:pt x="4229" y="2007"/>
                  </a:lnTo>
                  <a:lnTo>
                    <a:pt x="4221" y="1904"/>
                  </a:lnTo>
                  <a:lnTo>
                    <a:pt x="4205" y="1793"/>
                  </a:lnTo>
                  <a:lnTo>
                    <a:pt x="4189" y="1690"/>
                  </a:lnTo>
                  <a:lnTo>
                    <a:pt x="4166" y="1587"/>
                  </a:lnTo>
                  <a:lnTo>
                    <a:pt x="4134" y="1492"/>
                  </a:lnTo>
                  <a:lnTo>
                    <a:pt x="4102" y="1388"/>
                  </a:lnTo>
                  <a:lnTo>
                    <a:pt x="4062" y="1293"/>
                  </a:lnTo>
                  <a:lnTo>
                    <a:pt x="4023" y="1198"/>
                  </a:lnTo>
                  <a:lnTo>
                    <a:pt x="3975" y="1111"/>
                  </a:lnTo>
                  <a:lnTo>
                    <a:pt x="3920" y="1023"/>
                  </a:lnTo>
                  <a:lnTo>
                    <a:pt x="3872" y="936"/>
                  </a:lnTo>
                  <a:lnTo>
                    <a:pt x="3808" y="849"/>
                  </a:lnTo>
                  <a:lnTo>
                    <a:pt x="3745" y="770"/>
                  </a:lnTo>
                  <a:lnTo>
                    <a:pt x="3682" y="698"/>
                  </a:lnTo>
                  <a:lnTo>
                    <a:pt x="3610" y="619"/>
                  </a:lnTo>
                  <a:lnTo>
                    <a:pt x="3539" y="555"/>
                  </a:lnTo>
                  <a:lnTo>
                    <a:pt x="3459" y="484"/>
                  </a:lnTo>
                  <a:lnTo>
                    <a:pt x="3380" y="421"/>
                  </a:lnTo>
                  <a:lnTo>
                    <a:pt x="3301" y="365"/>
                  </a:lnTo>
                  <a:lnTo>
                    <a:pt x="3213" y="309"/>
                  </a:lnTo>
                  <a:lnTo>
                    <a:pt x="3126" y="262"/>
                  </a:lnTo>
                  <a:lnTo>
                    <a:pt x="3031" y="214"/>
                  </a:lnTo>
                  <a:lnTo>
                    <a:pt x="2936" y="167"/>
                  </a:lnTo>
                  <a:lnTo>
                    <a:pt x="2840" y="135"/>
                  </a:lnTo>
                  <a:lnTo>
                    <a:pt x="2745" y="95"/>
                  </a:lnTo>
                  <a:lnTo>
                    <a:pt x="2642" y="71"/>
                  </a:lnTo>
                  <a:lnTo>
                    <a:pt x="2539" y="48"/>
                  </a:lnTo>
                  <a:lnTo>
                    <a:pt x="2436" y="32"/>
                  </a:lnTo>
                  <a:lnTo>
                    <a:pt x="2333" y="16"/>
                  </a:lnTo>
                  <a:lnTo>
                    <a:pt x="2222" y="8"/>
                  </a:lnTo>
                  <a:lnTo>
                    <a:pt x="2118" y="0"/>
                  </a:lnTo>
                  <a:close/>
                  <a:moveTo>
                    <a:pt x="2571" y="3840"/>
                  </a:moveTo>
                  <a:lnTo>
                    <a:pt x="2571" y="3840"/>
                  </a:lnTo>
                  <a:lnTo>
                    <a:pt x="2571" y="3832"/>
                  </a:lnTo>
                  <a:lnTo>
                    <a:pt x="2571" y="3174"/>
                  </a:lnTo>
                  <a:lnTo>
                    <a:pt x="2563" y="3166"/>
                  </a:lnTo>
                  <a:lnTo>
                    <a:pt x="3602" y="2126"/>
                  </a:lnTo>
                  <a:lnTo>
                    <a:pt x="2118" y="651"/>
                  </a:lnTo>
                  <a:lnTo>
                    <a:pt x="635" y="2126"/>
                  </a:lnTo>
                  <a:lnTo>
                    <a:pt x="1698" y="3190"/>
                  </a:lnTo>
                  <a:lnTo>
                    <a:pt x="1698" y="3832"/>
                  </a:lnTo>
                  <a:lnTo>
                    <a:pt x="1555" y="3792"/>
                  </a:lnTo>
                  <a:lnTo>
                    <a:pt x="1420" y="3737"/>
                  </a:lnTo>
                  <a:lnTo>
                    <a:pt x="1285" y="3673"/>
                  </a:lnTo>
                  <a:lnTo>
                    <a:pt x="1158" y="3602"/>
                  </a:lnTo>
                  <a:lnTo>
                    <a:pt x="1039" y="3515"/>
                  </a:lnTo>
                  <a:lnTo>
                    <a:pt x="928" y="3420"/>
                  </a:lnTo>
                  <a:lnTo>
                    <a:pt x="825" y="3316"/>
                  </a:lnTo>
                  <a:lnTo>
                    <a:pt x="738" y="3205"/>
                  </a:lnTo>
                  <a:lnTo>
                    <a:pt x="651" y="3094"/>
                  </a:lnTo>
                  <a:lnTo>
                    <a:pt x="571" y="2967"/>
                  </a:lnTo>
                  <a:lnTo>
                    <a:pt x="508" y="2832"/>
                  </a:lnTo>
                  <a:lnTo>
                    <a:pt x="452" y="2698"/>
                  </a:lnTo>
                  <a:lnTo>
                    <a:pt x="413" y="2555"/>
                  </a:lnTo>
                  <a:lnTo>
                    <a:pt x="381" y="2412"/>
                  </a:lnTo>
                  <a:lnTo>
                    <a:pt x="357" y="2261"/>
                  </a:lnTo>
                  <a:lnTo>
                    <a:pt x="349" y="2103"/>
                  </a:lnTo>
                  <a:lnTo>
                    <a:pt x="365" y="1920"/>
                  </a:lnTo>
                  <a:lnTo>
                    <a:pt x="389" y="1745"/>
                  </a:lnTo>
                  <a:lnTo>
                    <a:pt x="428" y="1571"/>
                  </a:lnTo>
                  <a:lnTo>
                    <a:pt x="492" y="1412"/>
                  </a:lnTo>
                  <a:lnTo>
                    <a:pt x="571" y="1254"/>
                  </a:lnTo>
                  <a:lnTo>
                    <a:pt x="659" y="1111"/>
                  </a:lnTo>
                  <a:lnTo>
                    <a:pt x="762" y="968"/>
                  </a:lnTo>
                  <a:lnTo>
                    <a:pt x="873" y="841"/>
                  </a:lnTo>
                  <a:lnTo>
                    <a:pt x="1000" y="730"/>
                  </a:lnTo>
                  <a:lnTo>
                    <a:pt x="1143" y="627"/>
                  </a:lnTo>
                  <a:lnTo>
                    <a:pt x="1285" y="540"/>
                  </a:lnTo>
                  <a:lnTo>
                    <a:pt x="1444" y="460"/>
                  </a:lnTo>
                  <a:lnTo>
                    <a:pt x="1603" y="397"/>
                  </a:lnTo>
                  <a:lnTo>
                    <a:pt x="1777" y="357"/>
                  </a:lnTo>
                  <a:lnTo>
                    <a:pt x="1952" y="333"/>
                  </a:lnTo>
                  <a:lnTo>
                    <a:pt x="2134" y="317"/>
                  </a:lnTo>
                  <a:lnTo>
                    <a:pt x="2317" y="333"/>
                  </a:lnTo>
                  <a:lnTo>
                    <a:pt x="2499" y="357"/>
                  </a:lnTo>
                  <a:lnTo>
                    <a:pt x="2666" y="397"/>
                  </a:lnTo>
                  <a:lnTo>
                    <a:pt x="2833" y="460"/>
                  </a:lnTo>
                  <a:lnTo>
                    <a:pt x="2983" y="540"/>
                  </a:lnTo>
                  <a:lnTo>
                    <a:pt x="3134" y="627"/>
                  </a:lnTo>
                  <a:lnTo>
                    <a:pt x="3269" y="730"/>
                  </a:lnTo>
                  <a:lnTo>
                    <a:pt x="3396" y="841"/>
                  </a:lnTo>
                  <a:lnTo>
                    <a:pt x="3515" y="968"/>
                  </a:lnTo>
                  <a:lnTo>
                    <a:pt x="3618" y="1111"/>
                  </a:lnTo>
                  <a:lnTo>
                    <a:pt x="3705" y="1254"/>
                  </a:lnTo>
                  <a:lnTo>
                    <a:pt x="3785" y="1412"/>
                  </a:lnTo>
                  <a:lnTo>
                    <a:pt x="3840" y="1571"/>
                  </a:lnTo>
                  <a:lnTo>
                    <a:pt x="3888" y="1745"/>
                  </a:lnTo>
                  <a:lnTo>
                    <a:pt x="3912" y="1920"/>
                  </a:lnTo>
                  <a:lnTo>
                    <a:pt x="3920" y="2103"/>
                  </a:lnTo>
                  <a:lnTo>
                    <a:pt x="3912" y="2269"/>
                  </a:lnTo>
                  <a:lnTo>
                    <a:pt x="3896" y="2420"/>
                  </a:lnTo>
                  <a:lnTo>
                    <a:pt x="3864" y="2571"/>
                  </a:lnTo>
                  <a:lnTo>
                    <a:pt x="3816" y="2713"/>
                  </a:lnTo>
                  <a:lnTo>
                    <a:pt x="3761" y="2856"/>
                  </a:lnTo>
                  <a:lnTo>
                    <a:pt x="3697" y="2983"/>
                  </a:lnTo>
                  <a:lnTo>
                    <a:pt x="3618" y="3110"/>
                  </a:lnTo>
                  <a:lnTo>
                    <a:pt x="3531" y="3229"/>
                  </a:lnTo>
                  <a:lnTo>
                    <a:pt x="3436" y="3332"/>
                  </a:lnTo>
                  <a:lnTo>
                    <a:pt x="3332" y="3435"/>
                  </a:lnTo>
                  <a:lnTo>
                    <a:pt x="3221" y="3523"/>
                  </a:lnTo>
                  <a:lnTo>
                    <a:pt x="3102" y="3610"/>
                  </a:lnTo>
                  <a:lnTo>
                    <a:pt x="2975" y="3681"/>
                  </a:lnTo>
                  <a:lnTo>
                    <a:pt x="2848" y="3745"/>
                  </a:lnTo>
                  <a:lnTo>
                    <a:pt x="2706" y="3792"/>
                  </a:lnTo>
                  <a:lnTo>
                    <a:pt x="2571" y="3840"/>
                  </a:lnTo>
                  <a:close/>
                </a:path>
              </a:pathLst>
            </a:custGeom>
            <a:solidFill>
              <a:srgbClr val="E5E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" name="Freeform 13"/>
            <p:cNvSpPr>
              <a:spLocks noEditPoints="1"/>
            </p:cNvSpPr>
            <p:nvPr userDrawn="1"/>
          </p:nvSpPr>
          <p:spPr bwMode="auto">
            <a:xfrm>
              <a:off x="-2246" y="0"/>
              <a:ext cx="4229" cy="4213"/>
            </a:xfrm>
            <a:custGeom>
              <a:avLst/>
              <a:gdLst>
                <a:gd name="T0" fmla="*/ 1904 w 4229"/>
                <a:gd name="T1" fmla="*/ 16 h 4213"/>
                <a:gd name="T2" fmla="*/ 1492 w 4229"/>
                <a:gd name="T3" fmla="*/ 95 h 4213"/>
                <a:gd name="T4" fmla="*/ 1111 w 4229"/>
                <a:gd name="T5" fmla="*/ 262 h 4213"/>
                <a:gd name="T6" fmla="*/ 770 w 4229"/>
                <a:gd name="T7" fmla="*/ 484 h 4213"/>
                <a:gd name="T8" fmla="*/ 484 w 4229"/>
                <a:gd name="T9" fmla="*/ 770 h 4213"/>
                <a:gd name="T10" fmla="*/ 262 w 4229"/>
                <a:gd name="T11" fmla="*/ 1111 h 4213"/>
                <a:gd name="T12" fmla="*/ 95 w 4229"/>
                <a:gd name="T13" fmla="*/ 1492 h 4213"/>
                <a:gd name="T14" fmla="*/ 16 w 4229"/>
                <a:gd name="T15" fmla="*/ 1904 h 4213"/>
                <a:gd name="T16" fmla="*/ 16 w 4229"/>
                <a:gd name="T17" fmla="*/ 2317 h 4213"/>
                <a:gd name="T18" fmla="*/ 214 w 4229"/>
                <a:gd name="T19" fmla="*/ 3039 h 4213"/>
                <a:gd name="T20" fmla="*/ 651 w 4229"/>
                <a:gd name="T21" fmla="*/ 3634 h 4213"/>
                <a:gd name="T22" fmla="*/ 1262 w 4229"/>
                <a:gd name="T23" fmla="*/ 4046 h 4213"/>
                <a:gd name="T24" fmla="*/ 1809 w 4229"/>
                <a:gd name="T25" fmla="*/ 4205 h 4213"/>
                <a:gd name="T26" fmla="*/ 1936 w 4229"/>
                <a:gd name="T27" fmla="*/ 4197 h 4213"/>
                <a:gd name="T28" fmla="*/ 2007 w 4229"/>
                <a:gd name="T29" fmla="*/ 4110 h 4213"/>
                <a:gd name="T30" fmla="*/ 2015 w 4229"/>
                <a:gd name="T31" fmla="*/ 3864 h 4213"/>
                <a:gd name="T32" fmla="*/ 2015 w 4229"/>
                <a:gd name="T33" fmla="*/ 3023 h 4213"/>
                <a:gd name="T34" fmla="*/ 2245 w 4229"/>
                <a:gd name="T35" fmla="*/ 3015 h 4213"/>
                <a:gd name="T36" fmla="*/ 2245 w 4229"/>
                <a:gd name="T37" fmla="*/ 3483 h 4213"/>
                <a:gd name="T38" fmla="*/ 2245 w 4229"/>
                <a:gd name="T39" fmla="*/ 4046 h 4213"/>
                <a:gd name="T40" fmla="*/ 2293 w 4229"/>
                <a:gd name="T41" fmla="*/ 4181 h 4213"/>
                <a:gd name="T42" fmla="*/ 2412 w 4229"/>
                <a:gd name="T43" fmla="*/ 4213 h 4213"/>
                <a:gd name="T44" fmla="*/ 2960 w 4229"/>
                <a:gd name="T45" fmla="*/ 4054 h 4213"/>
                <a:gd name="T46" fmla="*/ 3570 w 4229"/>
                <a:gd name="T47" fmla="*/ 3642 h 4213"/>
                <a:gd name="T48" fmla="*/ 4015 w 4229"/>
                <a:gd name="T49" fmla="*/ 3039 h 4213"/>
                <a:gd name="T50" fmla="*/ 4221 w 4229"/>
                <a:gd name="T51" fmla="*/ 2317 h 4213"/>
                <a:gd name="T52" fmla="*/ 4221 w 4229"/>
                <a:gd name="T53" fmla="*/ 1904 h 4213"/>
                <a:gd name="T54" fmla="*/ 4134 w 4229"/>
                <a:gd name="T55" fmla="*/ 1492 h 4213"/>
                <a:gd name="T56" fmla="*/ 3975 w 4229"/>
                <a:gd name="T57" fmla="*/ 1111 h 4213"/>
                <a:gd name="T58" fmla="*/ 3745 w 4229"/>
                <a:gd name="T59" fmla="*/ 770 h 4213"/>
                <a:gd name="T60" fmla="*/ 3459 w 4229"/>
                <a:gd name="T61" fmla="*/ 484 h 4213"/>
                <a:gd name="T62" fmla="*/ 3126 w 4229"/>
                <a:gd name="T63" fmla="*/ 262 h 4213"/>
                <a:gd name="T64" fmla="*/ 2745 w 4229"/>
                <a:gd name="T65" fmla="*/ 95 h 4213"/>
                <a:gd name="T66" fmla="*/ 2333 w 4229"/>
                <a:gd name="T67" fmla="*/ 16 h 4213"/>
                <a:gd name="T68" fmla="*/ 2571 w 4229"/>
                <a:gd name="T69" fmla="*/ 3840 h 4213"/>
                <a:gd name="T70" fmla="*/ 2563 w 4229"/>
                <a:gd name="T71" fmla="*/ 3166 h 4213"/>
                <a:gd name="T72" fmla="*/ 1698 w 4229"/>
                <a:gd name="T73" fmla="*/ 3190 h 4213"/>
                <a:gd name="T74" fmla="*/ 1420 w 4229"/>
                <a:gd name="T75" fmla="*/ 3737 h 4213"/>
                <a:gd name="T76" fmla="*/ 928 w 4229"/>
                <a:gd name="T77" fmla="*/ 3420 h 4213"/>
                <a:gd name="T78" fmla="*/ 571 w 4229"/>
                <a:gd name="T79" fmla="*/ 2967 h 4213"/>
                <a:gd name="T80" fmla="*/ 381 w 4229"/>
                <a:gd name="T81" fmla="*/ 2412 h 4213"/>
                <a:gd name="T82" fmla="*/ 365 w 4229"/>
                <a:gd name="T83" fmla="*/ 1920 h 4213"/>
                <a:gd name="T84" fmla="*/ 571 w 4229"/>
                <a:gd name="T85" fmla="*/ 1254 h 4213"/>
                <a:gd name="T86" fmla="*/ 1000 w 4229"/>
                <a:gd name="T87" fmla="*/ 730 h 4213"/>
                <a:gd name="T88" fmla="*/ 1603 w 4229"/>
                <a:gd name="T89" fmla="*/ 397 h 4213"/>
                <a:gd name="T90" fmla="*/ 2134 w 4229"/>
                <a:gd name="T91" fmla="*/ 317 h 4213"/>
                <a:gd name="T92" fmla="*/ 2833 w 4229"/>
                <a:gd name="T93" fmla="*/ 460 h 4213"/>
                <a:gd name="T94" fmla="*/ 3396 w 4229"/>
                <a:gd name="T95" fmla="*/ 841 h 4213"/>
                <a:gd name="T96" fmla="*/ 3785 w 4229"/>
                <a:gd name="T97" fmla="*/ 1412 h 4213"/>
                <a:gd name="T98" fmla="*/ 3920 w 4229"/>
                <a:gd name="T99" fmla="*/ 2103 h 4213"/>
                <a:gd name="T100" fmla="*/ 3864 w 4229"/>
                <a:gd name="T101" fmla="*/ 2571 h 4213"/>
                <a:gd name="T102" fmla="*/ 3618 w 4229"/>
                <a:gd name="T103" fmla="*/ 3110 h 4213"/>
                <a:gd name="T104" fmla="*/ 3221 w 4229"/>
                <a:gd name="T105" fmla="*/ 3523 h 4213"/>
                <a:gd name="T106" fmla="*/ 2706 w 4229"/>
                <a:gd name="T107" fmla="*/ 3792 h 421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229" h="4213">
                  <a:moveTo>
                    <a:pt x="2118" y="0"/>
                  </a:moveTo>
                  <a:lnTo>
                    <a:pt x="2118" y="0"/>
                  </a:lnTo>
                  <a:lnTo>
                    <a:pt x="2007" y="8"/>
                  </a:lnTo>
                  <a:lnTo>
                    <a:pt x="1904" y="16"/>
                  </a:lnTo>
                  <a:lnTo>
                    <a:pt x="1793" y="32"/>
                  </a:lnTo>
                  <a:lnTo>
                    <a:pt x="1690" y="48"/>
                  </a:lnTo>
                  <a:lnTo>
                    <a:pt x="1587" y="71"/>
                  </a:lnTo>
                  <a:lnTo>
                    <a:pt x="1492" y="95"/>
                  </a:lnTo>
                  <a:lnTo>
                    <a:pt x="1389" y="135"/>
                  </a:lnTo>
                  <a:lnTo>
                    <a:pt x="1293" y="167"/>
                  </a:lnTo>
                  <a:lnTo>
                    <a:pt x="1198" y="214"/>
                  </a:lnTo>
                  <a:lnTo>
                    <a:pt x="1111" y="262"/>
                  </a:lnTo>
                  <a:lnTo>
                    <a:pt x="1024" y="309"/>
                  </a:lnTo>
                  <a:lnTo>
                    <a:pt x="936" y="365"/>
                  </a:lnTo>
                  <a:lnTo>
                    <a:pt x="849" y="421"/>
                  </a:lnTo>
                  <a:lnTo>
                    <a:pt x="770" y="484"/>
                  </a:lnTo>
                  <a:lnTo>
                    <a:pt x="698" y="555"/>
                  </a:lnTo>
                  <a:lnTo>
                    <a:pt x="619" y="619"/>
                  </a:lnTo>
                  <a:lnTo>
                    <a:pt x="555" y="698"/>
                  </a:lnTo>
                  <a:lnTo>
                    <a:pt x="484" y="770"/>
                  </a:lnTo>
                  <a:lnTo>
                    <a:pt x="421" y="849"/>
                  </a:lnTo>
                  <a:lnTo>
                    <a:pt x="365" y="936"/>
                  </a:lnTo>
                  <a:lnTo>
                    <a:pt x="309" y="1023"/>
                  </a:lnTo>
                  <a:lnTo>
                    <a:pt x="262" y="1111"/>
                  </a:lnTo>
                  <a:lnTo>
                    <a:pt x="214" y="1198"/>
                  </a:lnTo>
                  <a:lnTo>
                    <a:pt x="167" y="1293"/>
                  </a:lnTo>
                  <a:lnTo>
                    <a:pt x="135" y="1388"/>
                  </a:lnTo>
                  <a:lnTo>
                    <a:pt x="95" y="1492"/>
                  </a:lnTo>
                  <a:lnTo>
                    <a:pt x="71" y="1587"/>
                  </a:lnTo>
                  <a:lnTo>
                    <a:pt x="48" y="1690"/>
                  </a:lnTo>
                  <a:lnTo>
                    <a:pt x="32" y="1793"/>
                  </a:lnTo>
                  <a:lnTo>
                    <a:pt x="16" y="1904"/>
                  </a:lnTo>
                  <a:lnTo>
                    <a:pt x="8" y="2007"/>
                  </a:lnTo>
                  <a:lnTo>
                    <a:pt x="0" y="2118"/>
                  </a:lnTo>
                  <a:lnTo>
                    <a:pt x="16" y="2317"/>
                  </a:lnTo>
                  <a:lnTo>
                    <a:pt x="40" y="2507"/>
                  </a:lnTo>
                  <a:lnTo>
                    <a:pt x="79" y="2690"/>
                  </a:lnTo>
                  <a:lnTo>
                    <a:pt x="143" y="2872"/>
                  </a:lnTo>
                  <a:lnTo>
                    <a:pt x="214" y="3039"/>
                  </a:lnTo>
                  <a:lnTo>
                    <a:pt x="302" y="3205"/>
                  </a:lnTo>
                  <a:lnTo>
                    <a:pt x="405" y="3356"/>
                  </a:lnTo>
                  <a:lnTo>
                    <a:pt x="524" y="3507"/>
                  </a:lnTo>
                  <a:lnTo>
                    <a:pt x="651" y="3634"/>
                  </a:lnTo>
                  <a:lnTo>
                    <a:pt x="785" y="3761"/>
                  </a:lnTo>
                  <a:lnTo>
                    <a:pt x="936" y="3872"/>
                  </a:lnTo>
                  <a:lnTo>
                    <a:pt x="1095" y="3967"/>
                  </a:lnTo>
                  <a:lnTo>
                    <a:pt x="1262" y="4046"/>
                  </a:lnTo>
                  <a:lnTo>
                    <a:pt x="1436" y="4118"/>
                  </a:lnTo>
                  <a:lnTo>
                    <a:pt x="1619" y="4173"/>
                  </a:lnTo>
                  <a:lnTo>
                    <a:pt x="1809" y="4205"/>
                  </a:lnTo>
                  <a:lnTo>
                    <a:pt x="1865" y="4213"/>
                  </a:lnTo>
                  <a:lnTo>
                    <a:pt x="1904" y="4213"/>
                  </a:lnTo>
                  <a:lnTo>
                    <a:pt x="1936" y="4197"/>
                  </a:lnTo>
                  <a:lnTo>
                    <a:pt x="1960" y="4181"/>
                  </a:lnTo>
                  <a:lnTo>
                    <a:pt x="1984" y="4165"/>
                  </a:lnTo>
                  <a:lnTo>
                    <a:pt x="1999" y="4134"/>
                  </a:lnTo>
                  <a:lnTo>
                    <a:pt x="2007" y="4110"/>
                  </a:lnTo>
                  <a:lnTo>
                    <a:pt x="2015" y="4054"/>
                  </a:lnTo>
                  <a:lnTo>
                    <a:pt x="2015" y="3864"/>
                  </a:lnTo>
                  <a:lnTo>
                    <a:pt x="2015" y="3507"/>
                  </a:lnTo>
                  <a:lnTo>
                    <a:pt x="2015" y="3023"/>
                  </a:lnTo>
                  <a:lnTo>
                    <a:pt x="1119" y="2118"/>
                  </a:lnTo>
                  <a:lnTo>
                    <a:pt x="2126" y="1111"/>
                  </a:lnTo>
                  <a:lnTo>
                    <a:pt x="3142" y="2118"/>
                  </a:lnTo>
                  <a:lnTo>
                    <a:pt x="2245" y="3015"/>
                  </a:lnTo>
                  <a:lnTo>
                    <a:pt x="2245" y="3483"/>
                  </a:lnTo>
                  <a:lnTo>
                    <a:pt x="2245" y="3888"/>
                  </a:lnTo>
                  <a:lnTo>
                    <a:pt x="2245" y="4046"/>
                  </a:lnTo>
                  <a:lnTo>
                    <a:pt x="2253" y="4086"/>
                  </a:lnTo>
                  <a:lnTo>
                    <a:pt x="2261" y="4126"/>
                  </a:lnTo>
                  <a:lnTo>
                    <a:pt x="2269" y="4157"/>
                  </a:lnTo>
                  <a:lnTo>
                    <a:pt x="2293" y="4181"/>
                  </a:lnTo>
                  <a:lnTo>
                    <a:pt x="2317" y="4197"/>
                  </a:lnTo>
                  <a:lnTo>
                    <a:pt x="2341" y="4213"/>
                  </a:lnTo>
                  <a:lnTo>
                    <a:pt x="2372" y="4213"/>
                  </a:lnTo>
                  <a:lnTo>
                    <a:pt x="2412" y="4213"/>
                  </a:lnTo>
                  <a:lnTo>
                    <a:pt x="2602" y="4173"/>
                  </a:lnTo>
                  <a:lnTo>
                    <a:pt x="2785" y="4118"/>
                  </a:lnTo>
                  <a:lnTo>
                    <a:pt x="2960" y="4054"/>
                  </a:lnTo>
                  <a:lnTo>
                    <a:pt x="3126" y="3967"/>
                  </a:lnTo>
                  <a:lnTo>
                    <a:pt x="3285" y="3872"/>
                  </a:lnTo>
                  <a:lnTo>
                    <a:pt x="3436" y="3761"/>
                  </a:lnTo>
                  <a:lnTo>
                    <a:pt x="3570" y="3642"/>
                  </a:lnTo>
                  <a:lnTo>
                    <a:pt x="3705" y="3507"/>
                  </a:lnTo>
                  <a:lnTo>
                    <a:pt x="3816" y="3364"/>
                  </a:lnTo>
                  <a:lnTo>
                    <a:pt x="3920" y="3205"/>
                  </a:lnTo>
                  <a:lnTo>
                    <a:pt x="4015" y="3039"/>
                  </a:lnTo>
                  <a:lnTo>
                    <a:pt x="4086" y="2872"/>
                  </a:lnTo>
                  <a:lnTo>
                    <a:pt x="4150" y="2690"/>
                  </a:lnTo>
                  <a:lnTo>
                    <a:pt x="4189" y="2507"/>
                  </a:lnTo>
                  <a:lnTo>
                    <a:pt x="4221" y="2317"/>
                  </a:lnTo>
                  <a:lnTo>
                    <a:pt x="4229" y="2118"/>
                  </a:lnTo>
                  <a:lnTo>
                    <a:pt x="4229" y="2007"/>
                  </a:lnTo>
                  <a:lnTo>
                    <a:pt x="4221" y="1904"/>
                  </a:lnTo>
                  <a:lnTo>
                    <a:pt x="4205" y="1793"/>
                  </a:lnTo>
                  <a:lnTo>
                    <a:pt x="4189" y="1690"/>
                  </a:lnTo>
                  <a:lnTo>
                    <a:pt x="4166" y="1587"/>
                  </a:lnTo>
                  <a:lnTo>
                    <a:pt x="4134" y="1492"/>
                  </a:lnTo>
                  <a:lnTo>
                    <a:pt x="4102" y="1388"/>
                  </a:lnTo>
                  <a:lnTo>
                    <a:pt x="4062" y="1293"/>
                  </a:lnTo>
                  <a:lnTo>
                    <a:pt x="4023" y="1198"/>
                  </a:lnTo>
                  <a:lnTo>
                    <a:pt x="3975" y="1111"/>
                  </a:lnTo>
                  <a:lnTo>
                    <a:pt x="3920" y="1023"/>
                  </a:lnTo>
                  <a:lnTo>
                    <a:pt x="3872" y="936"/>
                  </a:lnTo>
                  <a:lnTo>
                    <a:pt x="3808" y="849"/>
                  </a:lnTo>
                  <a:lnTo>
                    <a:pt x="3745" y="770"/>
                  </a:lnTo>
                  <a:lnTo>
                    <a:pt x="3682" y="698"/>
                  </a:lnTo>
                  <a:lnTo>
                    <a:pt x="3610" y="619"/>
                  </a:lnTo>
                  <a:lnTo>
                    <a:pt x="3539" y="555"/>
                  </a:lnTo>
                  <a:lnTo>
                    <a:pt x="3459" y="484"/>
                  </a:lnTo>
                  <a:lnTo>
                    <a:pt x="3380" y="421"/>
                  </a:lnTo>
                  <a:lnTo>
                    <a:pt x="3301" y="365"/>
                  </a:lnTo>
                  <a:lnTo>
                    <a:pt x="3213" y="309"/>
                  </a:lnTo>
                  <a:lnTo>
                    <a:pt x="3126" y="262"/>
                  </a:lnTo>
                  <a:lnTo>
                    <a:pt x="3031" y="214"/>
                  </a:lnTo>
                  <a:lnTo>
                    <a:pt x="2936" y="167"/>
                  </a:lnTo>
                  <a:lnTo>
                    <a:pt x="2840" y="135"/>
                  </a:lnTo>
                  <a:lnTo>
                    <a:pt x="2745" y="95"/>
                  </a:lnTo>
                  <a:lnTo>
                    <a:pt x="2642" y="71"/>
                  </a:lnTo>
                  <a:lnTo>
                    <a:pt x="2539" y="48"/>
                  </a:lnTo>
                  <a:lnTo>
                    <a:pt x="2436" y="32"/>
                  </a:lnTo>
                  <a:lnTo>
                    <a:pt x="2333" y="16"/>
                  </a:lnTo>
                  <a:lnTo>
                    <a:pt x="2222" y="8"/>
                  </a:lnTo>
                  <a:lnTo>
                    <a:pt x="2118" y="0"/>
                  </a:lnTo>
                  <a:close/>
                  <a:moveTo>
                    <a:pt x="2571" y="3840"/>
                  </a:moveTo>
                  <a:lnTo>
                    <a:pt x="2571" y="3840"/>
                  </a:lnTo>
                  <a:lnTo>
                    <a:pt x="2571" y="3832"/>
                  </a:lnTo>
                  <a:lnTo>
                    <a:pt x="2571" y="3174"/>
                  </a:lnTo>
                  <a:lnTo>
                    <a:pt x="2563" y="3166"/>
                  </a:lnTo>
                  <a:lnTo>
                    <a:pt x="3602" y="2126"/>
                  </a:lnTo>
                  <a:lnTo>
                    <a:pt x="2118" y="651"/>
                  </a:lnTo>
                  <a:lnTo>
                    <a:pt x="635" y="2126"/>
                  </a:lnTo>
                  <a:lnTo>
                    <a:pt x="1698" y="3190"/>
                  </a:lnTo>
                  <a:lnTo>
                    <a:pt x="1698" y="3832"/>
                  </a:lnTo>
                  <a:lnTo>
                    <a:pt x="1555" y="3792"/>
                  </a:lnTo>
                  <a:lnTo>
                    <a:pt x="1420" y="3737"/>
                  </a:lnTo>
                  <a:lnTo>
                    <a:pt x="1285" y="3673"/>
                  </a:lnTo>
                  <a:lnTo>
                    <a:pt x="1158" y="3602"/>
                  </a:lnTo>
                  <a:lnTo>
                    <a:pt x="1039" y="3515"/>
                  </a:lnTo>
                  <a:lnTo>
                    <a:pt x="928" y="3420"/>
                  </a:lnTo>
                  <a:lnTo>
                    <a:pt x="825" y="3316"/>
                  </a:lnTo>
                  <a:lnTo>
                    <a:pt x="738" y="3205"/>
                  </a:lnTo>
                  <a:lnTo>
                    <a:pt x="651" y="3094"/>
                  </a:lnTo>
                  <a:lnTo>
                    <a:pt x="571" y="2967"/>
                  </a:lnTo>
                  <a:lnTo>
                    <a:pt x="508" y="2832"/>
                  </a:lnTo>
                  <a:lnTo>
                    <a:pt x="452" y="2698"/>
                  </a:lnTo>
                  <a:lnTo>
                    <a:pt x="413" y="2555"/>
                  </a:lnTo>
                  <a:lnTo>
                    <a:pt x="381" y="2412"/>
                  </a:lnTo>
                  <a:lnTo>
                    <a:pt x="357" y="2261"/>
                  </a:lnTo>
                  <a:lnTo>
                    <a:pt x="349" y="2103"/>
                  </a:lnTo>
                  <a:lnTo>
                    <a:pt x="365" y="1920"/>
                  </a:lnTo>
                  <a:lnTo>
                    <a:pt x="389" y="1745"/>
                  </a:lnTo>
                  <a:lnTo>
                    <a:pt x="428" y="1571"/>
                  </a:lnTo>
                  <a:lnTo>
                    <a:pt x="492" y="1412"/>
                  </a:lnTo>
                  <a:lnTo>
                    <a:pt x="571" y="1254"/>
                  </a:lnTo>
                  <a:lnTo>
                    <a:pt x="659" y="1111"/>
                  </a:lnTo>
                  <a:lnTo>
                    <a:pt x="762" y="968"/>
                  </a:lnTo>
                  <a:lnTo>
                    <a:pt x="873" y="841"/>
                  </a:lnTo>
                  <a:lnTo>
                    <a:pt x="1000" y="730"/>
                  </a:lnTo>
                  <a:lnTo>
                    <a:pt x="1143" y="627"/>
                  </a:lnTo>
                  <a:lnTo>
                    <a:pt x="1285" y="540"/>
                  </a:lnTo>
                  <a:lnTo>
                    <a:pt x="1444" y="460"/>
                  </a:lnTo>
                  <a:lnTo>
                    <a:pt x="1603" y="397"/>
                  </a:lnTo>
                  <a:lnTo>
                    <a:pt x="1777" y="357"/>
                  </a:lnTo>
                  <a:lnTo>
                    <a:pt x="1952" y="333"/>
                  </a:lnTo>
                  <a:lnTo>
                    <a:pt x="2134" y="317"/>
                  </a:lnTo>
                  <a:lnTo>
                    <a:pt x="2317" y="333"/>
                  </a:lnTo>
                  <a:lnTo>
                    <a:pt x="2499" y="357"/>
                  </a:lnTo>
                  <a:lnTo>
                    <a:pt x="2666" y="397"/>
                  </a:lnTo>
                  <a:lnTo>
                    <a:pt x="2833" y="460"/>
                  </a:lnTo>
                  <a:lnTo>
                    <a:pt x="2983" y="540"/>
                  </a:lnTo>
                  <a:lnTo>
                    <a:pt x="3134" y="627"/>
                  </a:lnTo>
                  <a:lnTo>
                    <a:pt x="3269" y="730"/>
                  </a:lnTo>
                  <a:lnTo>
                    <a:pt x="3396" y="841"/>
                  </a:lnTo>
                  <a:lnTo>
                    <a:pt x="3515" y="968"/>
                  </a:lnTo>
                  <a:lnTo>
                    <a:pt x="3618" y="1111"/>
                  </a:lnTo>
                  <a:lnTo>
                    <a:pt x="3705" y="1254"/>
                  </a:lnTo>
                  <a:lnTo>
                    <a:pt x="3785" y="1412"/>
                  </a:lnTo>
                  <a:lnTo>
                    <a:pt x="3840" y="1571"/>
                  </a:lnTo>
                  <a:lnTo>
                    <a:pt x="3888" y="1745"/>
                  </a:lnTo>
                  <a:lnTo>
                    <a:pt x="3912" y="1920"/>
                  </a:lnTo>
                  <a:lnTo>
                    <a:pt x="3920" y="2103"/>
                  </a:lnTo>
                  <a:lnTo>
                    <a:pt x="3912" y="2269"/>
                  </a:lnTo>
                  <a:lnTo>
                    <a:pt x="3896" y="2420"/>
                  </a:lnTo>
                  <a:lnTo>
                    <a:pt x="3864" y="2571"/>
                  </a:lnTo>
                  <a:lnTo>
                    <a:pt x="3816" y="2713"/>
                  </a:lnTo>
                  <a:lnTo>
                    <a:pt x="3761" y="2856"/>
                  </a:lnTo>
                  <a:lnTo>
                    <a:pt x="3697" y="2983"/>
                  </a:lnTo>
                  <a:lnTo>
                    <a:pt x="3618" y="3110"/>
                  </a:lnTo>
                  <a:lnTo>
                    <a:pt x="3531" y="3229"/>
                  </a:lnTo>
                  <a:lnTo>
                    <a:pt x="3436" y="3332"/>
                  </a:lnTo>
                  <a:lnTo>
                    <a:pt x="3332" y="3435"/>
                  </a:lnTo>
                  <a:lnTo>
                    <a:pt x="3221" y="3523"/>
                  </a:lnTo>
                  <a:lnTo>
                    <a:pt x="3102" y="3610"/>
                  </a:lnTo>
                  <a:lnTo>
                    <a:pt x="2975" y="3681"/>
                  </a:lnTo>
                  <a:lnTo>
                    <a:pt x="2848" y="3745"/>
                  </a:lnTo>
                  <a:lnTo>
                    <a:pt x="2706" y="3792"/>
                  </a:lnTo>
                  <a:lnTo>
                    <a:pt x="2571" y="3840"/>
                  </a:lnTo>
                  <a:close/>
                </a:path>
              </a:pathLst>
            </a:custGeom>
            <a:solidFill>
              <a:srgbClr val="E5E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33413"/>
          </a:xfrm>
          <a:prstGeom prst="rect">
            <a:avLst/>
          </a:prstGeom>
          <a:solidFill>
            <a:srgbClr val="C0C0C0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8000" tIns="180000" rIns="91440" bIns="180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smtClean="0"/>
              <a:t>1.	Click to add title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196975"/>
            <a:ext cx="4897438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text</a:t>
            </a:r>
          </a:p>
          <a:p>
            <a:pPr lvl="0"/>
            <a:endParaRPr lang="fr-FR" smtClean="0"/>
          </a:p>
          <a:p>
            <a:pPr lvl="0"/>
            <a:r>
              <a:rPr lang="fr-FR" smtClean="0"/>
              <a:t>More text</a:t>
            </a:r>
            <a:br>
              <a:rPr lang="fr-FR" smtClean="0"/>
            </a:br>
            <a:endParaRPr lang="fr-FR" smtClean="0"/>
          </a:p>
        </p:txBody>
      </p:sp>
      <p:pic>
        <p:nvPicPr>
          <p:cNvPr id="1029" name="Picture 15" descr="unesco_whc_en_fr_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13" y="5729288"/>
            <a:ext cx="1246187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txStyles>
    <p:titleStyle>
      <a:lvl1pPr indent="1588" algn="l" defTabSz="723900" rtl="0" eaLnBrk="0" fontAlgn="base" hangingPunct="0">
        <a:spcBef>
          <a:spcPct val="0"/>
        </a:spcBef>
        <a:spcAft>
          <a:spcPct val="0"/>
        </a:spcAft>
        <a:tabLst>
          <a:tab pos="715963" algn="l"/>
        </a:tabLst>
        <a:defRPr b="1">
          <a:solidFill>
            <a:schemeClr val="tx1"/>
          </a:solidFill>
          <a:latin typeface="+mj-lt"/>
          <a:ea typeface="+mj-ea"/>
          <a:cs typeface="+mj-cs"/>
        </a:defRPr>
      </a:lvl1pPr>
      <a:lvl2pPr indent="1588" algn="l" defTabSz="723900" rtl="0" eaLnBrk="0" fontAlgn="base" hangingPunct="0">
        <a:spcBef>
          <a:spcPct val="0"/>
        </a:spcBef>
        <a:spcAft>
          <a:spcPct val="0"/>
        </a:spcAft>
        <a:tabLst>
          <a:tab pos="715963" algn="l"/>
        </a:tabLst>
        <a:defRPr b="1">
          <a:solidFill>
            <a:schemeClr val="tx1"/>
          </a:solidFill>
          <a:latin typeface="Arial" pitchFamily="34" charset="0"/>
        </a:defRPr>
      </a:lvl2pPr>
      <a:lvl3pPr indent="1588" algn="l" defTabSz="723900" rtl="0" eaLnBrk="0" fontAlgn="base" hangingPunct="0">
        <a:spcBef>
          <a:spcPct val="0"/>
        </a:spcBef>
        <a:spcAft>
          <a:spcPct val="0"/>
        </a:spcAft>
        <a:tabLst>
          <a:tab pos="715963" algn="l"/>
        </a:tabLst>
        <a:defRPr b="1">
          <a:solidFill>
            <a:schemeClr val="tx1"/>
          </a:solidFill>
          <a:latin typeface="Arial" pitchFamily="34" charset="0"/>
        </a:defRPr>
      </a:lvl3pPr>
      <a:lvl4pPr indent="1588" algn="l" defTabSz="723900" rtl="0" eaLnBrk="0" fontAlgn="base" hangingPunct="0">
        <a:spcBef>
          <a:spcPct val="0"/>
        </a:spcBef>
        <a:spcAft>
          <a:spcPct val="0"/>
        </a:spcAft>
        <a:tabLst>
          <a:tab pos="715963" algn="l"/>
        </a:tabLst>
        <a:defRPr b="1">
          <a:solidFill>
            <a:schemeClr val="tx1"/>
          </a:solidFill>
          <a:latin typeface="Arial" pitchFamily="34" charset="0"/>
        </a:defRPr>
      </a:lvl4pPr>
      <a:lvl5pPr indent="1588" algn="l" defTabSz="723900" rtl="0" eaLnBrk="0" fontAlgn="base" hangingPunct="0">
        <a:spcBef>
          <a:spcPct val="0"/>
        </a:spcBef>
        <a:spcAft>
          <a:spcPct val="0"/>
        </a:spcAft>
        <a:tabLst>
          <a:tab pos="715963" algn="l"/>
        </a:tabLst>
        <a:defRPr b="1">
          <a:solidFill>
            <a:schemeClr val="tx1"/>
          </a:solidFill>
          <a:latin typeface="Arial" pitchFamily="34" charset="0"/>
        </a:defRPr>
      </a:lvl5pPr>
      <a:lvl6pPr marL="457200" indent="1588" algn="l" defTabSz="723900" rtl="0" fontAlgn="base">
        <a:spcBef>
          <a:spcPct val="0"/>
        </a:spcBef>
        <a:spcAft>
          <a:spcPct val="0"/>
        </a:spcAft>
        <a:tabLst>
          <a:tab pos="715963" algn="l"/>
        </a:tabLst>
        <a:defRPr b="1">
          <a:solidFill>
            <a:schemeClr val="tx1"/>
          </a:solidFill>
          <a:latin typeface="Arial" pitchFamily="34" charset="0"/>
        </a:defRPr>
      </a:lvl6pPr>
      <a:lvl7pPr marL="914400" indent="1588" algn="l" defTabSz="723900" rtl="0" fontAlgn="base">
        <a:spcBef>
          <a:spcPct val="0"/>
        </a:spcBef>
        <a:spcAft>
          <a:spcPct val="0"/>
        </a:spcAft>
        <a:tabLst>
          <a:tab pos="715963" algn="l"/>
        </a:tabLst>
        <a:defRPr b="1">
          <a:solidFill>
            <a:schemeClr val="tx1"/>
          </a:solidFill>
          <a:latin typeface="Arial" pitchFamily="34" charset="0"/>
        </a:defRPr>
      </a:lvl7pPr>
      <a:lvl8pPr marL="1371600" indent="1588" algn="l" defTabSz="723900" rtl="0" fontAlgn="base">
        <a:spcBef>
          <a:spcPct val="0"/>
        </a:spcBef>
        <a:spcAft>
          <a:spcPct val="0"/>
        </a:spcAft>
        <a:tabLst>
          <a:tab pos="715963" algn="l"/>
        </a:tabLst>
        <a:defRPr b="1">
          <a:solidFill>
            <a:schemeClr val="tx1"/>
          </a:solidFill>
          <a:latin typeface="Arial" pitchFamily="34" charset="0"/>
        </a:defRPr>
      </a:lvl8pPr>
      <a:lvl9pPr marL="1828800" indent="1588" algn="l" defTabSz="723900" rtl="0" fontAlgn="base">
        <a:spcBef>
          <a:spcPct val="0"/>
        </a:spcBef>
        <a:spcAft>
          <a:spcPct val="0"/>
        </a:spcAft>
        <a:tabLst>
          <a:tab pos="715963" algn="l"/>
        </a:tabLst>
        <a:defRPr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8080"/>
          </a:solidFill>
          <a:latin typeface="Arial 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8080"/>
          </a:solidFill>
          <a:latin typeface="Arial 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8080"/>
          </a:solidFill>
          <a:latin typeface="Arial 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8080"/>
          </a:solidFill>
          <a:latin typeface="Arial 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8080"/>
          </a:solidFill>
          <a:latin typeface="Arial 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8080"/>
          </a:solidFill>
          <a:latin typeface="Arial 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8080"/>
          </a:solidFill>
          <a:latin typeface="Arial 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8080"/>
          </a:solidFill>
          <a:latin typeface="Arial 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hyperlink" Target="http://www.unesco.ad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11.emf"/><Relationship Id="rId7" Type="http://schemas.openxmlformats.org/officeDocument/2006/relationships/image" Target="../media/image8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1.emf"/><Relationship Id="rId7" Type="http://schemas.openxmlformats.org/officeDocument/2006/relationships/image" Target="../media/image8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826375" cy="2209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Exchange and Information Meeting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rgbClr val="00359E"/>
                </a:solidFill>
              </a:rPr>
              <a:t>2nd Cycle </a:t>
            </a:r>
            <a:r>
              <a:rPr lang="en-US" b="1" dirty="0">
                <a:solidFill>
                  <a:srgbClr val="00359E"/>
                </a:solidFill>
              </a:rPr>
              <a:t>of the Periodic Reporting Exercise </a:t>
            </a:r>
            <a:r>
              <a:rPr lang="en-US" b="1" dirty="0" smtClean="0">
                <a:solidFill>
                  <a:srgbClr val="00359E"/>
                </a:solidFill>
              </a:rPr>
              <a:t/>
            </a:r>
            <a:br>
              <a:rPr lang="en-US" b="1" dirty="0" smtClean="0">
                <a:solidFill>
                  <a:srgbClr val="00359E"/>
                </a:solidFill>
              </a:rPr>
            </a:br>
            <a:r>
              <a:rPr lang="en-US" b="1" dirty="0" smtClean="0">
                <a:solidFill>
                  <a:srgbClr val="00359E"/>
                </a:solidFill>
              </a:rPr>
              <a:t>Europe and North America</a:t>
            </a:r>
            <a:br>
              <a:rPr lang="en-US" b="1" dirty="0" smtClean="0">
                <a:solidFill>
                  <a:srgbClr val="00359E"/>
                </a:solidFill>
              </a:rPr>
            </a:br>
            <a:endParaRPr lang="en-US" sz="500" b="1" dirty="0" smtClean="0">
              <a:solidFill>
                <a:srgbClr val="00359E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dirty="0">
                <a:solidFill>
                  <a:srgbClr val="00359E"/>
                </a:solidFill>
              </a:rPr>
              <a:t>37th</a:t>
            </a:r>
            <a:r>
              <a:rPr lang="en-US" dirty="0" smtClean="0">
                <a:solidFill>
                  <a:srgbClr val="00359E"/>
                </a:solidFill>
              </a:rPr>
              <a:t> session of the World Heritage Committee</a:t>
            </a:r>
            <a:br>
              <a:rPr lang="en-US" dirty="0" smtClean="0">
                <a:solidFill>
                  <a:srgbClr val="00359E"/>
                </a:solidFill>
              </a:rPr>
            </a:br>
            <a:r>
              <a:rPr lang="en-US" sz="1800" dirty="0">
                <a:solidFill>
                  <a:srgbClr val="00359E"/>
                </a:solidFill>
              </a:rPr>
              <a:t>Phnom </a:t>
            </a:r>
            <a:r>
              <a:rPr lang="en-US" sz="1800" dirty="0" smtClean="0">
                <a:solidFill>
                  <a:srgbClr val="00359E"/>
                </a:solidFill>
              </a:rPr>
              <a:t>Penh, </a:t>
            </a:r>
            <a:r>
              <a:rPr lang="en-US" sz="1800" dirty="0">
                <a:solidFill>
                  <a:srgbClr val="00359E"/>
                </a:solidFill>
              </a:rPr>
              <a:t>21 June 2013</a:t>
            </a:r>
            <a:r>
              <a:rPr lang="en-US" sz="1800" dirty="0" smtClean="0">
                <a:solidFill>
                  <a:srgbClr val="00359E"/>
                </a:solidFill>
              </a:rPr>
              <a:t>, Room 2, Peace Palace, </a:t>
            </a:r>
            <a:r>
              <a:rPr lang="en-US" sz="1800" dirty="0">
                <a:solidFill>
                  <a:srgbClr val="00359E"/>
                </a:solidFill>
              </a:rPr>
              <a:t>13.15 – </a:t>
            </a:r>
            <a:r>
              <a:rPr lang="en-US" sz="1800" dirty="0" smtClean="0">
                <a:solidFill>
                  <a:srgbClr val="00359E"/>
                </a:solidFill>
              </a:rPr>
              <a:t>14.30 </a:t>
            </a:r>
            <a:r>
              <a:rPr lang="en-US" dirty="0" smtClean="0">
                <a:solidFill>
                  <a:srgbClr val="00359E"/>
                </a:solidFill>
              </a:rPr>
              <a:t/>
            </a:r>
            <a:br>
              <a:rPr lang="en-US" dirty="0" smtClean="0">
                <a:solidFill>
                  <a:srgbClr val="00359E"/>
                </a:solidFill>
              </a:rPr>
            </a:br>
            <a:endParaRPr lang="en-US" dirty="0" smtClean="0">
              <a:solidFill>
                <a:srgbClr val="00359E"/>
              </a:solidFill>
            </a:endParaRPr>
          </a:p>
          <a:p>
            <a:pPr marL="0" indent="0">
              <a:buFontTx/>
              <a:buNone/>
              <a:defRPr/>
            </a:pPr>
            <a:endParaRPr lang="en-US" dirty="0">
              <a:solidFill>
                <a:srgbClr val="00359E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Réunion d’échange et d’information</a:t>
            </a:r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b="1" dirty="0" smtClean="0">
                <a:solidFill>
                  <a:srgbClr val="480048"/>
                </a:solidFill>
              </a:rPr>
              <a:t>2eme cycle de l’exercice de soumission des Rapports périodiques</a:t>
            </a:r>
            <a:br>
              <a:rPr lang="fr-FR" b="1" dirty="0" smtClean="0">
                <a:solidFill>
                  <a:srgbClr val="480048"/>
                </a:solidFill>
              </a:rPr>
            </a:br>
            <a:r>
              <a:rPr lang="fr-FR" b="1" dirty="0" smtClean="0">
                <a:solidFill>
                  <a:srgbClr val="480048"/>
                </a:solidFill>
              </a:rPr>
              <a:t>Europe et Amérique du Nord</a:t>
            </a:r>
            <a:r>
              <a:rPr lang="fr-FR" dirty="0" smtClean="0">
                <a:solidFill>
                  <a:srgbClr val="480048"/>
                </a:solidFill>
              </a:rPr>
              <a:t/>
            </a:r>
            <a:br>
              <a:rPr lang="fr-FR" dirty="0" smtClean="0">
                <a:solidFill>
                  <a:srgbClr val="480048"/>
                </a:solidFill>
              </a:rPr>
            </a:br>
            <a:endParaRPr lang="fr-FR" sz="500" b="1" dirty="0">
              <a:solidFill>
                <a:srgbClr val="00359E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fr-FR" dirty="0">
                <a:solidFill>
                  <a:srgbClr val="480048"/>
                </a:solidFill>
              </a:rPr>
              <a:t>37e session du Comité du patrimoine mondial</a:t>
            </a:r>
            <a:br>
              <a:rPr lang="fr-FR" dirty="0">
                <a:solidFill>
                  <a:srgbClr val="480048"/>
                </a:solidFill>
              </a:rPr>
            </a:br>
            <a:r>
              <a:rPr lang="en-US" sz="1800" dirty="0">
                <a:solidFill>
                  <a:srgbClr val="480048"/>
                </a:solidFill>
              </a:rPr>
              <a:t>Phnom </a:t>
            </a:r>
            <a:r>
              <a:rPr lang="en-US" sz="1800" dirty="0" smtClean="0">
                <a:solidFill>
                  <a:srgbClr val="480048"/>
                </a:solidFill>
              </a:rPr>
              <a:t>Penh, </a:t>
            </a:r>
            <a:r>
              <a:rPr lang="en-US" sz="1800" dirty="0">
                <a:solidFill>
                  <a:srgbClr val="480048"/>
                </a:solidFill>
              </a:rPr>
              <a:t>21 </a:t>
            </a:r>
            <a:r>
              <a:rPr lang="en-US" sz="1800" dirty="0" err="1">
                <a:solidFill>
                  <a:srgbClr val="480048"/>
                </a:solidFill>
              </a:rPr>
              <a:t>juin</a:t>
            </a:r>
            <a:r>
              <a:rPr lang="en-US" sz="1800" dirty="0">
                <a:solidFill>
                  <a:srgbClr val="480048"/>
                </a:solidFill>
              </a:rPr>
              <a:t> 2013, </a:t>
            </a:r>
            <a:r>
              <a:rPr lang="en-US" sz="1800" dirty="0" err="1" smtClean="0">
                <a:solidFill>
                  <a:srgbClr val="480048"/>
                </a:solidFill>
              </a:rPr>
              <a:t>salle</a:t>
            </a:r>
            <a:r>
              <a:rPr lang="en-US" sz="1800" dirty="0" smtClean="0">
                <a:solidFill>
                  <a:srgbClr val="480048"/>
                </a:solidFill>
              </a:rPr>
              <a:t> 2, Peace Palace, 13.15 </a:t>
            </a:r>
            <a:r>
              <a:rPr lang="en-US" sz="1800" dirty="0">
                <a:solidFill>
                  <a:srgbClr val="480048"/>
                </a:solidFill>
              </a:rPr>
              <a:t>– </a:t>
            </a:r>
            <a:r>
              <a:rPr lang="en-US" sz="1800" dirty="0" smtClean="0">
                <a:solidFill>
                  <a:srgbClr val="480048"/>
                </a:solidFill>
              </a:rPr>
              <a:t>14.30</a:t>
            </a:r>
            <a:endParaRPr lang="en-US" sz="1800" dirty="0">
              <a:solidFill>
                <a:srgbClr val="48004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38200" y="6477000"/>
            <a:ext cx="4267200" cy="304800"/>
          </a:xfrm>
          <a:prstGeom prst="rect">
            <a:avLst/>
          </a:prstGeom>
          <a:noFill/>
        </p:spPr>
        <p:txBody>
          <a:bodyPr/>
          <a:lstStyle/>
          <a:p>
            <a:r>
              <a:rPr lang="en-GB" dirty="0" smtClean="0"/>
              <a:t>Metsähallitus Natural Heritage Services 2011</a:t>
            </a:r>
            <a:endParaRPr lang="en-GB" dirty="0" smtClean="0">
              <a:solidFill>
                <a:srgbClr val="0B479C"/>
              </a:solidFill>
            </a:endParaRP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81000" y="6477000"/>
            <a:ext cx="457200" cy="304800"/>
          </a:xfrm>
          <a:prstGeom prst="rect">
            <a:avLst/>
          </a:prstGeom>
          <a:noFill/>
        </p:spPr>
        <p:txBody>
          <a:bodyPr/>
          <a:lstStyle/>
          <a:p>
            <a:fld id="{009DAFEE-2A23-4EA1-A26D-B2F3230EE69F}" type="slidenum">
              <a:rPr lang="fi-FI" smtClean="0"/>
              <a:pPr/>
              <a:t>10</a:t>
            </a:fld>
            <a:endParaRPr lang="fi-FI" dirty="0" smtClean="0">
              <a:solidFill>
                <a:srgbClr val="0B479C"/>
              </a:solidFill>
            </a:endParaRPr>
          </a:p>
        </p:txBody>
      </p:sp>
      <p:sp>
        <p:nvSpPr>
          <p:cNvPr id="30724" name="Rectangle 7"/>
          <p:cNvSpPr>
            <a:spLocks noChangeArrowheads="1"/>
          </p:cNvSpPr>
          <p:nvPr/>
        </p:nvSpPr>
        <p:spPr bwMode="auto">
          <a:xfrm>
            <a:off x="0" y="853395"/>
            <a:ext cx="9144000" cy="454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</a:rPr>
              <a:t>it takes </a:t>
            </a:r>
            <a:r>
              <a:rPr lang="en-GB" sz="1800" dirty="0" smtClean="0">
                <a:solidFill>
                  <a:srgbClr val="FF0000"/>
                </a:solidFill>
                <a:latin typeface="Calibri" pitchFamily="34" charset="0"/>
              </a:rPr>
              <a:t>much more time </a:t>
            </a: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</a:rPr>
              <a:t>than a “normal site”, </a:t>
            </a:r>
            <a:r>
              <a:rPr lang="en-GB" sz="1800" dirty="0" smtClean="0">
                <a:solidFill>
                  <a:srgbClr val="FF0000"/>
                </a:solidFill>
                <a:latin typeface="Calibri" pitchFamily="34" charset="0"/>
              </a:rPr>
              <a:t>better planning </a:t>
            </a: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</a:rPr>
              <a:t>and </a:t>
            </a:r>
            <a:r>
              <a:rPr lang="en-GB" sz="1800" dirty="0" smtClean="0">
                <a:solidFill>
                  <a:srgbClr val="FF0000"/>
                </a:solidFill>
                <a:latin typeface="Calibri" pitchFamily="34" charset="0"/>
              </a:rPr>
              <a:t>strong commitment </a:t>
            </a: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</a:rPr>
              <a:t>from everyone involved</a:t>
            </a:r>
          </a:p>
          <a:p>
            <a:pPr marL="800100" lvl="1" indent="-342900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1800" dirty="0">
                <a:solidFill>
                  <a:srgbClr val="000000"/>
                </a:solidFill>
                <a:latin typeface="Calibri" pitchFamily="34" charset="0"/>
              </a:rPr>
              <a:t>a</a:t>
            </a: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</a:rPr>
              <a:t> detailed </a:t>
            </a:r>
            <a:r>
              <a:rPr lang="en-GB" sz="1800" dirty="0" smtClean="0">
                <a:solidFill>
                  <a:srgbClr val="FF0000"/>
                </a:solidFill>
                <a:latin typeface="Calibri" pitchFamily="34" charset="0"/>
              </a:rPr>
              <a:t>time schedule for reviewing drafts </a:t>
            </a: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</a:rPr>
              <a:t>at least 4-5 times among site managers/ cooperation bodies and  1-2 times with the national focal points before finalization of the questionnaire</a:t>
            </a:r>
          </a:p>
          <a:p>
            <a:pPr marL="800100" lvl="1" indent="-342900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1800" dirty="0">
                <a:solidFill>
                  <a:srgbClr val="000000"/>
                </a:solidFill>
                <a:latin typeface="Calibri" pitchFamily="34" charset="0"/>
              </a:rPr>
              <a:t>t</a:t>
            </a: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</a:rPr>
              <a:t>he </a:t>
            </a:r>
            <a:r>
              <a:rPr lang="en-GB" sz="1800" dirty="0" smtClean="0">
                <a:solidFill>
                  <a:srgbClr val="FF0000"/>
                </a:solidFill>
                <a:latin typeface="Calibri" pitchFamily="34" charset="0"/>
              </a:rPr>
              <a:t>on-line tool is not</a:t>
            </a: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</a:rPr>
              <a:t> very well </a:t>
            </a:r>
            <a:r>
              <a:rPr lang="en-GB" sz="1800" dirty="0" smtClean="0">
                <a:solidFill>
                  <a:srgbClr val="FF0000"/>
                </a:solidFill>
                <a:latin typeface="Calibri" pitchFamily="34" charset="0"/>
              </a:rPr>
              <a:t>suited for reviewing drafts </a:t>
            </a: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</a:rPr>
              <a:t>in workshops and meetings face to face</a:t>
            </a:r>
          </a:p>
          <a:p>
            <a:pPr marL="800100" lvl="1" indent="-342900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</a:rPr>
              <a:t>lay-out of </a:t>
            </a:r>
            <a:r>
              <a:rPr lang="en-GB" sz="1800" dirty="0" smtClean="0">
                <a:solidFill>
                  <a:srgbClr val="FF0000"/>
                </a:solidFill>
                <a:latin typeface="Calibri" pitchFamily="34" charset="0"/>
              </a:rPr>
              <a:t>the prints </a:t>
            </a: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</a:rPr>
              <a:t>from the questionnaire on-line </a:t>
            </a:r>
            <a:r>
              <a:rPr lang="en-GB" sz="1800" dirty="0" smtClean="0">
                <a:solidFill>
                  <a:srgbClr val="FF0000"/>
                </a:solidFill>
                <a:latin typeface="Calibri" pitchFamily="34" charset="0"/>
              </a:rPr>
              <a:t>needs to be “cleaned up” </a:t>
            </a: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</a:rPr>
              <a:t>before you can send them for comments</a:t>
            </a:r>
          </a:p>
          <a:p>
            <a:pPr marL="800100" lvl="1" indent="-342900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1800" dirty="0">
                <a:solidFill>
                  <a:srgbClr val="FF0000"/>
                </a:solidFill>
                <a:latin typeface="Calibri" pitchFamily="34" charset="0"/>
              </a:rPr>
              <a:t>v</a:t>
            </a:r>
            <a:r>
              <a:rPr lang="en-GB" sz="1800" dirty="0" smtClean="0">
                <a:solidFill>
                  <a:srgbClr val="FF0000"/>
                </a:solidFill>
                <a:latin typeface="Calibri" pitchFamily="34" charset="0"/>
              </a:rPr>
              <a:t>irtual meetings </a:t>
            </a: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</a:rPr>
              <a:t>“Skype” have been </a:t>
            </a:r>
            <a:r>
              <a:rPr lang="en-GB" sz="1800" dirty="0" smtClean="0">
                <a:solidFill>
                  <a:srgbClr val="FF0000"/>
                </a:solidFill>
                <a:latin typeface="Calibri" pitchFamily="34" charset="0"/>
              </a:rPr>
              <a:t>a essential tool </a:t>
            </a: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</a:rPr>
              <a:t>for the site managers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GB" sz="1800" dirty="0">
                <a:solidFill>
                  <a:srgbClr val="FF0000"/>
                </a:solidFill>
                <a:latin typeface="Calibri" pitchFamily="34" charset="0"/>
              </a:rPr>
              <a:t>d</a:t>
            </a:r>
            <a:r>
              <a:rPr lang="en-GB" sz="1800" dirty="0" smtClean="0">
                <a:solidFill>
                  <a:srgbClr val="FF0000"/>
                </a:solidFill>
                <a:latin typeface="Calibri" pitchFamily="34" charset="0"/>
              </a:rPr>
              <a:t>etailed notes </a:t>
            </a: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</a:rPr>
              <a:t>from discussions of choices made in the questionnaire will facilitate the process, for a example why a factor is relevant for the site or not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endParaRPr lang="en-GB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800100" y="168275"/>
            <a:ext cx="8343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rgbClr val="2C7C3B"/>
                </a:solidFill>
                <a:latin typeface="Calibri" pitchFamily="34" charset="0"/>
              </a:rPr>
              <a:t>LESSONS LEARNT FROM A TRANSNATIONAL SERIAL SITE</a:t>
            </a:r>
            <a:endParaRPr lang="fi-FI" sz="2400" dirty="0">
              <a:solidFill>
                <a:srgbClr val="2C7C3B"/>
              </a:solidFill>
              <a:latin typeface="Calibri" pitchFamily="34" charset="0"/>
            </a:endParaRPr>
          </a:p>
        </p:txBody>
      </p:sp>
      <p:pic>
        <p:nvPicPr>
          <p:cNvPr id="6" name="Picture 4" descr="malusändänjojalaine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5103627"/>
            <a:ext cx="9141804" cy="1754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Varldsarv GENOMSKINLIG"/>
          <p:cNvPicPr>
            <a:picLocks noChangeAspect="1" noChangeArrowheads="1"/>
          </p:cNvPicPr>
          <p:nvPr/>
        </p:nvPicPr>
        <p:blipFill>
          <a:blip r:embed="rId4" cstate="print">
            <a:lum bright="58000"/>
          </a:blip>
          <a:srcRect/>
          <a:stretch>
            <a:fillRect/>
          </a:stretch>
        </p:blipFill>
        <p:spPr bwMode="auto">
          <a:xfrm>
            <a:off x="130632" y="0"/>
            <a:ext cx="782461" cy="7946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626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0" name="Picture 2" descr="U:\pohjanmaa lp\Merenkurkun maailmanperintö\KVARKEN.FI\Taustakuvat\tausta_elo-syys.tif"/>
          <p:cNvPicPr>
            <a:picLocks noChangeAspect="1" noChangeArrowheads="1"/>
          </p:cNvPicPr>
          <p:nvPr/>
        </p:nvPicPr>
        <p:blipFill>
          <a:blip r:embed="rId3" cstate="print"/>
          <a:srcRect l="39512" r="31103" b="12402"/>
          <a:stretch>
            <a:fillRect/>
          </a:stretch>
        </p:blipFill>
        <p:spPr bwMode="auto">
          <a:xfrm>
            <a:off x="0" y="1"/>
            <a:ext cx="9176734" cy="6838950"/>
          </a:xfrm>
          <a:prstGeom prst="rect">
            <a:avLst/>
          </a:prstGeom>
          <a:noFill/>
        </p:spPr>
      </p:pic>
      <p:sp>
        <p:nvSpPr>
          <p:cNvPr id="551939" name="Rectangle 3"/>
          <p:cNvSpPr>
            <a:spLocks noChangeArrowheads="1"/>
          </p:cNvSpPr>
          <p:nvPr/>
        </p:nvSpPr>
        <p:spPr bwMode="auto">
          <a:xfrm>
            <a:off x="0" y="1652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  <a:spcBef>
                <a:spcPct val="30000"/>
              </a:spcBef>
            </a:pPr>
            <a:endParaRPr lang="fi-FI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51943" name="Text Box 7"/>
          <p:cNvSpPr txBox="1">
            <a:spLocks noChangeArrowheads="1"/>
          </p:cNvSpPr>
          <p:nvPr/>
        </p:nvSpPr>
        <p:spPr bwMode="auto">
          <a:xfrm>
            <a:off x="-54430" y="6590007"/>
            <a:ext cx="35623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alibri" pitchFamily="34" charset="0"/>
                <a:cs typeface="Arial" charset="0"/>
              </a:rPr>
              <a:t>Susanna Lindeman/Natural Heritage Services </a:t>
            </a:r>
            <a:r>
              <a:rPr lang="en-US" sz="1000" dirty="0" smtClean="0">
                <a:latin typeface="Calibri" pitchFamily="34" charset="0"/>
                <a:cs typeface="Arial" charset="0"/>
              </a:rPr>
              <a:t>2013  </a:t>
            </a:r>
            <a:r>
              <a:rPr lang="en-US" sz="1000" dirty="0">
                <a:latin typeface="Calibri" pitchFamily="34" charset="0"/>
                <a:cs typeface="Arial" charset="0"/>
              </a:rPr>
              <a:t>©</a:t>
            </a:r>
          </a:p>
        </p:txBody>
      </p:sp>
      <p:pic>
        <p:nvPicPr>
          <p:cNvPr id="551945" name="Picture 6" descr="Varldsarv GENOMSKINLIG"/>
          <p:cNvPicPr>
            <a:picLocks noChangeAspect="1" noChangeArrowheads="1"/>
          </p:cNvPicPr>
          <p:nvPr/>
        </p:nvPicPr>
        <p:blipFill>
          <a:blip r:embed="rId4" cstate="print">
            <a:lum bright="72000" contrast="-2000"/>
          </a:blip>
          <a:srcRect r="47977"/>
          <a:stretch>
            <a:fillRect/>
          </a:stretch>
        </p:blipFill>
        <p:spPr bwMode="auto">
          <a:xfrm>
            <a:off x="6995437" y="152399"/>
            <a:ext cx="2158088" cy="421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5301337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Calibri" pitchFamily="34" charset="0"/>
              </a:rPr>
              <a:t>FINLAND IS A CANDIDATE TO THE WORLD HERITAGE COMMITTEE 2014-2018. </a:t>
            </a:r>
            <a:endParaRPr lang="en-GB" sz="3200" dirty="0">
              <a:latin typeface="Calibri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275891" y="171678"/>
            <a:ext cx="64695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2579AD"/>
                </a:solidFill>
                <a:latin typeface="Calibri" pitchFamily="34" charset="0"/>
              </a:rPr>
              <a:t>Thank you for your attention!</a:t>
            </a:r>
          </a:p>
          <a:p>
            <a:pPr algn="ctr"/>
            <a:endParaRPr lang="en-US" sz="4000" dirty="0">
              <a:solidFill>
                <a:srgbClr val="BBE0E3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85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840843"/>
          </a:xfrm>
        </p:spPr>
        <p:txBody>
          <a:bodyPr/>
          <a:lstStyle/>
          <a:p>
            <a:pPr indent="0" eaLnBrk="1" hangingPunct="1"/>
            <a:r>
              <a:rPr lang="en-US" sz="2400" dirty="0" smtClean="0">
                <a:solidFill>
                  <a:srgbClr val="00359E"/>
                </a:solidFill>
              </a:rPr>
              <a:t>Perspectives </a:t>
            </a:r>
            <a:r>
              <a:rPr lang="en-US" sz="2400" dirty="0">
                <a:solidFill>
                  <a:srgbClr val="00359E"/>
                </a:solidFill>
              </a:rPr>
              <a:t>from Group A on the implementation of the second cycle of Periodic Reporting</a:t>
            </a:r>
            <a:br>
              <a:rPr lang="en-US" sz="2400" dirty="0">
                <a:solidFill>
                  <a:srgbClr val="00359E"/>
                </a:solidFill>
              </a:rPr>
            </a:br>
            <a:r>
              <a:rPr lang="fr-FR" sz="2400" dirty="0">
                <a:solidFill>
                  <a:srgbClr val="480048"/>
                </a:solidFill>
              </a:rPr>
              <a:t>Perspectives du Groupe A sur la mise en œuvre du deuxième cycle du Rapport périodique</a:t>
            </a:r>
            <a:endParaRPr lang="en-US" sz="2400" dirty="0" smtClean="0">
              <a:solidFill>
                <a:srgbClr val="48004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30480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59E"/>
                </a:solidFill>
              </a:rPr>
              <a:t>Oliver Martin, Focal Point from Switzerland</a:t>
            </a:r>
          </a:p>
          <a:p>
            <a:endParaRPr lang="en-US" sz="2400" dirty="0" smtClean="0">
              <a:solidFill>
                <a:srgbClr val="00359E"/>
              </a:solidFill>
            </a:endParaRPr>
          </a:p>
          <a:p>
            <a:pPr lvl="0"/>
            <a:r>
              <a:rPr lang="en-US" sz="2400" dirty="0">
                <a:solidFill>
                  <a:srgbClr val="480048"/>
                </a:solidFill>
              </a:rPr>
              <a:t>Oliver Martin, </a:t>
            </a:r>
            <a:r>
              <a:rPr lang="en-US" sz="2400" dirty="0" smtClean="0">
                <a:solidFill>
                  <a:srgbClr val="480048"/>
                </a:solidFill>
              </a:rPr>
              <a:t>Point focal de la Suisse</a:t>
            </a:r>
            <a:endParaRPr lang="en-US" sz="2400" dirty="0">
              <a:solidFill>
                <a:srgbClr val="0035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2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840843"/>
          </a:xfrm>
        </p:spPr>
        <p:txBody>
          <a:bodyPr/>
          <a:lstStyle/>
          <a:p>
            <a:pPr indent="0" eaLnBrk="1" hangingPunct="1"/>
            <a:r>
              <a:rPr lang="en-US" sz="2400" dirty="0" smtClean="0">
                <a:solidFill>
                  <a:srgbClr val="00359E"/>
                </a:solidFill>
              </a:rPr>
              <a:t>Perspectives </a:t>
            </a:r>
            <a:r>
              <a:rPr lang="en-US" sz="2400" dirty="0">
                <a:solidFill>
                  <a:srgbClr val="00359E"/>
                </a:solidFill>
              </a:rPr>
              <a:t>from Group A on the implementation of the second cycle of Periodic Reporting</a:t>
            </a:r>
            <a:br>
              <a:rPr lang="en-US" sz="2400" dirty="0">
                <a:solidFill>
                  <a:srgbClr val="00359E"/>
                </a:solidFill>
              </a:rPr>
            </a:br>
            <a:r>
              <a:rPr lang="fr-FR" sz="2400" dirty="0">
                <a:solidFill>
                  <a:srgbClr val="480048"/>
                </a:solidFill>
              </a:rPr>
              <a:t>Perspectives du Groupe A sur la mise en œuvre du deuxième cycle </a:t>
            </a:r>
            <a:r>
              <a:rPr lang="fr-FR" sz="2400" dirty="0" smtClean="0">
                <a:solidFill>
                  <a:srgbClr val="480048"/>
                </a:solidFill>
              </a:rPr>
              <a:t>du Rapport périodique</a:t>
            </a:r>
            <a:endParaRPr lang="en-US" sz="2400" dirty="0" smtClean="0">
              <a:solidFill>
                <a:srgbClr val="48004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2286000"/>
            <a:ext cx="769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59E"/>
                </a:solidFill>
              </a:rPr>
              <a:t>Jon Putnam, Focal Point from United States of America</a:t>
            </a:r>
          </a:p>
          <a:p>
            <a:endParaRPr lang="en-US" sz="2400" dirty="0" smtClean="0">
              <a:solidFill>
                <a:srgbClr val="00359E"/>
              </a:solidFill>
            </a:endParaRPr>
          </a:p>
          <a:p>
            <a:r>
              <a:rPr lang="en-US" sz="2400" dirty="0">
                <a:solidFill>
                  <a:srgbClr val="00359E"/>
                </a:solidFill>
              </a:rPr>
              <a:t>Phyllis </a:t>
            </a:r>
            <a:r>
              <a:rPr lang="en-US" sz="2400" dirty="0" err="1">
                <a:solidFill>
                  <a:srgbClr val="00359E"/>
                </a:solidFill>
              </a:rPr>
              <a:t>Ellin</a:t>
            </a:r>
            <a:r>
              <a:rPr lang="en-US" sz="2400" dirty="0">
                <a:solidFill>
                  <a:srgbClr val="00359E"/>
                </a:solidFill>
              </a:rPr>
              <a:t>, Focal Point from United States of </a:t>
            </a:r>
            <a:r>
              <a:rPr lang="en-US" sz="2400" dirty="0" smtClean="0">
                <a:solidFill>
                  <a:srgbClr val="00359E"/>
                </a:solidFill>
              </a:rPr>
              <a:t>America</a:t>
            </a:r>
          </a:p>
          <a:p>
            <a:endParaRPr lang="en-US" sz="2400" dirty="0">
              <a:solidFill>
                <a:srgbClr val="00359E"/>
              </a:solidFill>
            </a:endParaRPr>
          </a:p>
          <a:p>
            <a:r>
              <a:rPr lang="en-US" sz="2400" dirty="0">
                <a:solidFill>
                  <a:srgbClr val="480048"/>
                </a:solidFill>
              </a:rPr>
              <a:t>Jon Putnam, </a:t>
            </a:r>
            <a:r>
              <a:rPr lang="en-US" sz="2400" dirty="0" smtClean="0">
                <a:solidFill>
                  <a:srgbClr val="480048"/>
                </a:solidFill>
              </a:rPr>
              <a:t>Point focal des </a:t>
            </a:r>
            <a:r>
              <a:rPr lang="fr-FR" sz="2400" dirty="0" smtClean="0">
                <a:solidFill>
                  <a:srgbClr val="480048"/>
                </a:solidFill>
              </a:rPr>
              <a:t>États-Unis</a:t>
            </a:r>
            <a:r>
              <a:rPr lang="en-US" sz="2400" dirty="0" smtClean="0">
                <a:solidFill>
                  <a:srgbClr val="480048"/>
                </a:solidFill>
              </a:rPr>
              <a:t> </a:t>
            </a:r>
            <a:r>
              <a:rPr lang="en-US" sz="2400" dirty="0" err="1" smtClean="0">
                <a:solidFill>
                  <a:srgbClr val="480048"/>
                </a:solidFill>
              </a:rPr>
              <a:t>d’Amérique</a:t>
            </a:r>
            <a:endParaRPr lang="en-US" sz="2400" dirty="0">
              <a:solidFill>
                <a:srgbClr val="480048"/>
              </a:solidFill>
            </a:endParaRPr>
          </a:p>
          <a:p>
            <a:endParaRPr lang="en-US" sz="2400" dirty="0">
              <a:solidFill>
                <a:srgbClr val="480048"/>
              </a:solidFill>
            </a:endParaRPr>
          </a:p>
          <a:p>
            <a:r>
              <a:rPr lang="en-US" sz="2400" dirty="0">
                <a:solidFill>
                  <a:srgbClr val="480048"/>
                </a:solidFill>
              </a:rPr>
              <a:t>Phyllis </a:t>
            </a:r>
            <a:r>
              <a:rPr lang="en-US" sz="2400" dirty="0" err="1">
                <a:solidFill>
                  <a:srgbClr val="480048"/>
                </a:solidFill>
              </a:rPr>
              <a:t>Ellin</a:t>
            </a:r>
            <a:r>
              <a:rPr lang="en-US" sz="2400" dirty="0">
                <a:solidFill>
                  <a:srgbClr val="480048"/>
                </a:solidFill>
              </a:rPr>
              <a:t>, Point </a:t>
            </a:r>
            <a:r>
              <a:rPr lang="en-US" sz="2400" dirty="0" smtClean="0">
                <a:solidFill>
                  <a:srgbClr val="480048"/>
                </a:solidFill>
              </a:rPr>
              <a:t>focal </a:t>
            </a:r>
            <a:r>
              <a:rPr lang="en-US" sz="2400" dirty="0">
                <a:solidFill>
                  <a:srgbClr val="480048"/>
                </a:solidFill>
              </a:rPr>
              <a:t>des </a:t>
            </a:r>
            <a:r>
              <a:rPr lang="fr-FR" sz="2400" dirty="0">
                <a:solidFill>
                  <a:srgbClr val="480048"/>
                </a:solidFill>
              </a:rPr>
              <a:t>États-Unis</a:t>
            </a:r>
            <a:r>
              <a:rPr lang="en-US" sz="2400" dirty="0">
                <a:solidFill>
                  <a:srgbClr val="480048"/>
                </a:solidFill>
              </a:rPr>
              <a:t> </a:t>
            </a:r>
            <a:r>
              <a:rPr lang="en-US" sz="2400" dirty="0" err="1" smtClean="0">
                <a:solidFill>
                  <a:srgbClr val="480048"/>
                </a:solidFill>
              </a:rPr>
              <a:t>d’Amérique</a:t>
            </a:r>
            <a:endParaRPr lang="en-US" sz="2400" dirty="0">
              <a:solidFill>
                <a:srgbClr val="480048"/>
              </a:solidFill>
            </a:endParaRPr>
          </a:p>
          <a:p>
            <a:pPr lvl="0"/>
            <a:endParaRPr lang="en-US" sz="2400" dirty="0">
              <a:solidFill>
                <a:srgbClr val="0035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31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02179"/>
          </a:xfrm>
        </p:spPr>
        <p:txBody>
          <a:bodyPr/>
          <a:lstStyle/>
          <a:p>
            <a:pPr indent="0" eaLnBrk="1" hangingPunct="1"/>
            <a:r>
              <a:rPr lang="en-US" sz="2400" dirty="0" smtClean="0">
                <a:solidFill>
                  <a:srgbClr val="480048"/>
                </a:solidFill>
              </a:rPr>
              <a:t>Current key dates for the second cycle </a:t>
            </a:r>
            <a:br>
              <a:rPr lang="en-US" sz="2400" dirty="0" smtClean="0">
                <a:solidFill>
                  <a:srgbClr val="480048"/>
                </a:solidFill>
              </a:rPr>
            </a:br>
            <a:r>
              <a:rPr lang="en-US" sz="2400" dirty="0" smtClean="0">
                <a:solidFill>
                  <a:srgbClr val="480048"/>
                </a:solidFill>
              </a:rPr>
              <a:t>Dates cl</a:t>
            </a:r>
            <a:r>
              <a:rPr lang="fr-FR" sz="2400" dirty="0">
                <a:solidFill>
                  <a:srgbClr val="480048"/>
                </a:solidFill>
              </a:rPr>
              <a:t>é</a:t>
            </a:r>
            <a:r>
              <a:rPr lang="en-US" sz="2400" dirty="0" smtClean="0">
                <a:solidFill>
                  <a:srgbClr val="480048"/>
                </a:solidFill>
              </a:rPr>
              <a:t>s du </a:t>
            </a:r>
            <a:r>
              <a:rPr lang="en-US" sz="2400" dirty="0" err="1" smtClean="0">
                <a:solidFill>
                  <a:srgbClr val="480048"/>
                </a:solidFill>
              </a:rPr>
              <a:t>deuxieme</a:t>
            </a:r>
            <a:r>
              <a:rPr lang="en-US" sz="2400" dirty="0" smtClean="0">
                <a:solidFill>
                  <a:srgbClr val="480048"/>
                </a:solidFill>
              </a:rPr>
              <a:t> cycle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1760338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59E"/>
                </a:solidFill>
              </a:rPr>
              <a:t>31 July 2013</a:t>
            </a:r>
            <a:endParaRPr lang="en-US" sz="3600" dirty="0">
              <a:solidFill>
                <a:srgbClr val="480048"/>
              </a:solidFill>
            </a:endParaRPr>
          </a:p>
          <a:p>
            <a:pPr lvl="0"/>
            <a:r>
              <a:rPr lang="en-US" sz="2800" dirty="0" smtClean="0">
                <a:solidFill>
                  <a:srgbClr val="00359E"/>
                </a:solidFill>
              </a:rPr>
              <a:t>Group A</a:t>
            </a:r>
            <a:endParaRPr lang="en-US" sz="2800" dirty="0">
              <a:solidFill>
                <a:srgbClr val="00359E"/>
              </a:solidFill>
            </a:endParaRPr>
          </a:p>
        </p:txBody>
      </p:sp>
      <p:sp>
        <p:nvSpPr>
          <p:cNvPr id="3" name="Striped Right Arrow 2"/>
          <p:cNvSpPr/>
          <p:nvPr/>
        </p:nvSpPr>
        <p:spPr>
          <a:xfrm>
            <a:off x="3429000" y="2079586"/>
            <a:ext cx="1143000" cy="43961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3647182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480048"/>
                </a:solidFill>
              </a:rPr>
              <a:t>31 </a:t>
            </a:r>
            <a:r>
              <a:rPr lang="en-US" sz="3600" dirty="0" err="1" smtClean="0">
                <a:solidFill>
                  <a:srgbClr val="480048"/>
                </a:solidFill>
              </a:rPr>
              <a:t>juillet</a:t>
            </a:r>
            <a:r>
              <a:rPr lang="en-US" sz="3600" dirty="0" smtClean="0">
                <a:solidFill>
                  <a:srgbClr val="480048"/>
                </a:solidFill>
              </a:rPr>
              <a:t>  2013</a:t>
            </a:r>
            <a:endParaRPr lang="en-US" sz="3600" dirty="0">
              <a:solidFill>
                <a:srgbClr val="480048"/>
              </a:solidFill>
            </a:endParaRPr>
          </a:p>
          <a:p>
            <a:pPr lvl="0"/>
            <a:r>
              <a:rPr lang="en-US" sz="2800" dirty="0" err="1" smtClean="0">
                <a:solidFill>
                  <a:srgbClr val="480048"/>
                </a:solidFill>
              </a:rPr>
              <a:t>Groupe</a:t>
            </a:r>
            <a:r>
              <a:rPr lang="en-US" sz="2800" dirty="0" smtClean="0">
                <a:solidFill>
                  <a:srgbClr val="480048"/>
                </a:solidFill>
              </a:rPr>
              <a:t> A</a:t>
            </a:r>
            <a:endParaRPr lang="en-US" sz="2800" dirty="0">
              <a:solidFill>
                <a:srgbClr val="480048"/>
              </a:solidFill>
            </a:endParaRPr>
          </a:p>
        </p:txBody>
      </p:sp>
      <p:sp>
        <p:nvSpPr>
          <p:cNvPr id="6" name="Striped Right Arrow 5"/>
          <p:cNvSpPr/>
          <p:nvPr/>
        </p:nvSpPr>
        <p:spPr>
          <a:xfrm>
            <a:off x="3429000" y="3965983"/>
            <a:ext cx="1143000" cy="43961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00600" y="1760785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59E"/>
                </a:solidFill>
              </a:rPr>
              <a:t>1 September 2013 </a:t>
            </a:r>
            <a:endParaRPr lang="en-US" sz="3600" dirty="0">
              <a:solidFill>
                <a:srgbClr val="480048"/>
              </a:solidFill>
            </a:endParaRPr>
          </a:p>
          <a:p>
            <a:pPr lvl="0"/>
            <a:r>
              <a:rPr lang="en-US" sz="2800" dirty="0" smtClean="0">
                <a:solidFill>
                  <a:srgbClr val="00359E"/>
                </a:solidFill>
              </a:rPr>
              <a:t>Group B</a:t>
            </a:r>
            <a:endParaRPr lang="en-US" sz="2800" dirty="0">
              <a:solidFill>
                <a:srgbClr val="00359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3647182"/>
            <a:ext cx="4305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480048"/>
                </a:solidFill>
              </a:rPr>
              <a:t>1er </a:t>
            </a:r>
            <a:r>
              <a:rPr lang="en-US" sz="3600" dirty="0" err="1" smtClean="0">
                <a:solidFill>
                  <a:srgbClr val="480048"/>
                </a:solidFill>
              </a:rPr>
              <a:t>septembre</a:t>
            </a:r>
            <a:r>
              <a:rPr lang="en-US" sz="3600" dirty="0" smtClean="0">
                <a:solidFill>
                  <a:srgbClr val="480048"/>
                </a:solidFill>
              </a:rPr>
              <a:t> 2013</a:t>
            </a:r>
            <a:endParaRPr lang="en-US" sz="3600" dirty="0">
              <a:solidFill>
                <a:srgbClr val="480048"/>
              </a:solidFill>
            </a:endParaRPr>
          </a:p>
          <a:p>
            <a:pPr lvl="0"/>
            <a:r>
              <a:rPr lang="en-US" sz="2800" dirty="0" err="1" smtClean="0">
                <a:solidFill>
                  <a:srgbClr val="480048"/>
                </a:solidFill>
              </a:rPr>
              <a:t>Groupe</a:t>
            </a:r>
            <a:r>
              <a:rPr lang="en-US" sz="2800" dirty="0" smtClean="0">
                <a:solidFill>
                  <a:srgbClr val="480048"/>
                </a:solidFill>
              </a:rPr>
              <a:t> B</a:t>
            </a:r>
            <a:endParaRPr lang="en-US" sz="2800" dirty="0">
              <a:solidFill>
                <a:srgbClr val="4800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7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02179"/>
          </a:xfrm>
        </p:spPr>
        <p:txBody>
          <a:bodyPr/>
          <a:lstStyle/>
          <a:p>
            <a:pPr indent="0" eaLnBrk="1" hangingPunct="1"/>
            <a:r>
              <a:rPr lang="en-US" sz="2400" dirty="0">
                <a:solidFill>
                  <a:srgbClr val="00359E"/>
                </a:solidFill>
              </a:rPr>
              <a:t>Preparation Check List for Group </a:t>
            </a:r>
            <a:r>
              <a:rPr lang="en-US" sz="2400" dirty="0" smtClean="0">
                <a:solidFill>
                  <a:srgbClr val="00359E"/>
                </a:solidFill>
              </a:rPr>
              <a:t>B</a:t>
            </a:r>
            <a:r>
              <a:rPr lang="en-US" sz="2400" dirty="0">
                <a:solidFill>
                  <a:srgbClr val="00359E"/>
                </a:solidFill>
              </a:rPr>
              <a:t/>
            </a:r>
            <a:br>
              <a:rPr lang="en-US" sz="2400" dirty="0">
                <a:solidFill>
                  <a:srgbClr val="00359E"/>
                </a:solidFill>
              </a:rPr>
            </a:br>
            <a:r>
              <a:rPr lang="fr-FR" sz="2400" dirty="0" smtClean="0">
                <a:solidFill>
                  <a:srgbClr val="480048"/>
                </a:solidFill>
              </a:rPr>
              <a:t>Liste </a:t>
            </a:r>
            <a:r>
              <a:rPr lang="fr-FR" sz="2400" dirty="0">
                <a:solidFill>
                  <a:srgbClr val="480048"/>
                </a:solidFill>
              </a:rPr>
              <a:t>de </a:t>
            </a:r>
            <a:r>
              <a:rPr lang="fr-FR" sz="2400" dirty="0" smtClean="0">
                <a:solidFill>
                  <a:srgbClr val="480048"/>
                </a:solidFill>
              </a:rPr>
              <a:t>vérification préparatoire pour le Groupe </a:t>
            </a:r>
            <a:r>
              <a:rPr lang="fr-FR" sz="2400" dirty="0">
                <a:solidFill>
                  <a:srgbClr val="480048"/>
                </a:solidFill>
              </a:rPr>
              <a:t>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642408"/>
            <a:ext cx="662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359E"/>
                </a:solidFill>
              </a:rPr>
              <a:t>Identification of site managers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400" dirty="0" smtClean="0">
              <a:solidFill>
                <a:srgbClr val="00359E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359E"/>
                </a:solidFill>
              </a:rPr>
              <a:t>Access to online questionnaires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400" dirty="0" smtClean="0">
              <a:solidFill>
                <a:srgbClr val="00359E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359E"/>
                </a:solidFill>
              </a:rPr>
              <a:t>PR Platform</a:t>
            </a:r>
            <a:endParaRPr lang="en-US" sz="2400" dirty="0">
              <a:solidFill>
                <a:srgbClr val="00359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962400"/>
            <a:ext cx="7315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en-US" sz="2400" dirty="0">
                <a:solidFill>
                  <a:srgbClr val="480048"/>
                </a:solidFill>
              </a:rPr>
              <a:t>Identification </a:t>
            </a:r>
            <a:r>
              <a:rPr lang="en-US" sz="2400" dirty="0" smtClean="0">
                <a:solidFill>
                  <a:srgbClr val="480048"/>
                </a:solidFill>
              </a:rPr>
              <a:t>des </a:t>
            </a:r>
            <a:r>
              <a:rPr lang="en-US" sz="2400" dirty="0" err="1" smtClean="0">
                <a:solidFill>
                  <a:srgbClr val="480048"/>
                </a:solidFill>
              </a:rPr>
              <a:t>gestionnaires</a:t>
            </a:r>
            <a:r>
              <a:rPr lang="en-US" sz="2400" dirty="0" smtClean="0">
                <a:solidFill>
                  <a:srgbClr val="480048"/>
                </a:solidFill>
              </a:rPr>
              <a:t> de sites</a:t>
            </a:r>
            <a:endParaRPr lang="en-US" sz="2400" dirty="0">
              <a:solidFill>
                <a:srgbClr val="480048"/>
              </a:solidFill>
            </a:endParaRPr>
          </a:p>
          <a:p>
            <a:pPr marL="342900" lvl="0" indent="-342900">
              <a:buFont typeface="Wingdings" pitchFamily="2" charset="2"/>
              <a:buChar char="ü"/>
            </a:pPr>
            <a:endParaRPr lang="en-US" sz="2400" dirty="0">
              <a:solidFill>
                <a:srgbClr val="480048"/>
              </a:solidFill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rgbClr val="480048"/>
                </a:solidFill>
              </a:rPr>
              <a:t>Accès</a:t>
            </a:r>
            <a:r>
              <a:rPr lang="en-US" sz="2400" dirty="0" smtClean="0">
                <a:solidFill>
                  <a:srgbClr val="480048"/>
                </a:solidFill>
              </a:rPr>
              <a:t> aux questionnaires en </a:t>
            </a:r>
            <a:r>
              <a:rPr lang="en-US" sz="2400" dirty="0" err="1" smtClean="0">
                <a:solidFill>
                  <a:srgbClr val="480048"/>
                </a:solidFill>
              </a:rPr>
              <a:t>ligne</a:t>
            </a:r>
            <a:endParaRPr lang="en-US" sz="2400" dirty="0">
              <a:solidFill>
                <a:srgbClr val="480048"/>
              </a:solidFill>
            </a:endParaRPr>
          </a:p>
          <a:p>
            <a:pPr marL="342900" lvl="0" indent="-342900">
              <a:buFont typeface="Wingdings" pitchFamily="2" charset="2"/>
              <a:buChar char="ü"/>
            </a:pPr>
            <a:endParaRPr lang="en-US" sz="2400" dirty="0">
              <a:solidFill>
                <a:srgbClr val="480048"/>
              </a:solidFill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rgbClr val="480048"/>
                </a:solidFill>
              </a:rPr>
              <a:t>Platforme</a:t>
            </a:r>
            <a:r>
              <a:rPr lang="en-US" sz="2400" dirty="0" smtClean="0">
                <a:solidFill>
                  <a:srgbClr val="480048"/>
                </a:solidFill>
              </a:rPr>
              <a:t> du RP</a:t>
            </a:r>
            <a:endParaRPr lang="en-US" sz="2400" dirty="0">
              <a:solidFill>
                <a:srgbClr val="4800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5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02179"/>
          </a:xfrm>
        </p:spPr>
        <p:txBody>
          <a:bodyPr/>
          <a:lstStyle/>
          <a:p>
            <a:pPr indent="0" eaLnBrk="1" hangingPunct="1"/>
            <a:r>
              <a:rPr lang="en-US" sz="2400" dirty="0" smtClean="0">
                <a:solidFill>
                  <a:srgbClr val="00359E"/>
                </a:solidFill>
              </a:rPr>
              <a:t>Special Focus: The site manager</a:t>
            </a:r>
            <a:br>
              <a:rPr lang="en-US" sz="2400" dirty="0" smtClean="0">
                <a:solidFill>
                  <a:srgbClr val="00359E"/>
                </a:solidFill>
              </a:rPr>
            </a:br>
            <a:r>
              <a:rPr lang="en-US" sz="2400" dirty="0" smtClean="0">
                <a:solidFill>
                  <a:srgbClr val="480048"/>
                </a:solidFill>
              </a:rPr>
              <a:t>Focus </a:t>
            </a:r>
            <a:r>
              <a:rPr lang="fr-FR" sz="2400" dirty="0" smtClean="0">
                <a:solidFill>
                  <a:srgbClr val="480048"/>
                </a:solidFill>
              </a:rPr>
              <a:t>spécial</a:t>
            </a:r>
            <a:r>
              <a:rPr lang="en-US" sz="2400" dirty="0" smtClean="0">
                <a:solidFill>
                  <a:srgbClr val="480048"/>
                </a:solidFill>
              </a:rPr>
              <a:t> : Le </a:t>
            </a:r>
            <a:r>
              <a:rPr lang="fr-FR" sz="2400" dirty="0" smtClean="0">
                <a:solidFill>
                  <a:srgbClr val="480048"/>
                </a:solidFill>
              </a:rPr>
              <a:t>gestionnaire</a:t>
            </a:r>
            <a:r>
              <a:rPr lang="en-US" sz="2400" dirty="0" smtClean="0">
                <a:solidFill>
                  <a:srgbClr val="480048"/>
                </a:solidFill>
              </a:rPr>
              <a:t> de site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106061"/>
            <a:ext cx="868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359E"/>
                </a:solidFill>
              </a:rPr>
              <a:t>Proposed </a:t>
            </a:r>
            <a:r>
              <a:rPr lang="en-US" b="1" dirty="0">
                <a:solidFill>
                  <a:srgbClr val="00359E"/>
                </a:solidFill>
              </a:rPr>
              <a:t>Skills </a:t>
            </a:r>
            <a:r>
              <a:rPr lang="en-US" b="1" dirty="0" smtClean="0">
                <a:solidFill>
                  <a:srgbClr val="00359E"/>
                </a:solidFill>
              </a:rPr>
              <a:t>for Site Managers responsible for Section II:</a:t>
            </a:r>
            <a:endParaRPr lang="en-US" dirty="0">
              <a:solidFill>
                <a:srgbClr val="00359E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359E"/>
                </a:solidFill>
              </a:rPr>
              <a:t>Adequate </a:t>
            </a:r>
            <a:r>
              <a:rPr lang="en-US" dirty="0">
                <a:solidFill>
                  <a:srgbClr val="00359E"/>
                </a:solidFill>
              </a:rPr>
              <a:t>level of knowledge/overview about the </a:t>
            </a:r>
            <a:r>
              <a:rPr lang="en-US" dirty="0" smtClean="0">
                <a:solidFill>
                  <a:srgbClr val="00359E"/>
                </a:solidFill>
              </a:rPr>
              <a:t>property</a:t>
            </a:r>
            <a:endParaRPr lang="en-US" dirty="0">
              <a:solidFill>
                <a:srgbClr val="00359E"/>
              </a:solidFill>
            </a:endParaRPr>
          </a:p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359E"/>
                </a:solidFill>
              </a:rPr>
              <a:t>Knowledge </a:t>
            </a:r>
            <a:r>
              <a:rPr lang="en-US" dirty="0">
                <a:solidFill>
                  <a:srgbClr val="00359E"/>
                </a:solidFill>
              </a:rPr>
              <a:t>of World Heritage procedures as well as heritage protection and planning regulations at national </a:t>
            </a:r>
            <a:r>
              <a:rPr lang="en-US" dirty="0" smtClean="0">
                <a:solidFill>
                  <a:srgbClr val="00359E"/>
                </a:solidFill>
              </a:rPr>
              <a:t>level</a:t>
            </a:r>
          </a:p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359E"/>
                </a:solidFill>
              </a:rPr>
              <a:t>Language </a:t>
            </a:r>
            <a:r>
              <a:rPr lang="en-US" dirty="0">
                <a:solidFill>
                  <a:srgbClr val="00359E"/>
                </a:solidFill>
              </a:rPr>
              <a:t>skills in English or </a:t>
            </a:r>
            <a:r>
              <a:rPr lang="en-US" dirty="0" smtClean="0">
                <a:solidFill>
                  <a:srgbClr val="00359E"/>
                </a:solidFill>
              </a:rPr>
              <a:t>French</a:t>
            </a:r>
          </a:p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359E"/>
                </a:solidFill>
              </a:rPr>
              <a:t>Computer </a:t>
            </a:r>
            <a:r>
              <a:rPr lang="en-US" dirty="0">
                <a:solidFill>
                  <a:srgbClr val="00359E"/>
                </a:solidFill>
              </a:rPr>
              <a:t>skills </a:t>
            </a:r>
            <a:endParaRPr lang="en-US" dirty="0" smtClean="0">
              <a:solidFill>
                <a:srgbClr val="00359E"/>
              </a:solidFill>
            </a:endParaRPr>
          </a:p>
          <a:p>
            <a:pPr lvl="0">
              <a:lnSpc>
                <a:spcPct val="150000"/>
              </a:lnSpc>
            </a:pPr>
            <a:endParaRPr lang="en-US" sz="1200" dirty="0" smtClean="0">
              <a:solidFill>
                <a:srgbClr val="00359E"/>
              </a:solidFill>
            </a:endParaRPr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480048"/>
                </a:solidFill>
              </a:rPr>
              <a:t>Compétences proposées pour les gestionnaires de site </a:t>
            </a:r>
            <a:r>
              <a:rPr lang="fr-FR" b="1" dirty="0" smtClean="0">
                <a:solidFill>
                  <a:srgbClr val="480048"/>
                </a:solidFill>
              </a:rPr>
              <a:t>responsables de la section II:</a:t>
            </a:r>
            <a:r>
              <a:rPr lang="en-US" dirty="0">
                <a:solidFill>
                  <a:srgbClr val="00359E"/>
                </a:solidFill>
              </a:rPr>
              <a:t> 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>
                <a:solidFill>
                  <a:srgbClr val="480048"/>
                </a:solidFill>
              </a:rPr>
              <a:t>Niveau suffisant de connaissances / aperçu </a:t>
            </a:r>
            <a:r>
              <a:rPr lang="fr-FR" dirty="0" smtClean="0">
                <a:solidFill>
                  <a:srgbClr val="480048"/>
                </a:solidFill>
              </a:rPr>
              <a:t>général sur le bien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>
                <a:solidFill>
                  <a:srgbClr val="480048"/>
                </a:solidFill>
              </a:rPr>
              <a:t>Connaissance des procédures du </a:t>
            </a:r>
            <a:r>
              <a:rPr lang="fr-FR" dirty="0" smtClean="0">
                <a:solidFill>
                  <a:srgbClr val="480048"/>
                </a:solidFill>
              </a:rPr>
              <a:t>Patrimoine </a:t>
            </a:r>
            <a:r>
              <a:rPr lang="fr-FR" dirty="0">
                <a:solidFill>
                  <a:srgbClr val="480048"/>
                </a:solidFill>
              </a:rPr>
              <a:t>mondial ainsi que </a:t>
            </a:r>
            <a:r>
              <a:rPr lang="fr-FR" dirty="0" smtClean="0">
                <a:solidFill>
                  <a:srgbClr val="480048"/>
                </a:solidFill>
              </a:rPr>
              <a:t>de la protection du patrimoine et </a:t>
            </a:r>
            <a:r>
              <a:rPr lang="fr-FR" dirty="0">
                <a:solidFill>
                  <a:srgbClr val="480048"/>
                </a:solidFill>
              </a:rPr>
              <a:t>d</a:t>
            </a:r>
            <a:r>
              <a:rPr lang="fr-FR" dirty="0" smtClean="0">
                <a:solidFill>
                  <a:srgbClr val="480048"/>
                </a:solidFill>
              </a:rPr>
              <a:t>es plans d’aménagement au niveau </a:t>
            </a:r>
            <a:r>
              <a:rPr lang="fr-FR" dirty="0">
                <a:solidFill>
                  <a:srgbClr val="480048"/>
                </a:solidFill>
              </a:rPr>
              <a:t>national</a:t>
            </a:r>
            <a:endParaRPr lang="en-US" dirty="0">
              <a:solidFill>
                <a:srgbClr val="480048"/>
              </a:solidFill>
            </a:endParaRPr>
          </a:p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>
                <a:solidFill>
                  <a:srgbClr val="480048"/>
                </a:solidFill>
              </a:rPr>
              <a:t>Compétences </a:t>
            </a:r>
            <a:r>
              <a:rPr lang="fr-FR" dirty="0">
                <a:solidFill>
                  <a:srgbClr val="480048"/>
                </a:solidFill>
              </a:rPr>
              <a:t>linguistiques en anglais ou en français</a:t>
            </a:r>
            <a:endParaRPr lang="en-US" dirty="0">
              <a:solidFill>
                <a:srgbClr val="480048"/>
              </a:solidFill>
            </a:endParaRPr>
          </a:p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>
                <a:solidFill>
                  <a:srgbClr val="480048"/>
                </a:solidFill>
              </a:rPr>
              <a:t>Compétences</a:t>
            </a:r>
            <a:r>
              <a:rPr lang="en-US" dirty="0" smtClean="0">
                <a:solidFill>
                  <a:srgbClr val="480048"/>
                </a:solidFill>
              </a:rPr>
              <a:t> </a:t>
            </a:r>
            <a:r>
              <a:rPr lang="en-US" dirty="0" err="1" smtClean="0">
                <a:solidFill>
                  <a:srgbClr val="480048"/>
                </a:solidFill>
              </a:rPr>
              <a:t>informatiques</a:t>
            </a:r>
            <a:endParaRPr lang="en-US" dirty="0">
              <a:solidFill>
                <a:srgbClr val="4800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57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4512"/>
          </a:xfrm>
        </p:spPr>
        <p:txBody>
          <a:bodyPr/>
          <a:lstStyle/>
          <a:p>
            <a:pPr indent="0" eaLnBrk="1" hangingPunct="1"/>
            <a:r>
              <a:rPr lang="en-US" dirty="0">
                <a:solidFill>
                  <a:srgbClr val="00359E"/>
                </a:solidFill>
              </a:rPr>
              <a:t>What to have on your shelf at the beginning of the 2nd Cycle of </a:t>
            </a:r>
            <a:r>
              <a:rPr lang="en-US" dirty="0" smtClean="0">
                <a:solidFill>
                  <a:srgbClr val="00359E"/>
                </a:solidFill>
              </a:rPr>
              <a:t>Periodic Reporting</a:t>
            </a:r>
            <a:br>
              <a:rPr lang="en-US" dirty="0" smtClean="0">
                <a:solidFill>
                  <a:srgbClr val="00359E"/>
                </a:solidFill>
              </a:rPr>
            </a:br>
            <a:r>
              <a:rPr lang="fr-FR" dirty="0" smtClean="0">
                <a:solidFill>
                  <a:srgbClr val="480048"/>
                </a:solidFill>
              </a:rPr>
              <a:t>A avoir sous la main </a:t>
            </a:r>
            <a:r>
              <a:rPr lang="fr-FR" dirty="0">
                <a:solidFill>
                  <a:srgbClr val="480048"/>
                </a:solidFill>
              </a:rPr>
              <a:t>au début du 2e cycle du </a:t>
            </a:r>
            <a:r>
              <a:rPr lang="fr-FR" dirty="0" smtClean="0">
                <a:solidFill>
                  <a:srgbClr val="480048"/>
                </a:solidFill>
              </a:rPr>
              <a:t>Rapport périodique</a:t>
            </a:r>
            <a:r>
              <a:rPr lang="en-US" dirty="0" smtClean="0">
                <a:solidFill>
                  <a:srgbClr val="480048"/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316534"/>
            <a:ext cx="8458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rgbClr val="00359E"/>
                </a:solidFill>
              </a:rPr>
              <a:t>The text of the </a:t>
            </a:r>
            <a:r>
              <a:rPr lang="en-US" sz="1400" i="1" dirty="0">
                <a:solidFill>
                  <a:srgbClr val="00359E"/>
                </a:solidFill>
              </a:rPr>
              <a:t>World Heritage Convention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rgbClr val="00359E"/>
                </a:solidFill>
              </a:rPr>
              <a:t>The text of the </a:t>
            </a:r>
            <a:r>
              <a:rPr lang="en-US" sz="1400" i="1" dirty="0">
                <a:solidFill>
                  <a:srgbClr val="00359E"/>
                </a:solidFill>
              </a:rPr>
              <a:t>Operational Guidelines </a:t>
            </a:r>
            <a:r>
              <a:rPr lang="en-US" sz="1400" dirty="0">
                <a:solidFill>
                  <a:srgbClr val="00359E"/>
                </a:solidFill>
              </a:rPr>
              <a:t>(2012 version)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rgbClr val="00359E"/>
                </a:solidFill>
              </a:rPr>
              <a:t>The publication on the outcomes of the First Cycle of Periodic Reporting in Europe </a:t>
            </a:r>
            <a:r>
              <a:rPr lang="en-US" sz="1400" dirty="0" smtClean="0">
                <a:solidFill>
                  <a:srgbClr val="00359E"/>
                </a:solidFill>
              </a:rPr>
              <a:t>(“World </a:t>
            </a:r>
            <a:r>
              <a:rPr lang="en-US" sz="1400" dirty="0">
                <a:solidFill>
                  <a:srgbClr val="00359E"/>
                </a:solidFill>
              </a:rPr>
              <a:t>Heritage </a:t>
            </a:r>
            <a:r>
              <a:rPr lang="en-US" sz="1400" dirty="0" smtClean="0">
                <a:solidFill>
                  <a:srgbClr val="00359E"/>
                </a:solidFill>
              </a:rPr>
              <a:t>Papers” No. 20</a:t>
            </a:r>
            <a:r>
              <a:rPr lang="en-US" sz="1400" dirty="0">
                <a:solidFill>
                  <a:srgbClr val="00359E"/>
                </a:solidFill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rgbClr val="00359E"/>
                </a:solidFill>
              </a:rPr>
              <a:t>The Section I </a:t>
            </a:r>
            <a:r>
              <a:rPr lang="en-US" sz="1400" dirty="0" smtClean="0">
                <a:solidFill>
                  <a:srgbClr val="00359E"/>
                </a:solidFill>
              </a:rPr>
              <a:t>of the questionnaire </a:t>
            </a:r>
            <a:r>
              <a:rPr lang="en-US" sz="1400" dirty="0">
                <a:solidFill>
                  <a:srgbClr val="00359E"/>
                </a:solidFill>
              </a:rPr>
              <a:t>of the First Cycle of Periodic Reporting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359E"/>
                </a:solidFill>
              </a:rPr>
              <a:t>For each World Heritage property: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1400" dirty="0">
                <a:solidFill>
                  <a:srgbClr val="00359E"/>
                </a:solidFill>
              </a:rPr>
              <a:t>Nomination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1400" dirty="0">
                <a:solidFill>
                  <a:srgbClr val="00359E"/>
                </a:solidFill>
              </a:rPr>
              <a:t>Advisory Body Evaluation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1400" dirty="0">
                <a:solidFill>
                  <a:srgbClr val="00359E"/>
                </a:solidFill>
              </a:rPr>
              <a:t>Management Plan </a:t>
            </a:r>
            <a:endParaRPr lang="en-US" sz="1400" dirty="0" smtClean="0">
              <a:solidFill>
                <a:srgbClr val="00359E"/>
              </a:solidFill>
            </a:endParaRP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1400" dirty="0" smtClean="0">
                <a:solidFill>
                  <a:srgbClr val="00359E"/>
                </a:solidFill>
              </a:rPr>
              <a:t>Section </a:t>
            </a:r>
            <a:r>
              <a:rPr lang="en-US" sz="1400" dirty="0">
                <a:solidFill>
                  <a:srgbClr val="00359E"/>
                </a:solidFill>
              </a:rPr>
              <a:t>II of the First Cycle (if </a:t>
            </a:r>
            <a:r>
              <a:rPr lang="en-US" sz="1400" dirty="0" smtClean="0">
                <a:solidFill>
                  <a:srgbClr val="00359E"/>
                </a:solidFill>
              </a:rPr>
              <a:t>applicable)</a:t>
            </a:r>
            <a:endParaRPr lang="en-US" sz="1400" dirty="0">
              <a:solidFill>
                <a:srgbClr val="00359E"/>
              </a:solidFill>
            </a:endParaRP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1400" dirty="0" smtClean="0">
                <a:solidFill>
                  <a:srgbClr val="00359E"/>
                </a:solidFill>
              </a:rPr>
              <a:t>Latest state </a:t>
            </a:r>
            <a:r>
              <a:rPr lang="en-US" sz="1400" dirty="0">
                <a:solidFill>
                  <a:srgbClr val="00359E"/>
                </a:solidFill>
              </a:rPr>
              <a:t>of </a:t>
            </a:r>
            <a:r>
              <a:rPr lang="en-US" sz="1400" dirty="0" smtClean="0">
                <a:solidFill>
                  <a:srgbClr val="00359E"/>
                </a:solidFill>
              </a:rPr>
              <a:t>conservation reports </a:t>
            </a:r>
            <a:r>
              <a:rPr lang="en-US" sz="1400" dirty="0">
                <a:solidFill>
                  <a:srgbClr val="00359E"/>
                </a:solidFill>
              </a:rPr>
              <a:t>(if any)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1400" dirty="0" smtClean="0">
                <a:solidFill>
                  <a:srgbClr val="00359E"/>
                </a:solidFill>
              </a:rPr>
              <a:t>Latest decisions </a:t>
            </a:r>
            <a:r>
              <a:rPr lang="en-US" sz="1400" dirty="0">
                <a:solidFill>
                  <a:srgbClr val="00359E"/>
                </a:solidFill>
              </a:rPr>
              <a:t>of the World Heritage </a:t>
            </a:r>
            <a:r>
              <a:rPr lang="en-US" sz="1400" dirty="0" smtClean="0">
                <a:solidFill>
                  <a:srgbClr val="00359E"/>
                </a:solidFill>
              </a:rPr>
              <a:t>Committee </a:t>
            </a:r>
            <a:r>
              <a:rPr lang="en-US" sz="1400" dirty="0">
                <a:solidFill>
                  <a:srgbClr val="00359E"/>
                </a:solidFill>
              </a:rPr>
              <a:t>(if any</a:t>
            </a:r>
            <a:r>
              <a:rPr lang="en-US" sz="1400" dirty="0" smtClean="0">
                <a:solidFill>
                  <a:srgbClr val="00359E"/>
                </a:solidFill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400" dirty="0">
              <a:solidFill>
                <a:srgbClr val="00359E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1400" dirty="0">
                <a:solidFill>
                  <a:srgbClr val="480048"/>
                </a:solidFill>
              </a:rPr>
              <a:t>Le texte de la </a:t>
            </a:r>
            <a:r>
              <a:rPr lang="fr-FR" sz="1400" i="1" dirty="0">
                <a:solidFill>
                  <a:srgbClr val="480048"/>
                </a:solidFill>
              </a:rPr>
              <a:t>Convention du patrimoine mondial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1400" dirty="0">
                <a:solidFill>
                  <a:srgbClr val="480048"/>
                </a:solidFill>
              </a:rPr>
              <a:t>Le texte des </a:t>
            </a:r>
            <a:r>
              <a:rPr lang="fr-FR" sz="1400" i="1" dirty="0" smtClean="0">
                <a:solidFill>
                  <a:srgbClr val="480048"/>
                </a:solidFill>
              </a:rPr>
              <a:t>Orientations</a:t>
            </a:r>
            <a:r>
              <a:rPr lang="fr-FR" sz="1400" dirty="0" smtClean="0">
                <a:solidFill>
                  <a:srgbClr val="480048"/>
                </a:solidFill>
              </a:rPr>
              <a:t> (version </a:t>
            </a:r>
            <a:r>
              <a:rPr lang="fr-FR" sz="1400" dirty="0">
                <a:solidFill>
                  <a:srgbClr val="480048"/>
                </a:solidFill>
              </a:rPr>
              <a:t>2012)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1400" dirty="0">
                <a:solidFill>
                  <a:srgbClr val="480048"/>
                </a:solidFill>
              </a:rPr>
              <a:t>La publication des résultats du premier cycle </a:t>
            </a:r>
            <a:r>
              <a:rPr lang="fr-FR" sz="1400" dirty="0" smtClean="0">
                <a:solidFill>
                  <a:srgbClr val="480048"/>
                </a:solidFill>
              </a:rPr>
              <a:t>de l’exercice de soumission des Rapports périodiques </a:t>
            </a:r>
            <a:r>
              <a:rPr lang="fr-FR" sz="1400" dirty="0">
                <a:solidFill>
                  <a:srgbClr val="480048"/>
                </a:solidFill>
              </a:rPr>
              <a:t>en Europe (Cahiers du patrimoine mondial </a:t>
            </a:r>
            <a:r>
              <a:rPr lang="fr-FR" sz="1400" dirty="0" smtClean="0">
                <a:solidFill>
                  <a:srgbClr val="480048"/>
                </a:solidFill>
              </a:rPr>
              <a:t>n°20</a:t>
            </a:r>
            <a:r>
              <a:rPr lang="fr-FR" sz="1400" dirty="0">
                <a:solidFill>
                  <a:srgbClr val="480048"/>
                </a:solidFill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1400" dirty="0">
                <a:solidFill>
                  <a:srgbClr val="480048"/>
                </a:solidFill>
              </a:rPr>
              <a:t>La Section I </a:t>
            </a:r>
            <a:r>
              <a:rPr lang="fr-FR" sz="1400" dirty="0" smtClean="0">
                <a:solidFill>
                  <a:srgbClr val="480048"/>
                </a:solidFill>
              </a:rPr>
              <a:t>du questionnaire </a:t>
            </a:r>
            <a:r>
              <a:rPr lang="fr-FR" sz="1400" dirty="0">
                <a:solidFill>
                  <a:srgbClr val="480048"/>
                </a:solidFill>
              </a:rPr>
              <a:t>du premier cycle </a:t>
            </a:r>
            <a:r>
              <a:rPr lang="fr-FR" sz="1400" dirty="0" smtClean="0">
                <a:solidFill>
                  <a:srgbClr val="480048"/>
                </a:solidFill>
              </a:rPr>
              <a:t>du Rapport périodique</a:t>
            </a:r>
            <a:endParaRPr lang="fr-FR" sz="1400" dirty="0">
              <a:solidFill>
                <a:srgbClr val="48004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1400" dirty="0">
                <a:solidFill>
                  <a:srgbClr val="480048"/>
                </a:solidFill>
              </a:rPr>
              <a:t>Pour chaque bien du patrimoine mondial: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fr-FR" sz="1400" dirty="0">
                <a:solidFill>
                  <a:srgbClr val="480048"/>
                </a:solidFill>
              </a:rPr>
              <a:t>N</a:t>
            </a:r>
            <a:r>
              <a:rPr lang="fr-FR" sz="1400" dirty="0" smtClean="0">
                <a:solidFill>
                  <a:srgbClr val="480048"/>
                </a:solidFill>
              </a:rPr>
              <a:t>omination</a:t>
            </a:r>
            <a:endParaRPr lang="fr-FR" sz="1400" dirty="0">
              <a:solidFill>
                <a:srgbClr val="480048"/>
              </a:solidFill>
            </a:endParaRPr>
          </a:p>
          <a:p>
            <a:pPr marL="742950" lvl="1" indent="-285750">
              <a:buFont typeface="Courier New" pitchFamily="49" charset="0"/>
              <a:buChar char="o"/>
            </a:pPr>
            <a:r>
              <a:rPr lang="fr-FR" sz="1400" dirty="0" smtClean="0">
                <a:solidFill>
                  <a:srgbClr val="480048"/>
                </a:solidFill>
              </a:rPr>
              <a:t>Évaluation par les Organisations consultatives</a:t>
            </a:r>
            <a:endParaRPr lang="fr-FR" sz="1400" dirty="0">
              <a:solidFill>
                <a:srgbClr val="480048"/>
              </a:solidFill>
            </a:endParaRPr>
          </a:p>
          <a:p>
            <a:pPr marL="742950" lvl="1" indent="-285750">
              <a:buFont typeface="Courier New" pitchFamily="49" charset="0"/>
              <a:buChar char="o"/>
            </a:pPr>
            <a:r>
              <a:rPr lang="fr-FR" sz="1400" dirty="0" smtClean="0">
                <a:solidFill>
                  <a:srgbClr val="480048"/>
                </a:solidFill>
              </a:rPr>
              <a:t>Plan </a:t>
            </a:r>
            <a:r>
              <a:rPr lang="fr-FR" sz="1400" dirty="0">
                <a:solidFill>
                  <a:srgbClr val="480048"/>
                </a:solidFill>
              </a:rPr>
              <a:t>de gestion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fr-FR" sz="1400" dirty="0">
                <a:solidFill>
                  <a:srgbClr val="480048"/>
                </a:solidFill>
              </a:rPr>
              <a:t>La section II du premier cycle (le cas échéant)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fr-FR" sz="1400" dirty="0">
                <a:solidFill>
                  <a:srgbClr val="480048"/>
                </a:solidFill>
              </a:rPr>
              <a:t>Derniers rapports sur l'état de conservation (le cas échéant)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fr-FR" sz="1400" dirty="0">
                <a:solidFill>
                  <a:srgbClr val="480048"/>
                </a:solidFill>
              </a:rPr>
              <a:t>Dernières décisions du Comité du patrimoine </a:t>
            </a:r>
            <a:r>
              <a:rPr lang="fr-FR" sz="1400" dirty="0" smtClean="0">
                <a:solidFill>
                  <a:srgbClr val="480048"/>
                </a:solidFill>
              </a:rPr>
              <a:t>mondial </a:t>
            </a:r>
            <a:r>
              <a:rPr lang="fr-FR" sz="1400" dirty="0">
                <a:solidFill>
                  <a:srgbClr val="480048"/>
                </a:solidFill>
              </a:rPr>
              <a:t>(le cas échéant</a:t>
            </a:r>
            <a:r>
              <a:rPr lang="fr-FR" sz="1400" dirty="0" smtClean="0">
                <a:solidFill>
                  <a:srgbClr val="480048"/>
                </a:solidFill>
              </a:rPr>
              <a:t>)</a:t>
            </a:r>
            <a:endParaRPr lang="fr-FR" sz="1400" dirty="0">
              <a:solidFill>
                <a:srgbClr val="480048"/>
              </a:solidFill>
            </a:endParaRPr>
          </a:p>
        </p:txBody>
      </p:sp>
      <p:pic>
        <p:nvPicPr>
          <p:cNvPr id="4" name="Picture 4" descr="P10101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2209800"/>
            <a:ext cx="2423584" cy="181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9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86845"/>
          </a:xfrm>
        </p:spPr>
        <p:txBody>
          <a:bodyPr/>
          <a:lstStyle/>
          <a:p>
            <a:pPr indent="0" eaLnBrk="1" hangingPunct="1"/>
            <a:r>
              <a:rPr lang="en-US" sz="2000" dirty="0" smtClean="0">
                <a:solidFill>
                  <a:srgbClr val="00359E"/>
                </a:solidFill>
              </a:rPr>
              <a:t>Information point 1 – Updated List of site managers for PR</a:t>
            </a:r>
            <a:br>
              <a:rPr lang="en-US" sz="2000" dirty="0" smtClean="0">
                <a:solidFill>
                  <a:srgbClr val="00359E"/>
                </a:solidFill>
              </a:rPr>
            </a:br>
            <a:r>
              <a:rPr lang="fr-FR" sz="2000" dirty="0" smtClean="0">
                <a:solidFill>
                  <a:srgbClr val="480048"/>
                </a:solidFill>
              </a:rPr>
              <a:t>Point </a:t>
            </a:r>
            <a:r>
              <a:rPr lang="fr-FR" sz="2000" dirty="0">
                <a:solidFill>
                  <a:srgbClr val="480048"/>
                </a:solidFill>
              </a:rPr>
              <a:t>d'information 1 </a:t>
            </a:r>
            <a:r>
              <a:rPr lang="en-US" sz="2000" dirty="0">
                <a:solidFill>
                  <a:srgbClr val="480048"/>
                </a:solidFill>
              </a:rPr>
              <a:t>– </a:t>
            </a:r>
            <a:r>
              <a:rPr lang="fr-FR" sz="2000" dirty="0" smtClean="0">
                <a:solidFill>
                  <a:srgbClr val="480048"/>
                </a:solidFill>
              </a:rPr>
              <a:t>Mise </a:t>
            </a:r>
            <a:r>
              <a:rPr lang="fr-FR" sz="2000" dirty="0">
                <a:solidFill>
                  <a:srgbClr val="480048"/>
                </a:solidFill>
              </a:rPr>
              <a:t>à jour </a:t>
            </a:r>
            <a:r>
              <a:rPr lang="fr-FR" sz="2000" dirty="0" smtClean="0">
                <a:solidFill>
                  <a:srgbClr val="480048"/>
                </a:solidFill>
              </a:rPr>
              <a:t>de la liste des </a:t>
            </a:r>
            <a:r>
              <a:rPr lang="fr-FR" sz="2000" dirty="0">
                <a:solidFill>
                  <a:srgbClr val="480048"/>
                </a:solidFill>
              </a:rPr>
              <a:t>gestionnaires de sites pour </a:t>
            </a:r>
            <a:r>
              <a:rPr lang="fr-FR" sz="2000" dirty="0" smtClean="0">
                <a:solidFill>
                  <a:srgbClr val="480048"/>
                </a:solidFill>
              </a:rPr>
              <a:t>le Rapport Périodique</a:t>
            </a:r>
            <a:endParaRPr lang="en-US" sz="2000" dirty="0" smtClean="0">
              <a:solidFill>
                <a:srgbClr val="48004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3716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359E"/>
                </a:solidFill>
              </a:rPr>
              <a:t>Site Managers List for Group B prepared by WHC to be sent to the Focal Points soon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359E"/>
                </a:solidFill>
              </a:rPr>
              <a:t>Focal Points verify and update the site manager list and </a:t>
            </a:r>
            <a:r>
              <a:rPr lang="en-US" sz="2400" b="1" dirty="0" smtClean="0">
                <a:solidFill>
                  <a:srgbClr val="00359E"/>
                </a:solidFill>
              </a:rPr>
              <a:t>verify that all e-mail addresses are valid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>
                <a:solidFill>
                  <a:srgbClr val="00359E"/>
                </a:solidFill>
              </a:rPr>
              <a:t>S</a:t>
            </a:r>
            <a:r>
              <a:rPr lang="en-US" sz="2400" dirty="0" smtClean="0">
                <a:solidFill>
                  <a:srgbClr val="00359E"/>
                </a:solidFill>
              </a:rPr>
              <a:t>end updated list to WHC by </a:t>
            </a:r>
            <a:r>
              <a:rPr lang="en-US" sz="2400" b="1" dirty="0" smtClean="0">
                <a:solidFill>
                  <a:srgbClr val="00359E"/>
                </a:solidFill>
              </a:rPr>
              <a:t>26 July 2013</a:t>
            </a:r>
            <a:endParaRPr lang="en-US" sz="2400" b="1" dirty="0">
              <a:solidFill>
                <a:srgbClr val="00359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711476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fr-FR" sz="2400" dirty="0" smtClean="0">
                <a:solidFill>
                  <a:srgbClr val="480048"/>
                </a:solidFill>
              </a:rPr>
              <a:t>La liste des gestionnaires de sites pour le Groupe B préparée par le WHC sera bientôt envoyée aux Points focaux nationaux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fr-FR" sz="2400" dirty="0" smtClean="0">
                <a:solidFill>
                  <a:srgbClr val="480048"/>
                </a:solidFill>
              </a:rPr>
              <a:t>Les Points focaux vérifient et mettent à jour la liste des gestionnaires de sites et </a:t>
            </a:r>
            <a:r>
              <a:rPr lang="fr-FR" sz="2400" b="1" dirty="0" smtClean="0">
                <a:solidFill>
                  <a:srgbClr val="480048"/>
                </a:solidFill>
              </a:rPr>
              <a:t>vérifient la validité des adresses e-mail indiquées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50" y="5943600"/>
            <a:ext cx="73342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fr-FR" sz="2400" dirty="0" smtClean="0">
                <a:solidFill>
                  <a:srgbClr val="480048"/>
                </a:solidFill>
              </a:rPr>
              <a:t>Ils envoient la </a:t>
            </a:r>
            <a:r>
              <a:rPr lang="fr-FR" sz="2400" dirty="0">
                <a:solidFill>
                  <a:srgbClr val="480048"/>
                </a:solidFill>
              </a:rPr>
              <a:t>liste à jour au Centre du patrimoine mondial d'ici le </a:t>
            </a:r>
            <a:r>
              <a:rPr lang="fr-FR" sz="2400" b="1" dirty="0">
                <a:solidFill>
                  <a:srgbClr val="480048"/>
                </a:solidFill>
              </a:rPr>
              <a:t>26 Juillet </a:t>
            </a:r>
            <a:r>
              <a:rPr lang="fr-FR" sz="2400" b="1" dirty="0" smtClean="0">
                <a:solidFill>
                  <a:srgbClr val="480048"/>
                </a:solidFill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184307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71511"/>
          </a:xfrm>
        </p:spPr>
        <p:txBody>
          <a:bodyPr/>
          <a:lstStyle/>
          <a:p>
            <a:pPr indent="0" eaLnBrk="1" hangingPunct="1"/>
            <a:r>
              <a:rPr lang="en-US" sz="2400" dirty="0" smtClean="0">
                <a:solidFill>
                  <a:srgbClr val="00359E"/>
                </a:solidFill>
              </a:rPr>
              <a:t>Information point 2 – Access to Questionnaires</a:t>
            </a:r>
            <a:br>
              <a:rPr lang="en-US" sz="2400" dirty="0" smtClean="0">
                <a:solidFill>
                  <a:srgbClr val="00359E"/>
                </a:solidFill>
              </a:rPr>
            </a:br>
            <a:r>
              <a:rPr lang="en-US" sz="2400" dirty="0" smtClean="0">
                <a:solidFill>
                  <a:srgbClr val="00359E"/>
                </a:solidFill>
              </a:rPr>
              <a:t/>
            </a:r>
            <a:br>
              <a:rPr lang="en-US" sz="2400" dirty="0" smtClean="0">
                <a:solidFill>
                  <a:srgbClr val="00359E"/>
                </a:solidFill>
              </a:rPr>
            </a:br>
            <a:r>
              <a:rPr lang="fr-FR" sz="2400" dirty="0">
                <a:solidFill>
                  <a:srgbClr val="480048"/>
                </a:solidFill>
              </a:rPr>
              <a:t>Point d'information 2 - Accès </a:t>
            </a:r>
            <a:r>
              <a:rPr lang="fr-FR" sz="2400" dirty="0" smtClean="0">
                <a:solidFill>
                  <a:srgbClr val="480048"/>
                </a:solidFill>
              </a:rPr>
              <a:t>aux questionnaires</a:t>
            </a:r>
            <a:endParaRPr lang="en-US" sz="2400" dirty="0" smtClean="0">
              <a:solidFill>
                <a:srgbClr val="48004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871008"/>
            <a:ext cx="624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359E"/>
                </a:solidFill>
              </a:rPr>
              <a:t>End of August</a:t>
            </a:r>
            <a:r>
              <a:rPr lang="en-US" sz="2400" dirty="0" smtClean="0">
                <a:solidFill>
                  <a:srgbClr val="00359E"/>
                </a:solidFill>
              </a:rPr>
              <a:t>: WHC/EUR-NA sends out an e-mail to each Focal Point and Site Manager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359E"/>
                </a:solidFill>
              </a:rPr>
              <a:t>Press link </a:t>
            </a:r>
            <a:r>
              <a:rPr lang="en-US" sz="2400" b="1" dirty="0" smtClean="0">
                <a:solidFill>
                  <a:srgbClr val="00359E"/>
                </a:solidFill>
              </a:rPr>
              <a:t>to create your own password </a:t>
            </a:r>
            <a:r>
              <a:rPr lang="en-US" sz="2400" dirty="0" smtClean="0">
                <a:solidFill>
                  <a:srgbClr val="00359E"/>
                </a:solidFill>
              </a:rPr>
              <a:t>to access questionnaire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359E"/>
                </a:solidFill>
              </a:rPr>
              <a:t>Please </a:t>
            </a:r>
            <a:r>
              <a:rPr lang="en-US" sz="2400" dirty="0">
                <a:solidFill>
                  <a:srgbClr val="00359E"/>
                </a:solidFill>
              </a:rPr>
              <a:t>c</a:t>
            </a:r>
            <a:r>
              <a:rPr lang="en-US" sz="2400" dirty="0" smtClean="0">
                <a:solidFill>
                  <a:srgbClr val="00359E"/>
                </a:solidFill>
              </a:rPr>
              <a:t>heck your spam box!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4614208"/>
            <a:ext cx="75057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fr-FR" sz="2400" dirty="0">
                <a:solidFill>
                  <a:srgbClr val="480048"/>
                </a:solidFill>
              </a:rPr>
              <a:t>Fin </a:t>
            </a:r>
            <a:r>
              <a:rPr lang="fr-FR" sz="2400" dirty="0" smtClean="0">
                <a:solidFill>
                  <a:srgbClr val="480048"/>
                </a:solidFill>
              </a:rPr>
              <a:t>août</a:t>
            </a:r>
            <a:r>
              <a:rPr lang="fr-FR" sz="2400" dirty="0">
                <a:solidFill>
                  <a:srgbClr val="480048"/>
                </a:solidFill>
              </a:rPr>
              <a:t>: WHC / </a:t>
            </a:r>
            <a:r>
              <a:rPr lang="fr-FR" sz="2400" dirty="0" smtClean="0">
                <a:solidFill>
                  <a:srgbClr val="480048"/>
                </a:solidFill>
              </a:rPr>
              <a:t>EUR-NA </a:t>
            </a:r>
            <a:r>
              <a:rPr lang="fr-FR" sz="2400" dirty="0">
                <a:solidFill>
                  <a:srgbClr val="480048"/>
                </a:solidFill>
              </a:rPr>
              <a:t>envoie </a:t>
            </a:r>
            <a:r>
              <a:rPr lang="fr-FR" sz="2400" dirty="0" smtClean="0">
                <a:solidFill>
                  <a:srgbClr val="480048"/>
                </a:solidFill>
              </a:rPr>
              <a:t>un e-mail </a:t>
            </a:r>
            <a:r>
              <a:rPr lang="fr-FR" sz="2400" dirty="0">
                <a:solidFill>
                  <a:srgbClr val="480048"/>
                </a:solidFill>
              </a:rPr>
              <a:t>à chaque point focal et </a:t>
            </a:r>
            <a:r>
              <a:rPr lang="fr-FR" sz="2400" dirty="0" smtClean="0">
                <a:solidFill>
                  <a:srgbClr val="480048"/>
                </a:solidFill>
              </a:rPr>
              <a:t>gestionnaire de site</a:t>
            </a:r>
            <a:endParaRPr lang="fr-FR" sz="2400" dirty="0">
              <a:solidFill>
                <a:srgbClr val="480048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fr-FR" sz="2400" dirty="0" smtClean="0">
                <a:solidFill>
                  <a:srgbClr val="480048"/>
                </a:solidFill>
              </a:rPr>
              <a:t>Cliquez sur le lien </a:t>
            </a:r>
            <a:r>
              <a:rPr lang="fr-FR" sz="2400" dirty="0">
                <a:solidFill>
                  <a:srgbClr val="480048"/>
                </a:solidFill>
              </a:rPr>
              <a:t>pour </a:t>
            </a:r>
            <a:r>
              <a:rPr lang="fr-FR" sz="2400" b="1" dirty="0">
                <a:solidFill>
                  <a:srgbClr val="480048"/>
                </a:solidFill>
              </a:rPr>
              <a:t>créer votre propre mot de passe </a:t>
            </a:r>
            <a:r>
              <a:rPr lang="fr-FR" sz="2400" dirty="0" smtClean="0">
                <a:solidFill>
                  <a:srgbClr val="480048"/>
                </a:solidFill>
              </a:rPr>
              <a:t>afin d’accéder au </a:t>
            </a:r>
            <a:r>
              <a:rPr lang="fr-FR" sz="2400" dirty="0">
                <a:solidFill>
                  <a:srgbClr val="480048"/>
                </a:solidFill>
              </a:rPr>
              <a:t>questionnaire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fr-FR" sz="2400" dirty="0" smtClean="0">
                <a:solidFill>
                  <a:srgbClr val="480048"/>
                </a:solidFill>
              </a:rPr>
              <a:t>Merci de vérifier </a:t>
            </a:r>
            <a:r>
              <a:rPr lang="fr-FR" sz="2400" dirty="0">
                <a:solidFill>
                  <a:srgbClr val="480048"/>
                </a:solidFill>
              </a:rPr>
              <a:t>votre boîte de </a:t>
            </a:r>
            <a:r>
              <a:rPr lang="fr-FR" sz="2400" dirty="0" smtClean="0">
                <a:solidFill>
                  <a:srgbClr val="480048"/>
                </a:solidFill>
              </a:rPr>
              <a:t>spam!</a:t>
            </a:r>
            <a:endParaRPr lang="en-US" sz="2400" dirty="0">
              <a:solidFill>
                <a:srgbClr val="480048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​  </a:t>
            </a:r>
            <a:r>
              <a:rPr kumimoji="0" lang="en-US" sz="1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Post 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871008"/>
            <a:ext cx="2362200" cy="23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38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9"/>
          <p:cNvSpPr txBox="1">
            <a:spLocks noChangeArrowheads="1"/>
          </p:cNvSpPr>
          <p:nvPr/>
        </p:nvSpPr>
        <p:spPr bwMode="auto">
          <a:xfrm>
            <a:off x="381000" y="1378565"/>
            <a:ext cx="85344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359E"/>
                </a:solidFill>
              </a:rPr>
              <a:t>Three perspectives from Group A on the implementation of the second cycle of Periodic Reporting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endParaRPr lang="en-US" sz="1600" b="1" dirty="0" smtClean="0">
              <a:solidFill>
                <a:srgbClr val="00359E"/>
              </a:solidFill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359E"/>
                </a:solidFill>
              </a:rPr>
              <a:t>Preparation Check List – Group B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endParaRPr lang="en-US" sz="1600" b="1" dirty="0" smtClean="0">
              <a:solidFill>
                <a:srgbClr val="00359E"/>
              </a:solidFill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359E"/>
                </a:solidFill>
              </a:rPr>
              <a:t>What happens after 31 July 2013? – Group A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endParaRPr lang="en-US" sz="1600" b="1" dirty="0">
              <a:solidFill>
                <a:srgbClr val="00359E"/>
              </a:solidFill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359E"/>
                </a:solidFill>
              </a:rPr>
              <a:t>Mid-cycle review meeting – 22 November 2013, UNESCO Headquarters</a:t>
            </a:r>
          </a:p>
        </p:txBody>
      </p:sp>
      <p:sp>
        <p:nvSpPr>
          <p:cNvPr id="308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02179"/>
          </a:xfrm>
        </p:spPr>
        <p:txBody>
          <a:bodyPr/>
          <a:lstStyle/>
          <a:p>
            <a:pPr indent="0" eaLnBrk="1" hangingPunct="1"/>
            <a:r>
              <a:rPr lang="en-US" sz="2400" dirty="0" smtClean="0">
                <a:solidFill>
                  <a:srgbClr val="00359E"/>
                </a:solidFill>
              </a:rPr>
              <a:t>Agenda – Exchange and Information Meeting </a:t>
            </a:r>
            <a:br>
              <a:rPr lang="en-US" sz="2400" dirty="0" smtClean="0">
                <a:solidFill>
                  <a:srgbClr val="00359E"/>
                </a:solidFill>
              </a:rPr>
            </a:br>
            <a:r>
              <a:rPr lang="fr-FR" sz="2400" dirty="0">
                <a:solidFill>
                  <a:srgbClr val="480048"/>
                </a:solidFill>
              </a:rPr>
              <a:t>Agenda </a:t>
            </a:r>
            <a:r>
              <a:rPr lang="fr-FR" sz="2400" dirty="0" smtClean="0">
                <a:solidFill>
                  <a:srgbClr val="480048"/>
                </a:solidFill>
              </a:rPr>
              <a:t>- Réunion </a:t>
            </a:r>
            <a:r>
              <a:rPr lang="fr-FR" sz="2400" dirty="0">
                <a:solidFill>
                  <a:srgbClr val="480048"/>
                </a:solidFill>
              </a:rPr>
              <a:t>d’information et d’échange</a:t>
            </a:r>
            <a:endParaRPr lang="en-US" sz="2400" dirty="0" smtClean="0">
              <a:solidFill>
                <a:srgbClr val="480048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4038600"/>
            <a:ext cx="7467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</a:pPr>
            <a:r>
              <a:rPr lang="fr-FR" sz="1600" b="1" dirty="0">
                <a:solidFill>
                  <a:srgbClr val="480048"/>
                </a:solidFill>
              </a:rPr>
              <a:t>Trois perspectives du groupe A sur la mise en œuvre du deuxième cycle </a:t>
            </a:r>
            <a:r>
              <a:rPr lang="fr-FR" sz="1600" b="1" dirty="0" smtClean="0">
                <a:solidFill>
                  <a:srgbClr val="480048"/>
                </a:solidFill>
              </a:rPr>
              <a:t>du Rapport périodique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endParaRPr lang="en-US" sz="1600" b="1" dirty="0">
              <a:solidFill>
                <a:srgbClr val="480048"/>
              </a:solidFill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fr-FR" sz="1600" b="1" dirty="0">
                <a:solidFill>
                  <a:srgbClr val="480048"/>
                </a:solidFill>
              </a:rPr>
              <a:t>Liste </a:t>
            </a:r>
            <a:r>
              <a:rPr lang="fr-FR" sz="1600" b="1" dirty="0" smtClean="0">
                <a:solidFill>
                  <a:srgbClr val="480048"/>
                </a:solidFill>
              </a:rPr>
              <a:t>de vérification préparatoire – Groupe B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endParaRPr lang="en-US" sz="1600" b="1" dirty="0">
              <a:solidFill>
                <a:srgbClr val="480048"/>
              </a:solidFill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fr-FR" sz="1600" b="1" dirty="0" smtClean="0">
                <a:solidFill>
                  <a:srgbClr val="480048"/>
                </a:solidFill>
              </a:rPr>
              <a:t>Que se passe-t-il après le 31 Juillet 2013 ? – Groupe A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endParaRPr lang="en-US" sz="1600" b="1" dirty="0" smtClean="0">
              <a:solidFill>
                <a:srgbClr val="480048"/>
              </a:solidFill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fr-FR" sz="1600" b="1" dirty="0">
                <a:solidFill>
                  <a:srgbClr val="480048"/>
                </a:solidFill>
              </a:rPr>
              <a:t>Réunion d’examen en milieu de </a:t>
            </a:r>
            <a:r>
              <a:rPr lang="fr-FR" sz="1600" b="1" dirty="0" smtClean="0">
                <a:solidFill>
                  <a:srgbClr val="480048"/>
                </a:solidFill>
              </a:rPr>
              <a:t>cycle – 22 novembre </a:t>
            </a:r>
            <a:r>
              <a:rPr lang="fr-FR" sz="1600" b="1" dirty="0">
                <a:solidFill>
                  <a:srgbClr val="480048"/>
                </a:solidFill>
              </a:rPr>
              <a:t>2013, Siège de l'UNESCO</a:t>
            </a:r>
            <a:endParaRPr lang="en-US" sz="1600" b="1" dirty="0">
              <a:solidFill>
                <a:srgbClr val="48004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7513"/>
          </a:xfrm>
        </p:spPr>
        <p:txBody>
          <a:bodyPr/>
          <a:lstStyle/>
          <a:p>
            <a:r>
              <a:rPr lang="fr-FR" dirty="0" smtClean="0">
                <a:solidFill>
                  <a:srgbClr val="00359E"/>
                </a:solidFill>
              </a:rPr>
              <a:t>Online Questionnaire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>
                <a:solidFill>
                  <a:srgbClr val="480048"/>
                </a:solidFill>
              </a:rPr>
              <a:t>Questionnaire</a:t>
            </a:r>
            <a:r>
              <a:rPr lang="fr-FR" dirty="0" smtClean="0">
                <a:solidFill>
                  <a:srgbClr val="480048"/>
                </a:solidFill>
              </a:rPr>
              <a:t> en ligne</a:t>
            </a:r>
            <a:endParaRPr lang="fr-FR" dirty="0">
              <a:solidFill>
                <a:srgbClr val="480048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6" t="5808" r="947" b="12153"/>
          <a:stretch/>
        </p:blipFill>
        <p:spPr>
          <a:xfrm>
            <a:off x="0" y="915153"/>
            <a:ext cx="6541129" cy="59428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4" t="6863" r="2368" b="-1532"/>
          <a:stretch/>
        </p:blipFill>
        <p:spPr>
          <a:xfrm>
            <a:off x="-1509" y="915152"/>
            <a:ext cx="6542638" cy="6009163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629400" y="1017587"/>
            <a:ext cx="2514600" cy="53832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rgbClr val="99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8080"/>
                </a:solidFill>
                <a:latin typeface="Arial 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8080"/>
                </a:solidFill>
                <a:latin typeface="Arial 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8080"/>
                </a:solidFill>
                <a:latin typeface="Arial 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80"/>
                </a:solidFill>
                <a:latin typeface="Arial 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80"/>
                </a:solidFill>
                <a:latin typeface="Arial 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80"/>
                </a:solidFill>
                <a:latin typeface="Arial 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80"/>
                </a:solidFill>
                <a:latin typeface="Arial 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80"/>
                </a:solidFill>
                <a:latin typeface="Arial 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en-US" sz="1600" kern="0" dirty="0" smtClean="0">
                <a:solidFill>
                  <a:srgbClr val="00359E"/>
                </a:solidFill>
              </a:rPr>
              <a:t>Username and password </a:t>
            </a:r>
          </a:p>
          <a:p>
            <a:pPr marL="0" indent="0" algn="just">
              <a:buFontTx/>
              <a:buNone/>
              <a:defRPr/>
            </a:pPr>
            <a:r>
              <a:rPr lang="en-US" sz="1600" kern="0" dirty="0" smtClean="0">
                <a:solidFill>
                  <a:srgbClr val="00359E"/>
                </a:solidFill>
              </a:rPr>
              <a:t>will be provided to access the Online Questionnaire after the </a:t>
            </a:r>
          </a:p>
          <a:p>
            <a:pPr marL="0" indent="0">
              <a:buFontTx/>
              <a:buNone/>
              <a:defRPr/>
            </a:pPr>
            <a:r>
              <a:rPr lang="en-US" sz="1600" kern="0" dirty="0" smtClean="0">
                <a:solidFill>
                  <a:srgbClr val="00359E"/>
                </a:solidFill>
              </a:rPr>
              <a:t>launching of the exercise (Group B).</a:t>
            </a:r>
          </a:p>
          <a:p>
            <a:pPr marL="457200" indent="-457200">
              <a:buFontTx/>
              <a:buNone/>
              <a:defRPr/>
            </a:pPr>
            <a:endParaRPr lang="fr-FR" sz="1600" kern="0" dirty="0" smtClean="0">
              <a:solidFill>
                <a:srgbClr val="480048"/>
              </a:solidFill>
            </a:endParaRPr>
          </a:p>
          <a:p>
            <a:pPr marL="457200" indent="-457200">
              <a:buFontTx/>
              <a:buNone/>
              <a:defRPr/>
            </a:pPr>
            <a:endParaRPr lang="en-US" sz="1600" kern="0" dirty="0" smtClean="0">
              <a:solidFill>
                <a:srgbClr val="480048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sz="1600" kern="0" dirty="0" smtClean="0">
                <a:solidFill>
                  <a:srgbClr val="480048"/>
                </a:solidFill>
              </a:rPr>
              <a:t>Un </a:t>
            </a:r>
            <a:r>
              <a:rPr lang="fr-FR" sz="1600" kern="0" dirty="0" smtClean="0">
                <a:solidFill>
                  <a:srgbClr val="480048"/>
                </a:solidFill>
              </a:rPr>
              <a:t>nom d’utilisateur avec mot de passe pour accéder au Questionnaire en ligne vous seront communiqués après le lancement de l’exercice (Groupe B)</a:t>
            </a:r>
            <a:endParaRPr lang="en-US" sz="1600" kern="0" dirty="0" smtClean="0">
              <a:solidFill>
                <a:srgbClr val="480048"/>
              </a:solidFill>
            </a:endParaRPr>
          </a:p>
          <a:p>
            <a:pPr marL="457200" indent="-457200">
              <a:buFontTx/>
              <a:buNone/>
              <a:defRPr/>
            </a:pPr>
            <a:endParaRPr lang="en-GB" sz="1600" kern="0" dirty="0" smtClean="0">
              <a:solidFill>
                <a:srgbClr val="00359E"/>
              </a:solidFill>
            </a:endParaRPr>
          </a:p>
          <a:p>
            <a:pPr marL="457200" indent="-457200">
              <a:defRPr/>
            </a:pPr>
            <a:endParaRPr lang="en-GB" sz="1600" kern="0" dirty="0" smtClean="0">
              <a:solidFill>
                <a:srgbClr val="00359E"/>
              </a:solidFill>
            </a:endParaRPr>
          </a:p>
          <a:p>
            <a:pPr marL="457200" indent="-457200">
              <a:buFontTx/>
              <a:buNone/>
              <a:defRPr/>
            </a:pPr>
            <a:endParaRPr lang="en-GB" sz="1600" kern="0" dirty="0" smtClean="0">
              <a:solidFill>
                <a:srgbClr val="0035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61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7513"/>
          </a:xfrm>
        </p:spPr>
        <p:txBody>
          <a:bodyPr/>
          <a:lstStyle/>
          <a:p>
            <a:r>
              <a:rPr lang="en-US" dirty="0">
                <a:solidFill>
                  <a:srgbClr val="00359E"/>
                </a:solidFill>
              </a:rPr>
              <a:t>Information point 3: Online Platform </a:t>
            </a:r>
            <a:br>
              <a:rPr lang="en-US" dirty="0">
                <a:solidFill>
                  <a:srgbClr val="00359E"/>
                </a:solidFill>
              </a:rPr>
            </a:br>
            <a:r>
              <a:rPr lang="en-US" dirty="0">
                <a:solidFill>
                  <a:srgbClr val="480048"/>
                </a:solidFill>
              </a:rPr>
              <a:t>Point </a:t>
            </a:r>
            <a:r>
              <a:rPr lang="en-US" dirty="0" err="1">
                <a:solidFill>
                  <a:srgbClr val="480048"/>
                </a:solidFill>
              </a:rPr>
              <a:t>d’information</a:t>
            </a:r>
            <a:r>
              <a:rPr lang="en-US" dirty="0">
                <a:solidFill>
                  <a:srgbClr val="480048"/>
                </a:solidFill>
              </a:rPr>
              <a:t> 3: </a:t>
            </a:r>
            <a:r>
              <a:rPr lang="en-US" dirty="0" err="1">
                <a:solidFill>
                  <a:srgbClr val="480048"/>
                </a:solidFill>
              </a:rPr>
              <a:t>Plateforme</a:t>
            </a:r>
            <a:r>
              <a:rPr lang="en-US" dirty="0">
                <a:solidFill>
                  <a:srgbClr val="480048"/>
                </a:solidFill>
              </a:rPr>
              <a:t> Internet</a:t>
            </a:r>
            <a:endParaRPr lang="en-US" dirty="0" smtClean="0">
              <a:solidFill>
                <a:srgbClr val="48004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6" b="9320"/>
          <a:stretch/>
        </p:blipFill>
        <p:spPr>
          <a:xfrm>
            <a:off x="0" y="914400"/>
            <a:ext cx="5765686" cy="47910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9" name="Rectangle 58"/>
          <p:cNvSpPr/>
          <p:nvPr/>
        </p:nvSpPr>
        <p:spPr>
          <a:xfrm>
            <a:off x="7841278" y="5626386"/>
            <a:ext cx="12954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00600" y="135591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en-US" u="sng" dirty="0" smtClean="0">
                <a:solidFill>
                  <a:srgbClr val="00359E"/>
                </a:solidFill>
              </a:rPr>
              <a:t>http</a:t>
            </a:r>
            <a:r>
              <a:rPr lang="en-US" u="sng" dirty="0">
                <a:solidFill>
                  <a:srgbClr val="00359E"/>
                </a:solidFill>
              </a:rPr>
              <a:t>://whc.unesco.org/en/eur-na</a:t>
            </a:r>
            <a:r>
              <a:rPr lang="en-US" dirty="0" smtClean="0">
                <a:solidFill>
                  <a:srgbClr val="00359E"/>
                </a:solidFill>
              </a:rPr>
              <a:t>/ </a:t>
            </a:r>
            <a:r>
              <a:rPr lang="en-US" sz="1400" dirty="0" smtClean="0">
                <a:solidFill>
                  <a:srgbClr val="00359E"/>
                </a:solidFill>
              </a:rPr>
              <a:t>(English)</a:t>
            </a:r>
          </a:p>
          <a:p>
            <a:pPr marL="0" indent="0">
              <a:buFontTx/>
              <a:buNone/>
              <a:defRPr/>
            </a:pPr>
            <a:r>
              <a:rPr lang="en-US" dirty="0" smtClean="0">
                <a:solidFill>
                  <a:srgbClr val="480048"/>
                </a:solidFill>
              </a:rPr>
              <a:t> </a:t>
            </a:r>
            <a:r>
              <a:rPr lang="en-US" u="sng" dirty="0" smtClean="0">
                <a:solidFill>
                  <a:srgbClr val="480048"/>
                </a:solidFill>
              </a:rPr>
              <a:t>http</a:t>
            </a:r>
            <a:r>
              <a:rPr lang="en-US" u="sng" dirty="0">
                <a:solidFill>
                  <a:srgbClr val="480048"/>
                </a:solidFill>
              </a:rPr>
              <a:t>://</a:t>
            </a:r>
            <a:r>
              <a:rPr lang="en-US" u="sng" dirty="0" smtClean="0">
                <a:solidFill>
                  <a:srgbClr val="480048"/>
                </a:solidFill>
              </a:rPr>
              <a:t>whc.unesco.org/fr/eur-na</a:t>
            </a:r>
            <a:r>
              <a:rPr lang="en-US" dirty="0">
                <a:solidFill>
                  <a:srgbClr val="480048"/>
                </a:solidFill>
              </a:rPr>
              <a:t>/ </a:t>
            </a:r>
            <a:r>
              <a:rPr lang="en-US" sz="1400" dirty="0" smtClean="0">
                <a:solidFill>
                  <a:srgbClr val="480048"/>
                </a:solidFill>
              </a:rPr>
              <a:t>(</a:t>
            </a:r>
            <a:r>
              <a:rPr lang="en-US" sz="1400" dirty="0" err="1" smtClean="0">
                <a:solidFill>
                  <a:srgbClr val="480048"/>
                </a:solidFill>
              </a:rPr>
              <a:t>Français</a:t>
            </a:r>
            <a:r>
              <a:rPr lang="en-US" sz="1400" dirty="0" smtClean="0">
                <a:solidFill>
                  <a:srgbClr val="480048"/>
                </a:solidFill>
              </a:rPr>
              <a:t>)</a:t>
            </a:r>
            <a:endParaRPr lang="en-US" sz="1400" dirty="0">
              <a:solidFill>
                <a:srgbClr val="480048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07500" y="2819400"/>
            <a:ext cx="2324100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rgbClr val="00359E"/>
                </a:solidFill>
              </a:rPr>
              <a:t>The web platform was made possible with the kind support the Principality of  Andorra </a:t>
            </a:r>
          </a:p>
          <a:p>
            <a:pPr algn="ctr"/>
            <a:r>
              <a:rPr lang="fr-FR" sz="1100" dirty="0" smtClean="0"/>
              <a:t>-----------------------------------</a:t>
            </a:r>
          </a:p>
          <a:p>
            <a:pPr algn="ctr"/>
            <a:r>
              <a:rPr lang="fr-FR" sz="1100" dirty="0">
                <a:solidFill>
                  <a:srgbClr val="480048"/>
                </a:solidFill>
              </a:rPr>
              <a:t>La </a:t>
            </a:r>
            <a:r>
              <a:rPr lang="fr-FR" sz="1100" dirty="0" smtClean="0">
                <a:solidFill>
                  <a:srgbClr val="480048"/>
                </a:solidFill>
              </a:rPr>
              <a:t>réalisation de la plateforme web </a:t>
            </a:r>
            <a:r>
              <a:rPr lang="fr-FR" sz="1100" dirty="0">
                <a:solidFill>
                  <a:srgbClr val="480048"/>
                </a:solidFill>
              </a:rPr>
              <a:t>a été rendue possible grâce au généreux soutien </a:t>
            </a:r>
            <a:r>
              <a:rPr lang="fr-FR" sz="1100" dirty="0" smtClean="0">
                <a:solidFill>
                  <a:srgbClr val="480048"/>
                </a:solidFill>
              </a:rPr>
              <a:t>de la Principauté d ’Andorre</a:t>
            </a:r>
            <a:endParaRPr lang="en-US" sz="1100" dirty="0">
              <a:solidFill>
                <a:srgbClr val="480048"/>
              </a:solidFill>
            </a:endParaRPr>
          </a:p>
        </p:txBody>
      </p:sp>
      <p:pic>
        <p:nvPicPr>
          <p:cNvPr id="25" name="Picture 6" descr="http://whc.unesco.org/uploads/pages/documents/document-153-2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530" y="1990312"/>
            <a:ext cx="1234040" cy="67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51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7841278" y="5712351"/>
            <a:ext cx="1295400" cy="1133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7513"/>
          </a:xfrm>
        </p:spPr>
        <p:txBody>
          <a:bodyPr/>
          <a:lstStyle/>
          <a:p>
            <a:r>
              <a:rPr lang="en-US" dirty="0" smtClean="0">
                <a:solidFill>
                  <a:srgbClr val="00359E"/>
                </a:solidFill>
              </a:rPr>
              <a:t>Information point 3: Online Platform </a:t>
            </a:r>
            <a:br>
              <a:rPr lang="en-US" dirty="0" smtClean="0">
                <a:solidFill>
                  <a:srgbClr val="00359E"/>
                </a:solidFill>
              </a:rPr>
            </a:br>
            <a:r>
              <a:rPr lang="en-US" dirty="0" smtClean="0">
                <a:solidFill>
                  <a:srgbClr val="480048"/>
                </a:solidFill>
              </a:rPr>
              <a:t>Point </a:t>
            </a:r>
            <a:r>
              <a:rPr lang="en-US" dirty="0" err="1" smtClean="0">
                <a:solidFill>
                  <a:srgbClr val="480048"/>
                </a:solidFill>
              </a:rPr>
              <a:t>d’information</a:t>
            </a:r>
            <a:r>
              <a:rPr lang="en-US" dirty="0" smtClean="0">
                <a:solidFill>
                  <a:srgbClr val="480048"/>
                </a:solidFill>
              </a:rPr>
              <a:t> 3: </a:t>
            </a:r>
            <a:r>
              <a:rPr lang="en-US" dirty="0" err="1">
                <a:solidFill>
                  <a:srgbClr val="480048"/>
                </a:solidFill>
              </a:rPr>
              <a:t>Plateforme</a:t>
            </a:r>
            <a:r>
              <a:rPr lang="en-US" dirty="0">
                <a:solidFill>
                  <a:srgbClr val="480048"/>
                </a:solidFill>
              </a:rPr>
              <a:t> </a:t>
            </a:r>
            <a:r>
              <a:rPr lang="en-US" dirty="0" smtClean="0">
                <a:solidFill>
                  <a:srgbClr val="480048"/>
                </a:solidFill>
              </a:rPr>
              <a:t>Internet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6" b="9320"/>
          <a:stretch/>
        </p:blipFill>
        <p:spPr>
          <a:xfrm>
            <a:off x="12757" y="921275"/>
            <a:ext cx="5765686" cy="47910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784737" y="926556"/>
            <a:ext cx="33592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 smtClean="0">
                <a:solidFill>
                  <a:srgbClr val="00359E"/>
                </a:solidFill>
              </a:rPr>
              <a:t>The </a:t>
            </a:r>
            <a:r>
              <a:rPr lang="fr-FR" sz="1100" dirty="0" err="1" smtClean="0">
                <a:solidFill>
                  <a:srgbClr val="00359E"/>
                </a:solidFill>
              </a:rPr>
              <a:t>platform</a:t>
            </a:r>
            <a:r>
              <a:rPr lang="fr-FR" sz="1100" dirty="0" smtClean="0">
                <a:solidFill>
                  <a:srgbClr val="00359E"/>
                </a:solidFill>
              </a:rPr>
              <a:t> </a:t>
            </a:r>
            <a:r>
              <a:rPr lang="fr-FR" sz="1100" dirty="0" err="1" smtClean="0">
                <a:solidFill>
                  <a:srgbClr val="00359E"/>
                </a:solidFill>
              </a:rPr>
              <a:t>helps</a:t>
            </a:r>
            <a:r>
              <a:rPr lang="fr-FR" sz="1100" dirty="0" smtClean="0">
                <a:solidFill>
                  <a:srgbClr val="00359E"/>
                </a:solidFill>
              </a:rPr>
              <a:t> the Site Managers and Focal Points to </a:t>
            </a:r>
            <a:r>
              <a:rPr lang="fr-FR" sz="1100" dirty="0" err="1" smtClean="0">
                <a:solidFill>
                  <a:srgbClr val="00359E"/>
                </a:solidFill>
              </a:rPr>
              <a:t>find</a:t>
            </a:r>
            <a:r>
              <a:rPr lang="fr-FR" sz="1100" dirty="0" smtClean="0">
                <a:solidFill>
                  <a:srgbClr val="00359E"/>
                </a:solidFill>
              </a:rPr>
              <a:t> in one place :</a:t>
            </a:r>
          </a:p>
          <a:p>
            <a:pPr algn="r"/>
            <a:endParaRPr lang="fr-FR" sz="1100" dirty="0"/>
          </a:p>
          <a:p>
            <a:r>
              <a:rPr lang="fr-FR" sz="1100" dirty="0">
                <a:solidFill>
                  <a:srgbClr val="480048"/>
                </a:solidFill>
              </a:rPr>
              <a:t>Cette plateforme en ligne permet aux Gestionnaires de sites et aux Points focaux </a:t>
            </a:r>
            <a:r>
              <a:rPr lang="fr-FR" sz="1100" dirty="0" smtClean="0">
                <a:solidFill>
                  <a:srgbClr val="480048"/>
                </a:solidFill>
              </a:rPr>
              <a:t>de </a:t>
            </a:r>
            <a:r>
              <a:rPr lang="fr-FR" sz="1100" dirty="0">
                <a:solidFill>
                  <a:srgbClr val="480048"/>
                </a:solidFill>
              </a:rPr>
              <a:t>trouver, au même endroit :</a:t>
            </a:r>
            <a:endParaRPr lang="en-US" sz="1100" dirty="0">
              <a:solidFill>
                <a:srgbClr val="480048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899037" y="1522631"/>
            <a:ext cx="3359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867400" y="2222629"/>
            <a:ext cx="3200400" cy="52322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1400" b="1" dirty="0" err="1" smtClean="0">
                <a:solidFill>
                  <a:srgbClr val="00359E"/>
                </a:solidFill>
              </a:rPr>
              <a:t>Handbook</a:t>
            </a:r>
            <a:r>
              <a:rPr lang="fr-FR" sz="1400" dirty="0" smtClean="0">
                <a:solidFill>
                  <a:srgbClr val="00359E"/>
                </a:solidFill>
              </a:rPr>
              <a:t> in multiple </a:t>
            </a:r>
            <a:r>
              <a:rPr lang="fr-FR" sz="1400" dirty="0" err="1" smtClean="0">
                <a:solidFill>
                  <a:srgbClr val="00359E"/>
                </a:solidFill>
              </a:rPr>
              <a:t>languages</a:t>
            </a:r>
            <a:endParaRPr lang="fr-FR" sz="1400" dirty="0" smtClean="0">
              <a:solidFill>
                <a:srgbClr val="00359E"/>
              </a:solidFill>
            </a:endParaRPr>
          </a:p>
          <a:p>
            <a:r>
              <a:rPr lang="fr-FR" sz="1400" b="1" dirty="0" smtClean="0">
                <a:solidFill>
                  <a:srgbClr val="480048"/>
                </a:solidFill>
              </a:rPr>
              <a:t>Manuel</a:t>
            </a:r>
            <a:r>
              <a:rPr lang="fr-FR" sz="1400" dirty="0">
                <a:solidFill>
                  <a:srgbClr val="480048"/>
                </a:solidFill>
              </a:rPr>
              <a:t> </a:t>
            </a:r>
            <a:r>
              <a:rPr lang="fr-FR" sz="1400" dirty="0" smtClean="0">
                <a:solidFill>
                  <a:srgbClr val="480048"/>
                </a:solidFill>
              </a:rPr>
              <a:t>en plusieurs langues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4800601" y="2362200"/>
            <a:ext cx="1022238" cy="762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5867400" y="2788652"/>
            <a:ext cx="3200400" cy="95410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1400" b="1" dirty="0" err="1" smtClean="0">
                <a:solidFill>
                  <a:srgbClr val="00359E"/>
                </a:solidFill>
              </a:rPr>
              <a:t>Video</a:t>
            </a:r>
            <a:r>
              <a:rPr lang="fr-FR" sz="1400" b="1" dirty="0" smtClean="0">
                <a:solidFill>
                  <a:srgbClr val="00359E"/>
                </a:solidFill>
              </a:rPr>
              <a:t> </a:t>
            </a:r>
            <a:r>
              <a:rPr lang="fr-FR" sz="1400" b="1" dirty="0" err="1" smtClean="0">
                <a:solidFill>
                  <a:srgbClr val="00359E"/>
                </a:solidFill>
              </a:rPr>
              <a:t>tutorials</a:t>
            </a:r>
            <a:r>
              <a:rPr lang="fr-FR" sz="1400" b="1" dirty="0" smtClean="0">
                <a:solidFill>
                  <a:srgbClr val="00359E"/>
                </a:solidFill>
              </a:rPr>
              <a:t> </a:t>
            </a:r>
            <a:r>
              <a:rPr lang="fr-FR" sz="1400" dirty="0" smtClean="0">
                <a:solidFill>
                  <a:srgbClr val="00359E"/>
                </a:solidFill>
              </a:rPr>
              <a:t>on the PR questionnaires</a:t>
            </a:r>
          </a:p>
          <a:p>
            <a:r>
              <a:rPr lang="fr-FR" sz="1400" b="1" dirty="0" smtClean="0">
                <a:solidFill>
                  <a:srgbClr val="480048"/>
                </a:solidFill>
              </a:rPr>
              <a:t>Didacticiels vidéo </a:t>
            </a:r>
            <a:r>
              <a:rPr lang="fr-FR" sz="1400" dirty="0">
                <a:solidFill>
                  <a:srgbClr val="480048"/>
                </a:solidFill>
              </a:rPr>
              <a:t>sur les questionnaires du RP 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4419600" y="2971800"/>
            <a:ext cx="1403239" cy="26799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867400" y="4469249"/>
            <a:ext cx="3200400" cy="116955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1400" dirty="0" err="1" smtClean="0">
                <a:solidFill>
                  <a:srgbClr val="00359E"/>
                </a:solidFill>
              </a:rPr>
              <a:t>Also</a:t>
            </a:r>
            <a:r>
              <a:rPr lang="fr-FR" sz="1400" dirty="0" smtClean="0">
                <a:solidFill>
                  <a:srgbClr val="00359E"/>
                </a:solidFill>
              </a:rPr>
              <a:t> </a:t>
            </a:r>
            <a:r>
              <a:rPr lang="fr-FR" sz="1400" dirty="0" smtClean="0"/>
              <a:t>/ </a:t>
            </a:r>
            <a:r>
              <a:rPr lang="fr-FR" sz="1400" dirty="0" smtClean="0">
                <a:solidFill>
                  <a:srgbClr val="480048"/>
                </a:solidFill>
              </a:rPr>
              <a:t>aussi</a:t>
            </a:r>
            <a:r>
              <a:rPr lang="fr-FR" sz="1400" dirty="0">
                <a:solidFill>
                  <a:srgbClr val="480048"/>
                </a:solidFill>
              </a:rPr>
              <a:t>:</a:t>
            </a:r>
          </a:p>
          <a:p>
            <a:r>
              <a:rPr lang="fr-FR" sz="1400" dirty="0" smtClean="0">
                <a:solidFill>
                  <a:srgbClr val="00359E"/>
                </a:solidFill>
              </a:rPr>
              <a:t>Référence documents, activités, </a:t>
            </a:r>
            <a:r>
              <a:rPr lang="fr-FR" sz="1400" dirty="0" err="1" smtClean="0">
                <a:solidFill>
                  <a:srgbClr val="00359E"/>
                </a:solidFill>
              </a:rPr>
              <a:t>events</a:t>
            </a:r>
            <a:r>
              <a:rPr lang="fr-FR" sz="1400" dirty="0" smtClean="0">
                <a:solidFill>
                  <a:srgbClr val="00359E"/>
                </a:solidFill>
              </a:rPr>
              <a:t> and contacts</a:t>
            </a:r>
          </a:p>
          <a:p>
            <a:r>
              <a:rPr lang="fr-FR" sz="1400" dirty="0">
                <a:solidFill>
                  <a:srgbClr val="480048"/>
                </a:solidFill>
              </a:rPr>
              <a:t>Documents de </a:t>
            </a:r>
            <a:r>
              <a:rPr lang="fr-FR" sz="1400" dirty="0" smtClean="0">
                <a:solidFill>
                  <a:srgbClr val="480048"/>
                </a:solidFill>
              </a:rPr>
              <a:t>référence</a:t>
            </a:r>
            <a:r>
              <a:rPr lang="fr-FR" sz="1400" dirty="0">
                <a:solidFill>
                  <a:srgbClr val="480048"/>
                </a:solidFill>
              </a:rPr>
              <a:t>, activités, événements et contact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4629150" y="4602033"/>
            <a:ext cx="1193690" cy="4616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867400" y="3843966"/>
            <a:ext cx="3200400" cy="52322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rgbClr val="00359E"/>
                </a:solidFill>
              </a:rPr>
              <a:t>Access to the PR questionnaire</a:t>
            </a:r>
          </a:p>
          <a:p>
            <a:r>
              <a:rPr lang="fr-FR" sz="1400" b="1" dirty="0" smtClean="0">
                <a:solidFill>
                  <a:srgbClr val="480048"/>
                </a:solidFill>
              </a:rPr>
              <a:t>Accès </a:t>
            </a:r>
            <a:r>
              <a:rPr lang="fr-FR" sz="1400" dirty="0" smtClean="0">
                <a:solidFill>
                  <a:srgbClr val="480048"/>
                </a:solidFill>
              </a:rPr>
              <a:t>au </a:t>
            </a:r>
            <a:r>
              <a:rPr lang="fr-FR" sz="1400" dirty="0">
                <a:solidFill>
                  <a:srgbClr val="480048"/>
                </a:solidFill>
              </a:rPr>
              <a:t>questionnaire du RP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5121220" y="4018095"/>
            <a:ext cx="701619" cy="15565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0" y="1892588"/>
            <a:ext cx="9258300" cy="4635786"/>
            <a:chOff x="0" y="1892588"/>
            <a:chExt cx="9258300" cy="4635786"/>
          </a:xfrm>
        </p:grpSpPr>
        <p:cxnSp>
          <p:nvCxnSpPr>
            <p:cNvPr id="37" name="Straight Arrow Connector 36"/>
            <p:cNvCxnSpPr/>
            <p:nvPr/>
          </p:nvCxnSpPr>
          <p:spPr>
            <a:xfrm flipV="1">
              <a:off x="1828800" y="3886200"/>
              <a:ext cx="0" cy="213360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1981200" y="1892588"/>
              <a:ext cx="1828800" cy="4127212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0" y="5943599"/>
              <a:ext cx="92583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b="1" dirty="0" smtClean="0">
                  <a:solidFill>
                    <a:srgbClr val="00359E"/>
                  </a:solidFill>
                </a:rPr>
                <a:t>General </a:t>
              </a:r>
              <a:r>
                <a:rPr lang="fr-FR" sz="1600" b="1" dirty="0">
                  <a:solidFill>
                    <a:srgbClr val="00359E"/>
                  </a:solidFill>
                </a:rPr>
                <a:t>information </a:t>
              </a:r>
              <a:r>
                <a:rPr lang="fr-FR" sz="1600" dirty="0" err="1">
                  <a:solidFill>
                    <a:srgbClr val="00359E"/>
                  </a:solidFill>
                </a:rPr>
                <a:t>concerning</a:t>
              </a:r>
              <a:r>
                <a:rPr lang="fr-FR" sz="1600" dirty="0">
                  <a:solidFill>
                    <a:srgbClr val="00359E"/>
                  </a:solidFill>
                </a:rPr>
                <a:t> the PR </a:t>
              </a:r>
              <a:r>
                <a:rPr lang="fr-FR" sz="1600" dirty="0" err="1">
                  <a:solidFill>
                    <a:srgbClr val="00359E"/>
                  </a:solidFill>
                </a:rPr>
                <a:t>exercise</a:t>
              </a:r>
              <a:r>
                <a:rPr lang="fr-FR" sz="1600" dirty="0">
                  <a:solidFill>
                    <a:srgbClr val="00359E"/>
                  </a:solidFill>
                </a:rPr>
                <a:t> </a:t>
              </a:r>
              <a:r>
                <a:rPr lang="fr-FR" sz="1000" dirty="0" smtClean="0">
                  <a:solidFill>
                    <a:srgbClr val="480048"/>
                  </a:solidFill>
                </a:rPr>
                <a:t>(About, </a:t>
              </a:r>
              <a:r>
                <a:rPr lang="fr-FR" sz="1000" dirty="0" err="1" smtClean="0">
                  <a:solidFill>
                    <a:srgbClr val="480048"/>
                  </a:solidFill>
                </a:rPr>
                <a:t>Process</a:t>
              </a:r>
              <a:r>
                <a:rPr lang="fr-FR" sz="1000" dirty="0" smtClean="0">
                  <a:solidFill>
                    <a:srgbClr val="480048"/>
                  </a:solidFill>
                </a:rPr>
                <a:t> cycle, deadlines, </a:t>
              </a:r>
              <a:r>
                <a:rPr lang="fr-FR" sz="1000" dirty="0" err="1" smtClean="0">
                  <a:solidFill>
                    <a:srgbClr val="480048"/>
                  </a:solidFill>
                </a:rPr>
                <a:t>outcomes</a:t>
              </a:r>
              <a:r>
                <a:rPr lang="fr-FR" sz="1000" dirty="0" smtClean="0">
                  <a:solidFill>
                    <a:srgbClr val="480048"/>
                  </a:solidFill>
                </a:rPr>
                <a:t>, road </a:t>
              </a:r>
              <a:r>
                <a:rPr lang="fr-FR" sz="1000" dirty="0" err="1" smtClean="0">
                  <a:solidFill>
                    <a:srgbClr val="480048"/>
                  </a:solidFill>
                </a:rPr>
                <a:t>maps</a:t>
              </a:r>
              <a:r>
                <a:rPr lang="fr-FR" sz="1000" dirty="0" smtClean="0">
                  <a:solidFill>
                    <a:srgbClr val="480048"/>
                  </a:solidFill>
                </a:rPr>
                <a:t> etc.)</a:t>
              </a:r>
              <a:endParaRPr lang="fr-FR" sz="1050" dirty="0" smtClean="0">
                <a:solidFill>
                  <a:srgbClr val="480048"/>
                </a:solidFill>
              </a:endParaRPr>
            </a:p>
            <a:p>
              <a:r>
                <a:rPr lang="fr-FR" sz="1600" b="1" dirty="0" smtClean="0">
                  <a:solidFill>
                    <a:srgbClr val="480048"/>
                  </a:solidFill>
                </a:rPr>
                <a:t>Informations générales </a:t>
              </a:r>
              <a:r>
                <a:rPr lang="fr-FR" sz="1600" dirty="0" smtClean="0">
                  <a:solidFill>
                    <a:srgbClr val="480048"/>
                  </a:solidFill>
                </a:rPr>
                <a:t>concernant </a:t>
              </a:r>
              <a:r>
                <a:rPr lang="fr-FR" sz="1600" dirty="0">
                  <a:solidFill>
                    <a:srgbClr val="480048"/>
                  </a:solidFill>
                </a:rPr>
                <a:t>l’exercice du RP </a:t>
              </a:r>
              <a:r>
                <a:rPr lang="fr-FR" sz="900" dirty="0" smtClean="0">
                  <a:solidFill>
                    <a:srgbClr val="480048"/>
                  </a:solidFill>
                </a:rPr>
                <a:t>(A </a:t>
              </a:r>
              <a:r>
                <a:rPr lang="fr-FR" sz="900" dirty="0">
                  <a:solidFill>
                    <a:srgbClr val="480048"/>
                  </a:solidFill>
                </a:rPr>
                <a:t>propos, P</a:t>
              </a:r>
              <a:r>
                <a:rPr lang="fr-FR" sz="900" dirty="0" smtClean="0">
                  <a:solidFill>
                    <a:srgbClr val="480048"/>
                  </a:solidFill>
                </a:rPr>
                <a:t>rocessus de soumission, dates </a:t>
              </a:r>
              <a:r>
                <a:rPr lang="fr-FR" sz="900" dirty="0">
                  <a:solidFill>
                    <a:srgbClr val="480048"/>
                  </a:solidFill>
                </a:rPr>
                <a:t>limites, </a:t>
              </a:r>
              <a:r>
                <a:rPr lang="fr-FR" sz="900" dirty="0" smtClean="0">
                  <a:solidFill>
                    <a:srgbClr val="480048"/>
                  </a:solidFill>
                </a:rPr>
                <a:t>résultats, </a:t>
              </a:r>
              <a:r>
                <a:rPr lang="fr-FR" sz="900" dirty="0">
                  <a:solidFill>
                    <a:srgbClr val="480048"/>
                  </a:solidFill>
                </a:rPr>
                <a:t>feuille de </a:t>
              </a:r>
              <a:r>
                <a:rPr lang="fr-FR" sz="900" dirty="0" smtClean="0">
                  <a:solidFill>
                    <a:srgbClr val="480048"/>
                  </a:solidFill>
                </a:rPr>
                <a:t>route etc.)</a:t>
              </a:r>
              <a:endParaRPr lang="en-US" sz="900" dirty="0">
                <a:solidFill>
                  <a:srgbClr val="480048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800600" y="13559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Tx/>
              <a:buNone/>
              <a:defRPr/>
            </a:pPr>
            <a:r>
              <a:rPr lang="en-US" u="sng" dirty="0" smtClean="0">
                <a:solidFill>
                  <a:srgbClr val="00359E"/>
                </a:solidFill>
              </a:rPr>
              <a:t>http</a:t>
            </a:r>
            <a:r>
              <a:rPr lang="en-US" u="sng" dirty="0">
                <a:solidFill>
                  <a:srgbClr val="00359E"/>
                </a:solidFill>
              </a:rPr>
              <a:t>://whc.unesco.org/en/eur-na</a:t>
            </a:r>
            <a:r>
              <a:rPr lang="en-US" dirty="0" smtClean="0">
                <a:solidFill>
                  <a:srgbClr val="00359E"/>
                </a:solidFill>
              </a:rPr>
              <a:t>/ </a:t>
            </a:r>
            <a:r>
              <a:rPr lang="en-US" sz="1400" dirty="0" smtClean="0">
                <a:solidFill>
                  <a:srgbClr val="00359E"/>
                </a:solidFill>
              </a:rPr>
              <a:t>(English)</a:t>
            </a:r>
          </a:p>
          <a:p>
            <a:pPr marL="0" indent="0">
              <a:buFontTx/>
              <a:buNone/>
              <a:defRPr/>
            </a:pPr>
            <a:r>
              <a:rPr lang="en-US" dirty="0" smtClean="0">
                <a:solidFill>
                  <a:srgbClr val="480048"/>
                </a:solidFill>
              </a:rPr>
              <a:t> </a:t>
            </a:r>
            <a:r>
              <a:rPr lang="en-US" u="sng" dirty="0" smtClean="0">
                <a:solidFill>
                  <a:srgbClr val="480048"/>
                </a:solidFill>
              </a:rPr>
              <a:t>http</a:t>
            </a:r>
            <a:r>
              <a:rPr lang="en-US" u="sng" dirty="0">
                <a:solidFill>
                  <a:srgbClr val="480048"/>
                </a:solidFill>
              </a:rPr>
              <a:t>://</a:t>
            </a:r>
            <a:r>
              <a:rPr lang="en-US" u="sng" dirty="0" smtClean="0">
                <a:solidFill>
                  <a:srgbClr val="480048"/>
                </a:solidFill>
              </a:rPr>
              <a:t>whc.unesco.org/fr/eur-na</a:t>
            </a:r>
            <a:r>
              <a:rPr lang="en-US" dirty="0">
                <a:solidFill>
                  <a:srgbClr val="480048"/>
                </a:solidFill>
              </a:rPr>
              <a:t>/ </a:t>
            </a:r>
            <a:r>
              <a:rPr lang="en-US" sz="1400" dirty="0" smtClean="0">
                <a:solidFill>
                  <a:srgbClr val="480048"/>
                </a:solidFill>
              </a:rPr>
              <a:t>(</a:t>
            </a:r>
            <a:r>
              <a:rPr lang="en-US" sz="1400" dirty="0" err="1" smtClean="0">
                <a:solidFill>
                  <a:srgbClr val="480048"/>
                </a:solidFill>
              </a:rPr>
              <a:t>Français</a:t>
            </a:r>
            <a:r>
              <a:rPr lang="en-US" sz="1400" dirty="0" smtClean="0">
                <a:solidFill>
                  <a:srgbClr val="480048"/>
                </a:solidFill>
              </a:rPr>
              <a:t>)</a:t>
            </a:r>
            <a:endParaRPr lang="en-US" sz="1400" dirty="0">
              <a:solidFill>
                <a:srgbClr val="4800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22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02179"/>
          </a:xfrm>
        </p:spPr>
        <p:txBody>
          <a:bodyPr/>
          <a:lstStyle/>
          <a:p>
            <a:pPr indent="0" eaLnBrk="1" hangingPunct="1"/>
            <a:r>
              <a:rPr lang="en-US" sz="2400" dirty="0" smtClean="0">
                <a:solidFill>
                  <a:srgbClr val="00359E"/>
                </a:solidFill>
              </a:rPr>
              <a:t>Information point 5 – Upcoming Meetings: Group B</a:t>
            </a:r>
            <a:br>
              <a:rPr lang="en-US" sz="2400" dirty="0" smtClean="0">
                <a:solidFill>
                  <a:srgbClr val="00359E"/>
                </a:solidFill>
              </a:rPr>
            </a:br>
            <a:r>
              <a:rPr lang="fr-FR" sz="2400" dirty="0">
                <a:solidFill>
                  <a:srgbClr val="480048"/>
                </a:solidFill>
              </a:rPr>
              <a:t>Point d'information </a:t>
            </a:r>
            <a:r>
              <a:rPr lang="fr-FR" sz="2400" dirty="0" smtClean="0">
                <a:solidFill>
                  <a:srgbClr val="480048"/>
                </a:solidFill>
              </a:rPr>
              <a:t>5 – Prochaines réunions</a:t>
            </a:r>
            <a:r>
              <a:rPr lang="fr-FR" sz="2400" dirty="0">
                <a:solidFill>
                  <a:srgbClr val="480048"/>
                </a:solidFill>
              </a:rPr>
              <a:t>: Groupe B</a:t>
            </a:r>
            <a:endParaRPr lang="en-US" sz="2400" dirty="0" smtClean="0">
              <a:solidFill>
                <a:srgbClr val="48004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206" y="1295400"/>
            <a:ext cx="8534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defRPr/>
            </a:pPr>
            <a:r>
              <a:rPr lang="fr-FR" sz="2400" b="1" dirty="0">
                <a:solidFill>
                  <a:srgbClr val="003399"/>
                </a:solidFill>
              </a:rPr>
              <a:t>Meeting for </a:t>
            </a:r>
            <a:r>
              <a:rPr lang="en-GB" sz="2400" b="1" dirty="0">
                <a:solidFill>
                  <a:srgbClr val="003399"/>
                </a:solidFill>
              </a:rPr>
              <a:t>Mediterranean</a:t>
            </a:r>
            <a:r>
              <a:rPr lang="fr-FR" sz="2400" b="1" dirty="0">
                <a:solidFill>
                  <a:srgbClr val="003399"/>
                </a:solidFill>
              </a:rPr>
              <a:t> Europe</a:t>
            </a:r>
            <a:r>
              <a:rPr lang="fr-FR" sz="2400" dirty="0">
                <a:solidFill>
                  <a:srgbClr val="003399"/>
                </a:solidFill>
              </a:rPr>
              <a:t> </a:t>
            </a:r>
            <a:br>
              <a:rPr lang="fr-FR" sz="2400" dirty="0">
                <a:solidFill>
                  <a:srgbClr val="003399"/>
                </a:solidFill>
              </a:rPr>
            </a:br>
            <a:r>
              <a:rPr lang="fr-FR" sz="2400" dirty="0">
                <a:solidFill>
                  <a:srgbClr val="003399"/>
                </a:solidFill>
              </a:rPr>
              <a:t>Florence, </a:t>
            </a:r>
            <a:r>
              <a:rPr lang="en-GB" sz="2400" dirty="0">
                <a:solidFill>
                  <a:srgbClr val="003399"/>
                </a:solidFill>
              </a:rPr>
              <a:t>Italy</a:t>
            </a:r>
            <a:r>
              <a:rPr lang="fr-FR" sz="2400" dirty="0">
                <a:solidFill>
                  <a:srgbClr val="003399"/>
                </a:solidFill>
              </a:rPr>
              <a:t> </a:t>
            </a:r>
            <a:r>
              <a:rPr lang="fr-FR" sz="2400" dirty="0" smtClean="0">
                <a:solidFill>
                  <a:srgbClr val="003399"/>
                </a:solidFill>
              </a:rPr>
              <a:t>(1</a:t>
            </a:r>
            <a:r>
              <a:rPr lang="en-US" sz="2400" dirty="0" smtClean="0">
                <a:solidFill>
                  <a:srgbClr val="003399"/>
                </a:solidFill>
              </a:rPr>
              <a:t>7-18 </a:t>
            </a:r>
            <a:r>
              <a:rPr lang="en-GB" sz="2400" dirty="0">
                <a:solidFill>
                  <a:srgbClr val="003399"/>
                </a:solidFill>
              </a:rPr>
              <a:t>September</a:t>
            </a:r>
            <a:r>
              <a:rPr lang="en-US" sz="2400" dirty="0">
                <a:solidFill>
                  <a:srgbClr val="003399"/>
                </a:solidFill>
              </a:rPr>
              <a:t> 2013)</a:t>
            </a:r>
          </a:p>
          <a:p>
            <a:pPr marL="0" indent="0">
              <a:buNone/>
              <a:defRPr/>
            </a:pPr>
            <a:endParaRPr lang="en-US" sz="2400" dirty="0">
              <a:solidFill>
                <a:srgbClr val="003399"/>
              </a:solidFill>
            </a:endParaRPr>
          </a:p>
          <a:p>
            <a:pPr marL="180975" indent="-180975">
              <a:defRPr/>
            </a:pPr>
            <a:r>
              <a:rPr lang="en-US" sz="2400" b="1" dirty="0">
                <a:solidFill>
                  <a:srgbClr val="003399"/>
                </a:solidFill>
              </a:rPr>
              <a:t>Meeting for Central, Eastern and South </a:t>
            </a:r>
            <a:r>
              <a:rPr lang="en-US" sz="2400" b="1" dirty="0" smtClean="0">
                <a:solidFill>
                  <a:srgbClr val="003399"/>
                </a:solidFill>
              </a:rPr>
              <a:t>Eastern Europe</a:t>
            </a:r>
            <a:r>
              <a:rPr lang="fr-FR" sz="2400" dirty="0">
                <a:solidFill>
                  <a:srgbClr val="003399"/>
                </a:solidFill>
              </a:rPr>
              <a:t/>
            </a:r>
            <a:br>
              <a:rPr lang="fr-FR" sz="2400" dirty="0">
                <a:solidFill>
                  <a:srgbClr val="003399"/>
                </a:solidFill>
              </a:rPr>
            </a:br>
            <a:r>
              <a:rPr lang="en-US" sz="2400" dirty="0">
                <a:solidFill>
                  <a:srgbClr val="003399"/>
                </a:solidFill>
              </a:rPr>
              <a:t>Baku, Azerbaijan (29-31 October 2013)</a:t>
            </a:r>
          </a:p>
          <a:p>
            <a:pPr marL="0" indent="0">
              <a:buNone/>
              <a:defRPr/>
            </a:pPr>
            <a:endParaRPr lang="en-US" sz="2400" dirty="0">
              <a:solidFill>
                <a:srgbClr val="003399"/>
              </a:solidFill>
            </a:endParaRPr>
          </a:p>
          <a:p>
            <a:pPr marL="442913" indent="0">
              <a:buFontTx/>
              <a:buNone/>
              <a:defRPr/>
            </a:pPr>
            <a:endParaRPr lang="en-GB" sz="3200" dirty="0">
              <a:solidFill>
                <a:srgbClr val="00359E"/>
              </a:solidFill>
            </a:endParaRPr>
          </a:p>
          <a:p>
            <a:pPr marL="180975" indent="-180975">
              <a:defRPr/>
            </a:pPr>
            <a:r>
              <a:rPr lang="fr-FR" sz="2400" b="1" dirty="0">
                <a:solidFill>
                  <a:srgbClr val="480048"/>
                </a:solidFill>
              </a:rPr>
              <a:t>Réunion pour l'Europe méditerranéenne</a:t>
            </a:r>
            <a:r>
              <a:rPr lang="fr-FR" sz="2400" dirty="0">
                <a:solidFill>
                  <a:srgbClr val="480048"/>
                </a:solidFill>
              </a:rPr>
              <a:t/>
            </a:r>
            <a:br>
              <a:rPr lang="fr-FR" sz="2400" dirty="0">
                <a:solidFill>
                  <a:srgbClr val="480048"/>
                </a:solidFill>
              </a:rPr>
            </a:br>
            <a:r>
              <a:rPr lang="fr-FR" sz="2400" dirty="0">
                <a:solidFill>
                  <a:srgbClr val="480048"/>
                </a:solidFill>
              </a:rPr>
              <a:t>Florence, Italie </a:t>
            </a:r>
            <a:r>
              <a:rPr lang="fr-FR" sz="2400" dirty="0" smtClean="0">
                <a:solidFill>
                  <a:srgbClr val="480048"/>
                </a:solidFill>
              </a:rPr>
              <a:t>(1</a:t>
            </a:r>
            <a:r>
              <a:rPr lang="en-US" sz="2400" dirty="0" smtClean="0">
                <a:solidFill>
                  <a:srgbClr val="480048"/>
                </a:solidFill>
              </a:rPr>
              <a:t>7-18 </a:t>
            </a:r>
            <a:r>
              <a:rPr lang="fr-FR" sz="2400" dirty="0">
                <a:solidFill>
                  <a:srgbClr val="480048"/>
                </a:solidFill>
              </a:rPr>
              <a:t>septembre</a:t>
            </a:r>
            <a:r>
              <a:rPr lang="en-US" sz="2400" dirty="0">
                <a:solidFill>
                  <a:srgbClr val="480048"/>
                </a:solidFill>
              </a:rPr>
              <a:t> 2013)</a:t>
            </a:r>
          </a:p>
          <a:p>
            <a:pPr marL="0" indent="0">
              <a:buNone/>
              <a:defRPr/>
            </a:pPr>
            <a:endParaRPr lang="en-US" sz="2400" dirty="0">
              <a:solidFill>
                <a:srgbClr val="480048"/>
              </a:solidFill>
            </a:endParaRPr>
          </a:p>
          <a:p>
            <a:pPr marL="180975" indent="-180975">
              <a:defRPr/>
            </a:pPr>
            <a:r>
              <a:rPr lang="fr-FR" sz="2400" b="1" dirty="0">
                <a:solidFill>
                  <a:srgbClr val="480048"/>
                </a:solidFill>
              </a:rPr>
              <a:t>Réunion pour l’Europe centrale, de l’Est et du Sud-Est</a:t>
            </a:r>
          </a:p>
          <a:p>
            <a:pPr marL="0" indent="0">
              <a:buNone/>
              <a:tabLst>
                <a:tab pos="180975" algn="l"/>
              </a:tabLst>
              <a:defRPr/>
            </a:pPr>
            <a:r>
              <a:rPr lang="fr-FR" sz="2400" dirty="0">
                <a:solidFill>
                  <a:srgbClr val="480048"/>
                </a:solidFill>
              </a:rPr>
              <a:t>	Bakou</a:t>
            </a:r>
            <a:r>
              <a:rPr lang="en-US" sz="2400" dirty="0">
                <a:solidFill>
                  <a:srgbClr val="480048"/>
                </a:solidFill>
              </a:rPr>
              <a:t>, </a:t>
            </a:r>
            <a:r>
              <a:rPr lang="fr-FR" sz="2400" dirty="0">
                <a:solidFill>
                  <a:srgbClr val="480048"/>
                </a:solidFill>
              </a:rPr>
              <a:t>Azerbaïdjan</a:t>
            </a:r>
            <a:r>
              <a:rPr lang="en-US" sz="2400" dirty="0">
                <a:solidFill>
                  <a:srgbClr val="480048"/>
                </a:solidFill>
              </a:rPr>
              <a:t> (29-31 </a:t>
            </a:r>
            <a:r>
              <a:rPr lang="fr-FR" sz="2400" dirty="0">
                <a:solidFill>
                  <a:srgbClr val="480048"/>
                </a:solidFill>
              </a:rPr>
              <a:t>octobre</a:t>
            </a:r>
            <a:r>
              <a:rPr lang="en-US" sz="2400" dirty="0">
                <a:solidFill>
                  <a:srgbClr val="480048"/>
                </a:solidFill>
              </a:rPr>
              <a:t> 2013)</a:t>
            </a:r>
          </a:p>
          <a:p>
            <a:pPr marL="0" indent="0">
              <a:buNone/>
              <a:tabLst>
                <a:tab pos="180975" algn="l"/>
              </a:tabLst>
              <a:defRPr/>
            </a:pPr>
            <a:endParaRPr lang="en-US" sz="1200" dirty="0">
              <a:solidFill>
                <a:srgbClr val="480048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​  </a:t>
            </a:r>
            <a:r>
              <a:rPr kumimoji="0" lang="en-US" sz="1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02179"/>
          </a:xfrm>
        </p:spPr>
        <p:txBody>
          <a:bodyPr/>
          <a:lstStyle/>
          <a:p>
            <a:pPr indent="0" eaLnBrk="1" hangingPunct="1"/>
            <a:r>
              <a:rPr lang="en-US" sz="2400" dirty="0" smtClean="0">
                <a:solidFill>
                  <a:srgbClr val="00359E"/>
                </a:solidFill>
              </a:rPr>
              <a:t>What’s next?</a:t>
            </a:r>
            <a:r>
              <a:rPr lang="en-US" sz="2400" dirty="0" smtClean="0">
                <a:solidFill>
                  <a:srgbClr val="480048"/>
                </a:solidFill>
              </a:rPr>
              <a:t/>
            </a:r>
            <a:br>
              <a:rPr lang="en-US" sz="2400" dirty="0" smtClean="0">
                <a:solidFill>
                  <a:srgbClr val="480048"/>
                </a:solidFill>
              </a:rPr>
            </a:br>
            <a:r>
              <a:rPr lang="en-US" sz="2400" dirty="0" smtClean="0">
                <a:solidFill>
                  <a:srgbClr val="480048"/>
                </a:solidFill>
              </a:rPr>
              <a:t>Et après?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771471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defRPr/>
            </a:pPr>
            <a:r>
              <a:rPr lang="en-US" sz="2400" b="1" dirty="0" smtClean="0">
                <a:solidFill>
                  <a:srgbClr val="003399"/>
                </a:solidFill>
              </a:rPr>
              <a:t>Group A </a:t>
            </a:r>
          </a:p>
          <a:p>
            <a:pPr marL="180975" indent="-180975">
              <a:defRPr/>
            </a:pPr>
            <a:endParaRPr lang="en-US" sz="2400" b="1" dirty="0">
              <a:solidFill>
                <a:srgbClr val="003399"/>
              </a:solidFill>
            </a:endParaRPr>
          </a:p>
          <a:p>
            <a:pPr marL="180975" indent="-180975">
              <a:defRPr/>
            </a:pPr>
            <a:r>
              <a:rPr lang="en-US" sz="2400" dirty="0" smtClean="0">
                <a:solidFill>
                  <a:srgbClr val="00359E"/>
                </a:solidFill>
              </a:rPr>
              <a:t>What to do after </a:t>
            </a:r>
            <a:r>
              <a:rPr lang="en-US" sz="2400" dirty="0">
                <a:solidFill>
                  <a:srgbClr val="00359E"/>
                </a:solidFill>
              </a:rPr>
              <a:t>you clicked the “submit” button?</a:t>
            </a:r>
            <a:endParaRPr lang="en-US" sz="2400" dirty="0">
              <a:solidFill>
                <a:srgbClr val="480048"/>
              </a:solidFill>
            </a:endParaRPr>
          </a:p>
          <a:p>
            <a:pPr marL="0" indent="0">
              <a:buNone/>
              <a:tabLst>
                <a:tab pos="180975" algn="l"/>
              </a:tabLst>
              <a:defRPr/>
            </a:pPr>
            <a:endParaRPr lang="en-US" sz="1200" dirty="0">
              <a:solidFill>
                <a:srgbClr val="48004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828871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defRPr/>
            </a:pPr>
            <a:r>
              <a:rPr lang="en-US" sz="2400" b="1" dirty="0" smtClean="0">
                <a:solidFill>
                  <a:srgbClr val="480048"/>
                </a:solidFill>
              </a:rPr>
              <a:t>Group A </a:t>
            </a:r>
          </a:p>
          <a:p>
            <a:pPr marL="180975" indent="-180975">
              <a:defRPr/>
            </a:pPr>
            <a:endParaRPr lang="fr-FR" sz="2400" dirty="0" smtClean="0">
              <a:solidFill>
                <a:srgbClr val="480048"/>
              </a:solidFill>
            </a:endParaRPr>
          </a:p>
          <a:p>
            <a:pPr marL="180975" indent="-180975">
              <a:defRPr/>
            </a:pPr>
            <a:r>
              <a:rPr lang="fr-FR" sz="2400" dirty="0" smtClean="0">
                <a:solidFill>
                  <a:srgbClr val="480048"/>
                </a:solidFill>
              </a:rPr>
              <a:t>Que faire après avoir </a:t>
            </a:r>
            <a:r>
              <a:rPr lang="fr-FR" sz="2400" dirty="0">
                <a:solidFill>
                  <a:srgbClr val="480048"/>
                </a:solidFill>
              </a:rPr>
              <a:t>cliqué sur le bouton </a:t>
            </a:r>
            <a:r>
              <a:rPr lang="fr-FR" sz="2400" dirty="0" smtClean="0">
                <a:solidFill>
                  <a:srgbClr val="480048"/>
                </a:solidFill>
              </a:rPr>
              <a:t>« Soumettre » ?</a:t>
            </a:r>
            <a:endParaRPr lang="en-US" sz="1200" dirty="0">
              <a:solidFill>
                <a:srgbClr val="4800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3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02179"/>
          </a:xfrm>
        </p:spPr>
        <p:txBody>
          <a:bodyPr/>
          <a:lstStyle/>
          <a:p>
            <a:pPr indent="0" eaLnBrk="1" hangingPunct="1"/>
            <a:r>
              <a:rPr lang="en-US" sz="2400" dirty="0">
                <a:solidFill>
                  <a:srgbClr val="00359E"/>
                </a:solidFill>
              </a:rPr>
              <a:t>What’s next?</a:t>
            </a:r>
            <a:r>
              <a:rPr lang="en-US" sz="2400" dirty="0">
                <a:solidFill>
                  <a:srgbClr val="480048"/>
                </a:solidFill>
              </a:rPr>
              <a:t/>
            </a:r>
            <a:br>
              <a:rPr lang="en-US" sz="2400" dirty="0">
                <a:solidFill>
                  <a:srgbClr val="480048"/>
                </a:solidFill>
              </a:rPr>
            </a:br>
            <a:r>
              <a:rPr lang="en-US" sz="2400" dirty="0">
                <a:solidFill>
                  <a:srgbClr val="480048"/>
                </a:solidFill>
              </a:rPr>
              <a:t>Et après?</a:t>
            </a:r>
            <a:endParaRPr lang="fr-FR" sz="2400" dirty="0">
              <a:solidFill>
                <a:srgbClr val="48004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2099422"/>
            <a:ext cx="4800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359E"/>
                </a:solidFill>
              </a:rPr>
              <a:t>Export function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359E"/>
                </a:solidFill>
              </a:rPr>
              <a:t>Narrative Word file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4181579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rgbClr val="480048"/>
                </a:solidFill>
              </a:rPr>
              <a:t>Fonction</a:t>
            </a:r>
            <a:r>
              <a:rPr lang="en-US" sz="2400" dirty="0" smtClean="0">
                <a:solidFill>
                  <a:srgbClr val="480048"/>
                </a:solidFill>
              </a:rPr>
              <a:t> </a:t>
            </a:r>
            <a:r>
              <a:rPr lang="fr-FR" sz="2400" dirty="0" smtClean="0">
                <a:solidFill>
                  <a:srgbClr val="480048"/>
                </a:solidFill>
              </a:rPr>
              <a:t>« </a:t>
            </a:r>
            <a:r>
              <a:rPr lang="en-US" sz="2400" dirty="0" smtClean="0">
                <a:solidFill>
                  <a:srgbClr val="480048"/>
                </a:solidFill>
              </a:rPr>
              <a:t>Exporter</a:t>
            </a:r>
            <a:r>
              <a:rPr lang="fr-FR" sz="2400" dirty="0" smtClean="0">
                <a:solidFill>
                  <a:srgbClr val="480048"/>
                </a:solidFill>
              </a:rPr>
              <a:t> »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fr-FR" sz="2400" dirty="0" smtClean="0">
                <a:solidFill>
                  <a:srgbClr val="480048"/>
                </a:solidFill>
              </a:rPr>
              <a:t>Format « Word»</a:t>
            </a:r>
            <a:endParaRPr lang="fr-FR" sz="2400" dirty="0">
              <a:solidFill>
                <a:srgbClr val="480048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79" t="31668" r="2420" b="14554"/>
          <a:stretch/>
        </p:blipFill>
        <p:spPr bwMode="auto">
          <a:xfrm>
            <a:off x="4767223" y="1573764"/>
            <a:ext cx="4376777" cy="260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Oval 23"/>
          <p:cNvSpPr/>
          <p:nvPr/>
        </p:nvSpPr>
        <p:spPr>
          <a:xfrm>
            <a:off x="6248400" y="2286000"/>
            <a:ext cx="838200" cy="5334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07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Capture-t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36631"/>
            <a:ext cx="8993381" cy="392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02179"/>
          </a:xfrm>
        </p:spPr>
        <p:txBody>
          <a:bodyPr/>
          <a:lstStyle/>
          <a:p>
            <a:pPr indent="0" eaLnBrk="1" hangingPunct="1"/>
            <a:r>
              <a:rPr lang="en-US" sz="2400" dirty="0">
                <a:solidFill>
                  <a:srgbClr val="00359E"/>
                </a:solidFill>
              </a:rPr>
              <a:t>What’s next?</a:t>
            </a:r>
            <a:r>
              <a:rPr lang="en-US" sz="2400" dirty="0">
                <a:solidFill>
                  <a:srgbClr val="480048"/>
                </a:solidFill>
              </a:rPr>
              <a:t/>
            </a:r>
            <a:br>
              <a:rPr lang="en-US" sz="2400" dirty="0">
                <a:solidFill>
                  <a:srgbClr val="480048"/>
                </a:solidFill>
              </a:rPr>
            </a:br>
            <a:r>
              <a:rPr lang="en-US" sz="2400" dirty="0">
                <a:solidFill>
                  <a:srgbClr val="480048"/>
                </a:solidFill>
              </a:rPr>
              <a:t>Et après?</a:t>
            </a:r>
            <a:endParaRPr lang="fr-FR" sz="2400" dirty="0">
              <a:solidFill>
                <a:srgbClr val="48004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2099422"/>
            <a:ext cx="4800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359E"/>
                </a:solidFill>
              </a:rPr>
              <a:t>WHC sends Excel files to</a:t>
            </a:r>
            <a:br>
              <a:rPr lang="en-US" sz="2400" dirty="0" smtClean="0">
                <a:solidFill>
                  <a:srgbClr val="00359E"/>
                </a:solidFill>
              </a:rPr>
            </a:br>
            <a:r>
              <a:rPr lang="en-US" sz="2400" dirty="0" smtClean="0">
                <a:solidFill>
                  <a:srgbClr val="00359E"/>
                </a:solidFill>
              </a:rPr>
              <a:t>Focal Point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359E"/>
                </a:solidFill>
              </a:rPr>
              <a:t>For your own </a:t>
            </a:r>
            <a:br>
              <a:rPr lang="en-US" sz="2400" dirty="0" smtClean="0">
                <a:solidFill>
                  <a:srgbClr val="00359E"/>
                </a:solidFill>
              </a:rPr>
            </a:br>
            <a:r>
              <a:rPr lang="en-US" sz="2400" dirty="0" smtClean="0">
                <a:solidFill>
                  <a:srgbClr val="00359E"/>
                </a:solidFill>
              </a:rPr>
              <a:t>statistic purposes </a:t>
            </a:r>
            <a:br>
              <a:rPr lang="en-US" sz="2400" dirty="0" smtClean="0">
                <a:solidFill>
                  <a:srgbClr val="00359E"/>
                </a:solidFill>
              </a:rPr>
            </a:br>
            <a:endParaRPr lang="en-US" sz="2400" dirty="0" smtClean="0">
              <a:solidFill>
                <a:srgbClr val="00359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4157968"/>
            <a:ext cx="64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480048"/>
                </a:solidFill>
              </a:rPr>
              <a:t>Le Centre </a:t>
            </a:r>
            <a:r>
              <a:rPr lang="en-US" sz="2400" dirty="0" err="1" smtClean="0">
                <a:solidFill>
                  <a:srgbClr val="480048"/>
                </a:solidFill>
              </a:rPr>
              <a:t>enverra</a:t>
            </a:r>
            <a:r>
              <a:rPr lang="en-US" sz="2400" dirty="0" smtClean="0">
                <a:solidFill>
                  <a:srgbClr val="480048"/>
                </a:solidFill>
              </a:rPr>
              <a:t> au point </a:t>
            </a:r>
            <a:br>
              <a:rPr lang="en-US" sz="2400" dirty="0" smtClean="0">
                <a:solidFill>
                  <a:srgbClr val="480048"/>
                </a:solidFill>
              </a:rPr>
            </a:br>
            <a:r>
              <a:rPr lang="en-US" sz="2400" dirty="0" smtClean="0">
                <a:solidFill>
                  <a:srgbClr val="480048"/>
                </a:solidFill>
              </a:rPr>
              <a:t>focal les </a:t>
            </a:r>
            <a:r>
              <a:rPr lang="en-US" sz="2400" dirty="0" err="1" smtClean="0">
                <a:solidFill>
                  <a:srgbClr val="480048"/>
                </a:solidFill>
              </a:rPr>
              <a:t>fichiers</a:t>
            </a:r>
            <a:r>
              <a:rPr lang="en-US" sz="2400" dirty="0" smtClean="0">
                <a:solidFill>
                  <a:srgbClr val="480048"/>
                </a:solidFill>
              </a:rPr>
              <a:t>  </a:t>
            </a:r>
            <a:br>
              <a:rPr lang="en-US" sz="2400" dirty="0" smtClean="0">
                <a:solidFill>
                  <a:srgbClr val="480048"/>
                </a:solidFill>
              </a:rPr>
            </a:br>
            <a:r>
              <a:rPr lang="en-US" sz="2400" dirty="0" smtClean="0">
                <a:solidFill>
                  <a:srgbClr val="480048"/>
                </a:solidFill>
              </a:rPr>
              <a:t>en </a:t>
            </a:r>
            <a:r>
              <a:rPr lang="en-US" sz="2400" dirty="0" err="1" smtClean="0">
                <a:solidFill>
                  <a:srgbClr val="480048"/>
                </a:solidFill>
              </a:rPr>
              <a:t>ormat</a:t>
            </a:r>
            <a:r>
              <a:rPr lang="en-US" sz="2400" dirty="0" smtClean="0">
                <a:solidFill>
                  <a:srgbClr val="480048"/>
                </a:solidFill>
              </a:rPr>
              <a:t> excel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480048"/>
                </a:solidFill>
              </a:rPr>
              <a:t>Pour </a:t>
            </a:r>
            <a:r>
              <a:rPr lang="en-US" sz="2400" dirty="0" err="1" smtClean="0">
                <a:solidFill>
                  <a:srgbClr val="480048"/>
                </a:solidFill>
              </a:rPr>
              <a:t>vos</a:t>
            </a:r>
            <a:r>
              <a:rPr lang="en-US" sz="2400" dirty="0" smtClean="0">
                <a:solidFill>
                  <a:srgbClr val="480048"/>
                </a:solidFill>
              </a:rPr>
              <a:t> </a:t>
            </a:r>
            <a:r>
              <a:rPr lang="en-US" sz="2400" dirty="0" err="1" smtClean="0">
                <a:solidFill>
                  <a:srgbClr val="480048"/>
                </a:solidFill>
              </a:rPr>
              <a:t>propres</a:t>
            </a:r>
            <a:r>
              <a:rPr lang="en-US" sz="2400" dirty="0" smtClean="0">
                <a:solidFill>
                  <a:srgbClr val="480048"/>
                </a:solidFill>
              </a:rPr>
              <a:t> analyses</a:t>
            </a:r>
            <a:endParaRPr lang="fr-FR" sz="2400" dirty="0">
              <a:solidFill>
                <a:srgbClr val="4800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02179"/>
          </a:xfrm>
        </p:spPr>
        <p:txBody>
          <a:bodyPr/>
          <a:lstStyle/>
          <a:p>
            <a:pPr indent="0" eaLnBrk="1" hangingPunct="1"/>
            <a:r>
              <a:rPr lang="en-US" sz="2400" dirty="0">
                <a:solidFill>
                  <a:srgbClr val="00359E"/>
                </a:solidFill>
              </a:rPr>
              <a:t>What’s next?</a:t>
            </a:r>
            <a:r>
              <a:rPr lang="en-US" sz="2400" dirty="0">
                <a:solidFill>
                  <a:srgbClr val="480048"/>
                </a:solidFill>
              </a:rPr>
              <a:t/>
            </a:r>
            <a:br>
              <a:rPr lang="en-US" sz="2400" dirty="0">
                <a:solidFill>
                  <a:srgbClr val="480048"/>
                </a:solidFill>
              </a:rPr>
            </a:br>
            <a:r>
              <a:rPr lang="en-US" sz="2400" dirty="0">
                <a:solidFill>
                  <a:srgbClr val="480048"/>
                </a:solidFill>
              </a:rPr>
              <a:t>Et après?</a:t>
            </a:r>
            <a:endParaRPr lang="fr-FR" sz="2400" dirty="0">
              <a:solidFill>
                <a:srgbClr val="48004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371600"/>
            <a:ext cx="48006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359E"/>
                </a:solidFill>
              </a:rPr>
              <a:t>Three excel files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359E"/>
                </a:solidFill>
              </a:rPr>
              <a:t>Tables with </a:t>
            </a:r>
            <a:r>
              <a:rPr lang="en-US" sz="2400" dirty="0">
                <a:solidFill>
                  <a:srgbClr val="00359E"/>
                </a:solidFill>
              </a:rPr>
              <a:t>a</a:t>
            </a:r>
            <a:r>
              <a:rPr lang="en-US" sz="2400" dirty="0" smtClean="0">
                <a:solidFill>
                  <a:srgbClr val="00359E"/>
                </a:solidFill>
              </a:rPr>
              <a:t>ll questionnaires section 2 replies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359E"/>
                </a:solidFill>
              </a:rPr>
              <a:t>Factor tables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359E"/>
                </a:solidFill>
              </a:rPr>
              <a:t>Needs tables</a:t>
            </a:r>
            <a:br>
              <a:rPr lang="en-US" sz="2400" dirty="0" smtClean="0">
                <a:solidFill>
                  <a:srgbClr val="00359E"/>
                </a:solidFill>
              </a:rPr>
            </a:br>
            <a:endParaRPr lang="en-US" sz="2400" dirty="0" smtClean="0">
              <a:solidFill>
                <a:srgbClr val="00359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4157968"/>
            <a:ext cx="46918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rgbClr val="480048"/>
                </a:solidFill>
              </a:rPr>
              <a:t>Trois</a:t>
            </a:r>
            <a:r>
              <a:rPr lang="en-US" sz="2400" dirty="0" smtClean="0">
                <a:solidFill>
                  <a:srgbClr val="480048"/>
                </a:solidFill>
              </a:rPr>
              <a:t> tableaux excel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480048"/>
                </a:solidFill>
              </a:rPr>
              <a:t>Tableaux des </a:t>
            </a:r>
            <a:r>
              <a:rPr lang="en-US" sz="2400" dirty="0" err="1" smtClean="0">
                <a:solidFill>
                  <a:srgbClr val="480048"/>
                </a:solidFill>
              </a:rPr>
              <a:t>reponses</a:t>
            </a:r>
            <a:r>
              <a:rPr lang="en-US" sz="2400" dirty="0" smtClean="0">
                <a:solidFill>
                  <a:srgbClr val="480048"/>
                </a:solidFill>
              </a:rPr>
              <a:t> de </a:t>
            </a:r>
            <a:r>
              <a:rPr lang="en-US" sz="2400" dirty="0" err="1" smtClean="0">
                <a:solidFill>
                  <a:srgbClr val="480048"/>
                </a:solidFill>
              </a:rPr>
              <a:t>tous</a:t>
            </a:r>
            <a:r>
              <a:rPr lang="en-US" sz="2400" dirty="0" smtClean="0">
                <a:solidFill>
                  <a:srgbClr val="480048"/>
                </a:solidFill>
              </a:rPr>
              <a:t> les questionnaires section 2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480048"/>
                </a:solidFill>
              </a:rPr>
              <a:t>Tableaux des </a:t>
            </a:r>
            <a:r>
              <a:rPr lang="en-US" sz="2400" dirty="0" err="1" smtClean="0">
                <a:solidFill>
                  <a:srgbClr val="480048"/>
                </a:solidFill>
              </a:rPr>
              <a:t>facteurs</a:t>
            </a:r>
            <a:endParaRPr lang="en-US" sz="2400" dirty="0" smtClean="0">
              <a:solidFill>
                <a:srgbClr val="480048"/>
              </a:solidFill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480048"/>
                </a:solidFill>
              </a:rPr>
              <a:t>Tableaux des </a:t>
            </a:r>
            <a:r>
              <a:rPr lang="en-US" sz="2400" dirty="0" err="1" smtClean="0">
                <a:solidFill>
                  <a:srgbClr val="480048"/>
                </a:solidFill>
              </a:rPr>
              <a:t>besoins</a:t>
            </a:r>
            <a:endParaRPr lang="fr-FR" sz="2400" dirty="0">
              <a:solidFill>
                <a:srgbClr val="480048"/>
              </a:solidFill>
            </a:endParaRPr>
          </a:p>
        </p:txBody>
      </p:sp>
      <p:pic>
        <p:nvPicPr>
          <p:cNvPr id="3074" name="Picture 2" descr="E:\Capture-tabl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140" y="1676400"/>
            <a:ext cx="448462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42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02179"/>
          </a:xfrm>
        </p:spPr>
        <p:txBody>
          <a:bodyPr/>
          <a:lstStyle/>
          <a:p>
            <a:pPr indent="0" eaLnBrk="1" hangingPunct="1"/>
            <a:r>
              <a:rPr lang="en-US" sz="2400" dirty="0">
                <a:solidFill>
                  <a:srgbClr val="00359E"/>
                </a:solidFill>
              </a:rPr>
              <a:t>What’s next?</a:t>
            </a:r>
            <a:r>
              <a:rPr lang="en-US" sz="2400" dirty="0">
                <a:solidFill>
                  <a:srgbClr val="480048"/>
                </a:solidFill>
              </a:rPr>
              <a:t/>
            </a:r>
            <a:br>
              <a:rPr lang="en-US" sz="2400" dirty="0">
                <a:solidFill>
                  <a:srgbClr val="480048"/>
                </a:solidFill>
              </a:rPr>
            </a:br>
            <a:r>
              <a:rPr lang="en-US" sz="2400" dirty="0">
                <a:solidFill>
                  <a:srgbClr val="480048"/>
                </a:solidFill>
              </a:rPr>
              <a:t>Et après?</a:t>
            </a:r>
            <a:endParaRPr lang="en-US" sz="2400" dirty="0" smtClean="0">
              <a:solidFill>
                <a:srgbClr val="48004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799" y="1295400"/>
            <a:ext cx="84582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00359E"/>
                </a:solidFill>
              </a:rPr>
              <a:t>Descriptive statistics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1600" dirty="0" smtClean="0">
              <a:solidFill>
                <a:srgbClr val="00359E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00359E"/>
                </a:solidFill>
              </a:rPr>
              <a:t>Pre-analysis of questionnaire and identification of trends / indicators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1600" dirty="0">
              <a:solidFill>
                <a:srgbClr val="00359E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00359E"/>
                </a:solidFill>
              </a:rPr>
              <a:t>Preliminary outline of outcomes</a:t>
            </a:r>
          </a:p>
          <a:p>
            <a:endParaRPr lang="en-US" sz="2000" dirty="0">
              <a:solidFill>
                <a:srgbClr val="00359E"/>
              </a:solidFill>
            </a:endParaRPr>
          </a:p>
          <a:p>
            <a:r>
              <a:rPr lang="fr-FR" sz="2000" b="1" dirty="0" err="1">
                <a:solidFill>
                  <a:srgbClr val="003399"/>
                </a:solidFill>
              </a:rPr>
              <a:t>Mid</a:t>
            </a:r>
            <a:r>
              <a:rPr lang="fr-FR" sz="2000" b="1" dirty="0">
                <a:solidFill>
                  <a:srgbClr val="003399"/>
                </a:solidFill>
              </a:rPr>
              <a:t>-Cycle </a:t>
            </a:r>
            <a:r>
              <a:rPr lang="fr-FR" sz="2000" b="1" dirty="0" err="1">
                <a:solidFill>
                  <a:srgbClr val="003399"/>
                </a:solidFill>
              </a:rPr>
              <a:t>Review</a:t>
            </a:r>
            <a:r>
              <a:rPr lang="fr-FR" sz="2000" b="1" dirty="0">
                <a:solidFill>
                  <a:srgbClr val="003399"/>
                </a:solidFill>
              </a:rPr>
              <a:t> Meeting</a:t>
            </a:r>
            <a:r>
              <a:rPr lang="fr-FR" sz="2000" dirty="0">
                <a:solidFill>
                  <a:srgbClr val="003399"/>
                </a:solidFill>
              </a:rPr>
              <a:t/>
            </a:r>
            <a:br>
              <a:rPr lang="fr-FR" sz="2000" dirty="0">
                <a:solidFill>
                  <a:srgbClr val="003399"/>
                </a:solidFill>
              </a:rPr>
            </a:br>
            <a:r>
              <a:rPr lang="fr-FR" sz="2000" dirty="0">
                <a:solidFill>
                  <a:srgbClr val="003399"/>
                </a:solidFill>
              </a:rPr>
              <a:t>UNESCO </a:t>
            </a:r>
            <a:r>
              <a:rPr lang="fr-FR" sz="2000" dirty="0" err="1">
                <a:solidFill>
                  <a:srgbClr val="003399"/>
                </a:solidFill>
              </a:rPr>
              <a:t>Headquarters</a:t>
            </a:r>
            <a:r>
              <a:rPr lang="fr-FR" sz="2000" dirty="0">
                <a:solidFill>
                  <a:srgbClr val="003399"/>
                </a:solidFill>
              </a:rPr>
              <a:t>, </a:t>
            </a:r>
            <a:r>
              <a:rPr lang="fr-FR" sz="2000" dirty="0" smtClean="0">
                <a:solidFill>
                  <a:srgbClr val="003399"/>
                </a:solidFill>
              </a:rPr>
              <a:t>Paris (</a:t>
            </a:r>
            <a:r>
              <a:rPr lang="fr-FR" sz="2000" dirty="0">
                <a:solidFill>
                  <a:srgbClr val="003399"/>
                </a:solidFill>
              </a:rPr>
              <a:t>France) </a:t>
            </a:r>
            <a:r>
              <a:rPr lang="fr-FR" sz="2000" dirty="0" smtClean="0">
                <a:solidFill>
                  <a:srgbClr val="003399"/>
                </a:solidFill>
              </a:rPr>
              <a:t>– 22 </a:t>
            </a:r>
            <a:r>
              <a:rPr lang="en-US" sz="2000" dirty="0" smtClean="0">
                <a:solidFill>
                  <a:srgbClr val="003399"/>
                </a:solidFill>
              </a:rPr>
              <a:t>November</a:t>
            </a:r>
            <a:r>
              <a:rPr lang="fr-FR" sz="2000" dirty="0" smtClean="0">
                <a:solidFill>
                  <a:srgbClr val="003399"/>
                </a:solidFill>
              </a:rPr>
              <a:t> 2013</a:t>
            </a:r>
            <a:endParaRPr lang="fr-FR" sz="2000" dirty="0">
              <a:solidFill>
                <a:srgbClr val="003399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​  </a:t>
            </a:r>
            <a:r>
              <a:rPr kumimoji="0" lang="en-US" sz="1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799" y="4110097"/>
            <a:ext cx="845820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fr-FR" sz="1600" dirty="0" smtClean="0">
                <a:solidFill>
                  <a:srgbClr val="480048"/>
                </a:solidFill>
              </a:rPr>
              <a:t>Statistiques </a:t>
            </a:r>
            <a:r>
              <a:rPr lang="fr-FR" sz="1600" dirty="0">
                <a:solidFill>
                  <a:srgbClr val="480048"/>
                </a:solidFill>
              </a:rPr>
              <a:t>descriptives</a:t>
            </a:r>
          </a:p>
          <a:p>
            <a:pPr marL="342900" indent="-342900">
              <a:buFont typeface="Wingdings" pitchFamily="2" charset="2"/>
              <a:buChar char="ü"/>
            </a:pPr>
            <a:endParaRPr lang="fr-FR" sz="1600" dirty="0">
              <a:solidFill>
                <a:srgbClr val="480048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fr-FR" sz="1600" dirty="0">
                <a:solidFill>
                  <a:srgbClr val="480048"/>
                </a:solidFill>
              </a:rPr>
              <a:t>Pré-analyse des questionnaires et </a:t>
            </a:r>
            <a:r>
              <a:rPr lang="fr-FR" sz="1600" dirty="0" smtClean="0">
                <a:solidFill>
                  <a:srgbClr val="480048"/>
                </a:solidFill>
              </a:rPr>
              <a:t>identification </a:t>
            </a:r>
            <a:r>
              <a:rPr lang="fr-FR" sz="1600" dirty="0">
                <a:solidFill>
                  <a:srgbClr val="480048"/>
                </a:solidFill>
              </a:rPr>
              <a:t>des tendances / indicateurs</a:t>
            </a:r>
          </a:p>
          <a:p>
            <a:pPr marL="342900" indent="-342900">
              <a:buFont typeface="Wingdings" pitchFamily="2" charset="2"/>
              <a:buChar char="ü"/>
            </a:pPr>
            <a:endParaRPr lang="fr-FR" sz="1600" dirty="0">
              <a:solidFill>
                <a:srgbClr val="480048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fr-FR" sz="1600" dirty="0">
                <a:solidFill>
                  <a:srgbClr val="480048"/>
                </a:solidFill>
              </a:rPr>
              <a:t>Aperçu préliminaire des résultats</a:t>
            </a:r>
            <a:endParaRPr lang="en-US" sz="1600" dirty="0" smtClean="0">
              <a:solidFill>
                <a:srgbClr val="480048"/>
              </a:solidFill>
            </a:endParaRPr>
          </a:p>
          <a:p>
            <a:endParaRPr lang="en-US" sz="1600" dirty="0">
              <a:solidFill>
                <a:srgbClr val="480048"/>
              </a:solidFill>
            </a:endParaRPr>
          </a:p>
          <a:p>
            <a:r>
              <a:rPr lang="fr-FR" sz="2000" b="1" dirty="0">
                <a:solidFill>
                  <a:srgbClr val="480048"/>
                </a:solidFill>
              </a:rPr>
              <a:t>Réunion d’examen en milieu de </a:t>
            </a:r>
            <a:r>
              <a:rPr lang="fr-FR" sz="2000" b="1" dirty="0" smtClean="0">
                <a:solidFill>
                  <a:srgbClr val="480048"/>
                </a:solidFill>
              </a:rPr>
              <a:t>cycle</a:t>
            </a:r>
          </a:p>
          <a:p>
            <a:r>
              <a:rPr lang="fr-FR" sz="2000" dirty="0">
                <a:solidFill>
                  <a:srgbClr val="480048"/>
                </a:solidFill>
              </a:rPr>
              <a:t>Siège de </a:t>
            </a:r>
            <a:r>
              <a:rPr lang="fr-FR" sz="2000" dirty="0" smtClean="0">
                <a:solidFill>
                  <a:srgbClr val="480048"/>
                </a:solidFill>
              </a:rPr>
              <a:t>l'UNESCO, Paris (France) – 22 novembre 2013</a:t>
            </a:r>
            <a:endParaRPr lang="fr-FR" sz="2000" dirty="0">
              <a:solidFill>
                <a:srgbClr val="4800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95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7575"/>
          </a:xfrm>
        </p:spPr>
        <p:txBody>
          <a:bodyPr/>
          <a:lstStyle/>
          <a:p>
            <a:r>
              <a:rPr lang="en-US" dirty="0" smtClean="0">
                <a:solidFill>
                  <a:srgbClr val="00359E"/>
                </a:solidFill>
                <a:cs typeface="Arial" pitchFamily="34" charset="0"/>
              </a:rPr>
              <a:t>Retrospective Statements of Outstanding Universal Value (SOUV)</a:t>
            </a:r>
            <a:br>
              <a:rPr lang="en-US" dirty="0" smtClean="0">
                <a:solidFill>
                  <a:srgbClr val="00359E"/>
                </a:solidFill>
                <a:cs typeface="Arial" pitchFamily="34" charset="0"/>
              </a:rPr>
            </a:br>
            <a:r>
              <a:rPr lang="fr-FR" dirty="0" smtClean="0">
                <a:solidFill>
                  <a:srgbClr val="480048"/>
                </a:solidFill>
                <a:cs typeface="Arial" pitchFamily="34" charset="0"/>
              </a:rPr>
              <a:t>Déclarations rétrospectives de Valeur universelle exceptionnelle (VUE)</a:t>
            </a: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8273105" y="2137043"/>
              <a:ext cx="475560" cy="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4755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8282465" y="2910683"/>
              <a:ext cx="581040" cy="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0" y="0"/>
                <a:ext cx="581040" cy="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ectangle 1"/>
          <p:cNvSpPr/>
          <p:nvPr/>
        </p:nvSpPr>
        <p:spPr>
          <a:xfrm>
            <a:off x="7620000" y="5638800"/>
            <a:ext cx="1524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952043"/>
              </p:ext>
            </p:extLst>
          </p:nvPr>
        </p:nvGraphicFramePr>
        <p:xfrm>
          <a:off x="304800" y="1066800"/>
          <a:ext cx="8534401" cy="4861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4200"/>
                <a:gridCol w="1600201"/>
              </a:tblGrid>
              <a:tr h="838200"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rgbClr val="00359E"/>
                          </a:solidFill>
                        </a:rPr>
                        <a:t>World Heritage properties EUR/NA</a:t>
                      </a:r>
                    </a:p>
                    <a:p>
                      <a:r>
                        <a:rPr lang="en-US" sz="1900" b="0" baseline="0" dirty="0" err="1" smtClean="0">
                          <a:solidFill>
                            <a:srgbClr val="480048"/>
                          </a:solidFill>
                        </a:rPr>
                        <a:t>Biens</a:t>
                      </a:r>
                      <a:r>
                        <a:rPr lang="en-US" sz="1900" b="0" baseline="0" dirty="0" smtClean="0">
                          <a:solidFill>
                            <a:srgbClr val="480048"/>
                          </a:solidFill>
                        </a:rPr>
                        <a:t> du </a:t>
                      </a:r>
                      <a:r>
                        <a:rPr lang="en-US" sz="1900" b="0" baseline="0" dirty="0" err="1" smtClean="0">
                          <a:solidFill>
                            <a:srgbClr val="480048"/>
                          </a:solidFill>
                        </a:rPr>
                        <a:t>patrimoine</a:t>
                      </a:r>
                      <a:r>
                        <a:rPr lang="en-US" sz="1900" b="0" baseline="0" dirty="0" smtClean="0">
                          <a:solidFill>
                            <a:srgbClr val="480048"/>
                          </a:solidFill>
                        </a:rPr>
                        <a:t> </a:t>
                      </a:r>
                      <a:r>
                        <a:rPr lang="en-US" sz="1900" b="0" baseline="0" dirty="0" err="1" smtClean="0">
                          <a:solidFill>
                            <a:srgbClr val="480048"/>
                          </a:solidFill>
                        </a:rPr>
                        <a:t>mondial</a:t>
                      </a:r>
                      <a:r>
                        <a:rPr lang="en-US" sz="1900" b="0" baseline="0" dirty="0" smtClean="0">
                          <a:solidFill>
                            <a:srgbClr val="480048"/>
                          </a:solidFill>
                        </a:rPr>
                        <a:t> EUR/AN</a:t>
                      </a:r>
                      <a:endParaRPr lang="en-US" sz="1900" b="0" dirty="0">
                        <a:solidFill>
                          <a:srgbClr val="480048"/>
                        </a:solidFill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rgbClr val="00359E"/>
                          </a:solidFill>
                        </a:rPr>
                        <a:t>462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baseline="0" dirty="0" smtClean="0">
                          <a:solidFill>
                            <a:srgbClr val="480048"/>
                          </a:solidFill>
                        </a:rPr>
                        <a:t>462</a:t>
                      </a:r>
                      <a:endParaRPr lang="en-US" sz="2000" b="0" dirty="0" smtClean="0">
                        <a:solidFill>
                          <a:srgbClr val="480048"/>
                        </a:solidFill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359E"/>
                          </a:solidFill>
                        </a:rPr>
                        <a:t>Retrospective SOUVs </a:t>
                      </a:r>
                      <a:r>
                        <a:rPr lang="en-US" sz="2000" b="1" dirty="0" smtClean="0">
                          <a:solidFill>
                            <a:srgbClr val="00359E"/>
                          </a:solidFill>
                        </a:rPr>
                        <a:t>expected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900" b="0" kern="1200" baseline="0" dirty="0" smtClean="0">
                          <a:solidFill>
                            <a:srgbClr val="480048"/>
                          </a:solidFill>
                          <a:latin typeface="+mn-lt"/>
                          <a:ea typeface="+mn-ea"/>
                          <a:cs typeface="+mn-cs"/>
                        </a:rPr>
                        <a:t>Déclarations rétrospectives VUE </a:t>
                      </a:r>
                      <a:r>
                        <a:rPr lang="fr-FR" sz="1900" b="1" kern="1200" baseline="0" dirty="0" smtClean="0">
                          <a:solidFill>
                            <a:srgbClr val="480048"/>
                          </a:solidFill>
                          <a:latin typeface="+mn-lt"/>
                          <a:ea typeface="+mn-ea"/>
                          <a:cs typeface="+mn-cs"/>
                        </a:rPr>
                        <a:t>attendues</a:t>
                      </a:r>
                      <a:endParaRPr lang="en-US" sz="1900" b="1" kern="1200" baseline="0" dirty="0" smtClean="0">
                        <a:solidFill>
                          <a:srgbClr val="4800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359E"/>
                          </a:solidFill>
                        </a:rPr>
                        <a:t>372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rgbClr val="480048"/>
                          </a:solidFill>
                        </a:rPr>
                        <a:t>372</a:t>
                      </a:r>
                      <a:endParaRPr lang="en-US" sz="2000" b="0" dirty="0" smtClean="0">
                        <a:solidFill>
                          <a:srgbClr val="480048"/>
                        </a:solidFill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359E"/>
                          </a:solidFill>
                        </a:rPr>
                        <a:t>Retrospective SOUVs </a:t>
                      </a:r>
                      <a:r>
                        <a:rPr lang="en-US" sz="2000" b="1" dirty="0" smtClean="0">
                          <a:solidFill>
                            <a:srgbClr val="00359E"/>
                          </a:solidFill>
                        </a:rPr>
                        <a:t>received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b="0" kern="1200" baseline="0" dirty="0" smtClean="0">
                          <a:solidFill>
                            <a:srgbClr val="480048"/>
                          </a:solidFill>
                          <a:latin typeface="+mn-lt"/>
                          <a:ea typeface="+mn-ea"/>
                          <a:cs typeface="+mn-cs"/>
                        </a:rPr>
                        <a:t>Déclarations rétrospectives VUE </a:t>
                      </a:r>
                      <a:r>
                        <a:rPr lang="fr-FR" sz="1900" b="1" kern="1200" baseline="0" dirty="0" smtClean="0">
                          <a:solidFill>
                            <a:srgbClr val="480048"/>
                          </a:solidFill>
                          <a:latin typeface="+mn-lt"/>
                          <a:ea typeface="+mn-ea"/>
                          <a:cs typeface="+mn-cs"/>
                        </a:rPr>
                        <a:t>reçues</a:t>
                      </a:r>
                      <a:endParaRPr lang="en-US" sz="1900" b="1" kern="1200" baseline="0" dirty="0" smtClean="0">
                        <a:solidFill>
                          <a:srgbClr val="4800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359E"/>
                          </a:solidFill>
                        </a:rPr>
                        <a:t>354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rgbClr val="480048"/>
                          </a:solidFill>
                        </a:rPr>
                        <a:t>354</a:t>
                      </a:r>
                      <a:endParaRPr lang="en-US" sz="2000" b="0" dirty="0">
                        <a:solidFill>
                          <a:srgbClr val="00359E"/>
                        </a:solidFill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359E"/>
                          </a:solidFill>
                        </a:rPr>
                        <a:t>Retrospective SOUVs </a:t>
                      </a:r>
                      <a:r>
                        <a:rPr lang="en-US" sz="2000" b="1" dirty="0" smtClean="0">
                          <a:solidFill>
                            <a:srgbClr val="00359E"/>
                          </a:solidFill>
                        </a:rPr>
                        <a:t>not received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b="0" kern="1200" baseline="0" dirty="0" smtClean="0">
                          <a:solidFill>
                            <a:srgbClr val="480048"/>
                          </a:solidFill>
                          <a:latin typeface="+mn-lt"/>
                          <a:ea typeface="+mn-ea"/>
                          <a:cs typeface="+mn-cs"/>
                        </a:rPr>
                        <a:t>Déclarations rétrospectives VUE </a:t>
                      </a:r>
                      <a:r>
                        <a:rPr lang="fr-FR" sz="1900" b="1" kern="1200" baseline="0" dirty="0" smtClean="0">
                          <a:solidFill>
                            <a:srgbClr val="480048"/>
                          </a:solidFill>
                          <a:latin typeface="+mn-lt"/>
                          <a:ea typeface="+mn-ea"/>
                          <a:cs typeface="+mn-cs"/>
                        </a:rPr>
                        <a:t>non reçues</a:t>
                      </a:r>
                      <a:endParaRPr lang="en-US" sz="1900" b="1" kern="1200" baseline="0" dirty="0" smtClean="0">
                        <a:solidFill>
                          <a:srgbClr val="4800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359E"/>
                          </a:solidFill>
                        </a:rPr>
                        <a:t>17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rgbClr val="480048"/>
                          </a:solidFill>
                        </a:rPr>
                        <a:t>17</a:t>
                      </a:r>
                      <a:endParaRPr lang="en-US" sz="2000" b="0" dirty="0" smtClean="0">
                        <a:solidFill>
                          <a:srgbClr val="480048"/>
                        </a:solidFill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359E"/>
                          </a:solidFill>
                        </a:rPr>
                        <a:t>Retrospective SOUVs </a:t>
                      </a:r>
                      <a:r>
                        <a:rPr lang="en-US" sz="2000" b="1" dirty="0" smtClean="0">
                          <a:solidFill>
                            <a:srgbClr val="00359E"/>
                          </a:solidFill>
                        </a:rPr>
                        <a:t>incomplete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b="0" kern="1200" baseline="0" dirty="0" smtClean="0">
                          <a:solidFill>
                            <a:srgbClr val="480048"/>
                          </a:solidFill>
                          <a:latin typeface="+mn-lt"/>
                          <a:ea typeface="+mn-ea"/>
                          <a:cs typeface="+mn-cs"/>
                        </a:rPr>
                        <a:t>Déclarations rétrospectives VUE </a:t>
                      </a:r>
                      <a:r>
                        <a:rPr lang="fr-FR" sz="1900" b="1" kern="1200" baseline="0" dirty="0" smtClean="0">
                          <a:solidFill>
                            <a:srgbClr val="480048"/>
                          </a:solidFill>
                          <a:latin typeface="+mn-lt"/>
                          <a:ea typeface="+mn-ea"/>
                          <a:cs typeface="+mn-cs"/>
                        </a:rPr>
                        <a:t>incomplètes</a:t>
                      </a:r>
                      <a:endParaRPr lang="en-US" sz="1900" b="1" kern="1200" baseline="0" dirty="0" smtClean="0">
                        <a:solidFill>
                          <a:srgbClr val="4800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359E"/>
                          </a:solidFill>
                        </a:rPr>
                        <a:t>26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rgbClr val="480048"/>
                          </a:solidFill>
                        </a:rPr>
                        <a:t>26</a:t>
                      </a:r>
                      <a:endParaRPr lang="en-US" sz="2000" b="0" dirty="0">
                        <a:solidFill>
                          <a:srgbClr val="00359E"/>
                        </a:solidFill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3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359E"/>
                          </a:solidFill>
                        </a:rPr>
                        <a:t>Retrospective SOUVs </a:t>
                      </a:r>
                      <a:r>
                        <a:rPr lang="en-US" sz="2000" b="1" dirty="0" smtClean="0">
                          <a:solidFill>
                            <a:srgbClr val="00359E"/>
                          </a:solidFill>
                        </a:rPr>
                        <a:t>presented</a:t>
                      </a:r>
                      <a:r>
                        <a:rPr lang="en-US" sz="2000" b="1" baseline="0" dirty="0" smtClean="0">
                          <a:solidFill>
                            <a:srgbClr val="00359E"/>
                          </a:solidFill>
                        </a:rPr>
                        <a:t> to 37COM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b="0" kern="1200" baseline="0" dirty="0" smtClean="0">
                          <a:solidFill>
                            <a:srgbClr val="480048"/>
                          </a:solidFill>
                          <a:latin typeface="+mn-lt"/>
                          <a:ea typeface="+mn-ea"/>
                          <a:cs typeface="+mn-cs"/>
                        </a:rPr>
                        <a:t>Déclarations rétrospectives VUE </a:t>
                      </a:r>
                      <a:r>
                        <a:rPr lang="fr-FR" sz="1900" b="1" kern="1200" baseline="0" dirty="0" smtClean="0">
                          <a:solidFill>
                            <a:srgbClr val="480048"/>
                          </a:solidFill>
                          <a:latin typeface="+mn-lt"/>
                          <a:ea typeface="+mn-ea"/>
                          <a:cs typeface="+mn-cs"/>
                        </a:rPr>
                        <a:t>présentées au 37COM</a:t>
                      </a:r>
                      <a:endParaRPr lang="en-US" sz="1900" b="1" kern="1200" baseline="0" dirty="0" smtClean="0">
                        <a:solidFill>
                          <a:srgbClr val="4800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1" kern="1200" baseline="0" dirty="0" smtClean="0">
                        <a:solidFill>
                          <a:srgbClr val="4800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 smtClean="0">
                          <a:solidFill>
                            <a:srgbClr val="00359E"/>
                          </a:solidFill>
                        </a:rPr>
                        <a:t>65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kern="1200" baseline="0" dirty="0" smtClean="0">
                          <a:solidFill>
                            <a:srgbClr val="480048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  <a:endParaRPr lang="en-US" sz="2000" b="0" kern="1200" baseline="0" dirty="0">
                        <a:solidFill>
                          <a:srgbClr val="4800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7575"/>
          </a:xfrm>
        </p:spPr>
        <p:txBody>
          <a:bodyPr/>
          <a:lstStyle/>
          <a:p>
            <a:r>
              <a:rPr lang="en-US" dirty="0" smtClean="0">
                <a:solidFill>
                  <a:srgbClr val="00359E"/>
                </a:solidFill>
              </a:rPr>
              <a:t>Distribution 2nd Cycle of the Periodic Reporting Exercise</a:t>
            </a:r>
            <a:br>
              <a:rPr lang="en-US" dirty="0" smtClean="0">
                <a:solidFill>
                  <a:srgbClr val="00359E"/>
                </a:solidFill>
              </a:rPr>
            </a:br>
            <a:r>
              <a:rPr lang="en-US" dirty="0" err="1" smtClean="0">
                <a:solidFill>
                  <a:srgbClr val="480048"/>
                </a:solidFill>
              </a:rPr>
              <a:t>Répartition</a:t>
            </a:r>
            <a:r>
              <a:rPr lang="en-US" dirty="0" smtClean="0">
                <a:solidFill>
                  <a:srgbClr val="480048"/>
                </a:solidFill>
              </a:rPr>
              <a:t> </a:t>
            </a:r>
            <a:r>
              <a:rPr lang="fr-FR" dirty="0" smtClean="0">
                <a:solidFill>
                  <a:srgbClr val="480048"/>
                </a:solidFill>
              </a:rPr>
              <a:t>2nd cycle de l'exercice de soumission des Rapports périodiques</a:t>
            </a:r>
            <a:endParaRPr lang="en-US" dirty="0" smtClean="0">
              <a:solidFill>
                <a:srgbClr val="480048"/>
              </a:solidFill>
            </a:endParaRPr>
          </a:p>
        </p:txBody>
      </p:sp>
      <p:sp>
        <p:nvSpPr>
          <p:cNvPr id="27" name="Oval 29"/>
          <p:cNvSpPr>
            <a:spLocks noChangeArrowheads="1"/>
          </p:cNvSpPr>
          <p:nvPr/>
        </p:nvSpPr>
        <p:spPr bwMode="auto">
          <a:xfrm>
            <a:off x="6086856" y="1743456"/>
            <a:ext cx="2066544" cy="2066544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2473035" y="992541"/>
            <a:ext cx="3163824" cy="3163824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30" name="Oval 3"/>
          <p:cNvSpPr>
            <a:spLocks noChangeArrowheads="1"/>
          </p:cNvSpPr>
          <p:nvPr/>
        </p:nvSpPr>
        <p:spPr bwMode="auto">
          <a:xfrm>
            <a:off x="709956" y="1782871"/>
            <a:ext cx="621792" cy="62179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31" name="Oval 4"/>
          <p:cNvSpPr>
            <a:spLocks noChangeArrowheads="1"/>
          </p:cNvSpPr>
          <p:nvPr/>
        </p:nvSpPr>
        <p:spPr bwMode="auto">
          <a:xfrm>
            <a:off x="4509516" y="1266101"/>
            <a:ext cx="658368" cy="65836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32" name="Oval 5"/>
          <p:cNvSpPr>
            <a:spLocks noChangeArrowheads="1"/>
          </p:cNvSpPr>
          <p:nvPr/>
        </p:nvSpPr>
        <p:spPr bwMode="auto">
          <a:xfrm>
            <a:off x="2562520" y="1542299"/>
            <a:ext cx="2505456" cy="250545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33" name="Oval 6"/>
          <p:cNvSpPr>
            <a:spLocks noChangeArrowheads="1"/>
          </p:cNvSpPr>
          <p:nvPr/>
        </p:nvSpPr>
        <p:spPr bwMode="auto">
          <a:xfrm>
            <a:off x="4398810" y="3783907"/>
            <a:ext cx="2615184" cy="2615184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34" name="Oval 7"/>
          <p:cNvSpPr>
            <a:spLocks noChangeArrowheads="1"/>
          </p:cNvSpPr>
          <p:nvPr/>
        </p:nvSpPr>
        <p:spPr bwMode="auto">
          <a:xfrm>
            <a:off x="6124280" y="2294540"/>
            <a:ext cx="1371600" cy="1371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35" name="Oval 8"/>
          <p:cNvSpPr>
            <a:spLocks noChangeArrowheads="1"/>
          </p:cNvSpPr>
          <p:nvPr/>
        </p:nvSpPr>
        <p:spPr bwMode="auto">
          <a:xfrm>
            <a:off x="7365492" y="2100083"/>
            <a:ext cx="694944" cy="694944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449352" y="1792069"/>
            <a:ext cx="114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0" dirty="0" smtClean="0">
                <a:solidFill>
                  <a:schemeClr val="tx1"/>
                </a:solidFill>
                <a:latin typeface="+mj-lt"/>
              </a:rPr>
              <a:t>North America</a:t>
            </a:r>
            <a:br>
              <a:rPr lang="en-US" sz="1200" b="0" dirty="0" smtClean="0">
                <a:solidFill>
                  <a:schemeClr val="tx1"/>
                </a:solidFill>
                <a:latin typeface="+mj-lt"/>
              </a:rPr>
            </a:br>
            <a:r>
              <a:rPr lang="en-US" sz="1200" b="0" dirty="0" smtClean="0">
                <a:solidFill>
                  <a:schemeClr val="tx1"/>
                </a:solidFill>
                <a:latin typeface="+mj-lt"/>
              </a:rPr>
              <a:t>34</a:t>
            </a: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4267200" y="1313178"/>
            <a:ext cx="114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0" dirty="0" smtClean="0">
                <a:solidFill>
                  <a:schemeClr val="tx1"/>
                </a:solidFill>
                <a:latin typeface="+mj-lt"/>
              </a:rPr>
              <a:t>Nordic </a:t>
            </a:r>
            <a:br>
              <a:rPr lang="en-US" sz="1200" b="0" dirty="0" smtClean="0">
                <a:solidFill>
                  <a:schemeClr val="tx1"/>
                </a:solidFill>
                <a:latin typeface="+mj-lt"/>
              </a:rPr>
            </a:br>
            <a:r>
              <a:rPr lang="en-US" sz="1200" b="0" dirty="0" smtClean="0">
                <a:solidFill>
                  <a:schemeClr val="tx1"/>
                </a:solidFill>
                <a:latin typeface="+mj-lt"/>
              </a:rPr>
              <a:t>&amp; Baltic</a:t>
            </a:r>
            <a:br>
              <a:rPr lang="en-US" sz="1200" b="0" dirty="0" smtClean="0">
                <a:solidFill>
                  <a:schemeClr val="tx1"/>
                </a:solidFill>
                <a:latin typeface="+mj-lt"/>
              </a:rPr>
            </a:br>
            <a:r>
              <a:rPr lang="en-US" sz="1200" b="0" dirty="0" smtClean="0">
                <a:solidFill>
                  <a:schemeClr val="tx1"/>
                </a:solidFill>
                <a:latin typeface="+mj-lt"/>
              </a:rPr>
              <a:t>36</a:t>
            </a: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7315200" y="2207567"/>
            <a:ext cx="795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0" dirty="0" smtClean="0">
                <a:solidFill>
                  <a:schemeClr val="tx1"/>
                </a:solidFill>
                <a:latin typeface="+mj-lt"/>
              </a:rPr>
              <a:t>Eastern</a:t>
            </a:r>
            <a:br>
              <a:rPr lang="en-US" sz="1200" b="0" dirty="0" smtClean="0">
                <a:solidFill>
                  <a:schemeClr val="tx1"/>
                </a:solidFill>
                <a:latin typeface="+mj-lt"/>
              </a:rPr>
            </a:br>
            <a:r>
              <a:rPr lang="en-US" sz="1200" b="0" dirty="0" smtClean="0">
                <a:solidFill>
                  <a:schemeClr val="tx1"/>
                </a:solidFill>
                <a:latin typeface="+mj-lt"/>
              </a:rPr>
              <a:t>38</a:t>
            </a:r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3243748" y="2520011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0" dirty="0" smtClean="0">
                <a:solidFill>
                  <a:schemeClr val="tx1"/>
                </a:solidFill>
                <a:latin typeface="+mj-lt"/>
              </a:rPr>
              <a:t>Western</a:t>
            </a:r>
            <a:br>
              <a:rPr lang="en-US" sz="1200" b="0" dirty="0" smtClean="0">
                <a:solidFill>
                  <a:schemeClr val="tx1"/>
                </a:solidFill>
                <a:latin typeface="+mj-lt"/>
              </a:rPr>
            </a:br>
            <a:r>
              <a:rPr lang="en-US" sz="1200" b="0" dirty="0" smtClean="0">
                <a:solidFill>
                  <a:schemeClr val="tx1"/>
                </a:solidFill>
                <a:latin typeface="+mj-lt"/>
              </a:rPr>
              <a:t>137</a:t>
            </a: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6124280" y="2657175"/>
            <a:ext cx="137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0" dirty="0" smtClean="0">
                <a:solidFill>
                  <a:schemeClr val="tx1"/>
                </a:solidFill>
                <a:latin typeface="+mj-lt"/>
              </a:rPr>
              <a:t>Central &amp; </a:t>
            </a:r>
            <a:r>
              <a:rPr lang="en-US" sz="1200" b="0" dirty="0">
                <a:solidFill>
                  <a:schemeClr val="tx1"/>
                </a:solidFill>
                <a:latin typeface="+mj-lt"/>
              </a:rPr>
              <a:t/>
            </a:r>
            <a:br>
              <a:rPr lang="en-US" sz="1200" b="0" dirty="0">
                <a:solidFill>
                  <a:schemeClr val="tx1"/>
                </a:solidFill>
                <a:latin typeface="+mj-lt"/>
              </a:rPr>
            </a:br>
            <a:r>
              <a:rPr lang="en-US" sz="1200" b="0" dirty="0" smtClean="0">
                <a:solidFill>
                  <a:schemeClr val="tx1"/>
                </a:solidFill>
                <a:latin typeface="+mj-lt"/>
              </a:rPr>
              <a:t>South-Eastern</a:t>
            </a:r>
            <a:br>
              <a:rPr lang="en-US" sz="1200" b="0" dirty="0" smtClean="0">
                <a:solidFill>
                  <a:schemeClr val="tx1"/>
                </a:solidFill>
                <a:latin typeface="+mj-lt"/>
              </a:rPr>
            </a:br>
            <a:r>
              <a:rPr lang="en-US" sz="1200" b="0" dirty="0" smtClean="0">
                <a:solidFill>
                  <a:schemeClr val="tx1"/>
                </a:solidFill>
                <a:latin typeface="+mj-lt"/>
              </a:rPr>
              <a:t>75</a:t>
            </a: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4982502" y="4860667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0" dirty="0" smtClean="0">
                <a:solidFill>
                  <a:schemeClr val="tx1"/>
                </a:solidFill>
                <a:latin typeface="+mj-lt"/>
              </a:rPr>
              <a:t>Mediterranean</a:t>
            </a:r>
            <a:br>
              <a:rPr lang="en-US" sz="1200" b="0" dirty="0" smtClean="0">
                <a:solidFill>
                  <a:schemeClr val="tx1"/>
                </a:solidFill>
                <a:latin typeface="+mj-lt"/>
              </a:rPr>
            </a:br>
            <a:r>
              <a:rPr lang="en-US" sz="1200" b="0" dirty="0" smtClean="0">
                <a:solidFill>
                  <a:schemeClr val="tx1"/>
                </a:solidFill>
                <a:latin typeface="+mj-lt"/>
              </a:rPr>
              <a:t>143</a:t>
            </a:r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152400" y="4977199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3" name="Rectangle 16"/>
          <p:cNvSpPr>
            <a:spLocks noChangeArrowheads="1"/>
          </p:cNvSpPr>
          <p:nvPr/>
        </p:nvSpPr>
        <p:spPr bwMode="auto">
          <a:xfrm>
            <a:off x="152400" y="5281999"/>
            <a:ext cx="228600" cy="2286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>
            <a:off x="447675" y="4953000"/>
            <a:ext cx="1295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0" dirty="0" smtClean="0">
                <a:solidFill>
                  <a:schemeClr val="tx1"/>
                </a:solidFill>
                <a:latin typeface="+mj-lt"/>
              </a:rPr>
              <a:t>207*</a:t>
            </a:r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>
            <a:off x="428625" y="5257800"/>
            <a:ext cx="1295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0" dirty="0" smtClean="0">
                <a:solidFill>
                  <a:schemeClr val="tx1"/>
                </a:solidFill>
                <a:latin typeface="+mj-lt"/>
              </a:rPr>
              <a:t>256*</a:t>
            </a:r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>
            <a:off x="57150" y="5867400"/>
            <a:ext cx="3758098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100" b="0" dirty="0" smtClean="0">
                <a:solidFill>
                  <a:srgbClr val="002164"/>
                </a:solidFill>
                <a:latin typeface="+mj-lt"/>
              </a:rPr>
              <a:t>*</a:t>
            </a:r>
            <a:r>
              <a:rPr lang="en-US" sz="1100" b="0" dirty="0" err="1" smtClean="0">
                <a:solidFill>
                  <a:srgbClr val="002164"/>
                </a:solidFill>
                <a:latin typeface="+mj-lt"/>
              </a:rPr>
              <a:t>Aproximated</a:t>
            </a:r>
            <a:r>
              <a:rPr lang="en-US" sz="1100" b="0" dirty="0" smtClean="0">
                <a:solidFill>
                  <a:srgbClr val="002164"/>
                </a:solidFill>
                <a:latin typeface="+mj-lt"/>
              </a:rPr>
              <a:t> - The </a:t>
            </a:r>
            <a:r>
              <a:rPr lang="en-US" sz="1100" b="0" dirty="0" err="1" smtClean="0">
                <a:solidFill>
                  <a:srgbClr val="002164"/>
                </a:solidFill>
                <a:latin typeface="+mj-lt"/>
              </a:rPr>
              <a:t>transboundary</a:t>
            </a:r>
            <a:r>
              <a:rPr lang="en-US" sz="1100" b="0" dirty="0" smtClean="0">
                <a:solidFill>
                  <a:srgbClr val="002164"/>
                </a:solidFill>
                <a:latin typeface="+mj-lt"/>
              </a:rPr>
              <a:t> properties are included on each of the sub-regions concerned.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100" b="0" dirty="0" smtClean="0">
                <a:solidFill>
                  <a:srgbClr val="480048"/>
                </a:solidFill>
                <a:latin typeface="+mj-lt"/>
              </a:rPr>
              <a:t>*Approximation - Les </a:t>
            </a:r>
            <a:r>
              <a:rPr lang="en-US" sz="1100" b="0" dirty="0" err="1" smtClean="0">
                <a:solidFill>
                  <a:srgbClr val="480048"/>
                </a:solidFill>
                <a:latin typeface="+mj-lt"/>
              </a:rPr>
              <a:t>biens</a:t>
            </a:r>
            <a:r>
              <a:rPr lang="en-US" sz="1100" b="0" dirty="0" smtClean="0">
                <a:solidFill>
                  <a:srgbClr val="480048"/>
                </a:solidFill>
                <a:latin typeface="+mj-lt"/>
              </a:rPr>
              <a:t> </a:t>
            </a:r>
            <a:r>
              <a:rPr lang="en-US" sz="1100" b="0" dirty="0" err="1" smtClean="0">
                <a:solidFill>
                  <a:srgbClr val="480048"/>
                </a:solidFill>
                <a:latin typeface="+mj-lt"/>
              </a:rPr>
              <a:t>transfrontaliers</a:t>
            </a:r>
            <a:r>
              <a:rPr lang="en-US" sz="1100" b="0" dirty="0" smtClean="0">
                <a:solidFill>
                  <a:srgbClr val="480048"/>
                </a:solidFill>
                <a:latin typeface="+mj-lt"/>
              </a:rPr>
              <a:t> </a:t>
            </a:r>
            <a:r>
              <a:rPr lang="en-US" sz="1100" b="0" dirty="0" err="1" smtClean="0">
                <a:solidFill>
                  <a:srgbClr val="480048"/>
                </a:solidFill>
                <a:latin typeface="+mj-lt"/>
              </a:rPr>
              <a:t>sont</a:t>
            </a:r>
            <a:r>
              <a:rPr lang="en-US" sz="1100" b="0" dirty="0" smtClean="0">
                <a:solidFill>
                  <a:srgbClr val="480048"/>
                </a:solidFill>
                <a:latin typeface="+mj-lt"/>
              </a:rPr>
              <a:t> </a:t>
            </a:r>
            <a:r>
              <a:rPr lang="en-US" sz="1100" b="0" dirty="0" err="1" smtClean="0">
                <a:solidFill>
                  <a:srgbClr val="480048"/>
                </a:solidFill>
                <a:latin typeface="+mj-lt"/>
              </a:rPr>
              <a:t>inclus</a:t>
            </a:r>
            <a:r>
              <a:rPr lang="en-US" sz="1100" b="0" dirty="0" smtClean="0">
                <a:solidFill>
                  <a:srgbClr val="480048"/>
                </a:solidFill>
                <a:latin typeface="+mj-lt"/>
              </a:rPr>
              <a:t> </a:t>
            </a:r>
            <a:r>
              <a:rPr lang="en-US" sz="1100" b="0" dirty="0" err="1" smtClean="0">
                <a:solidFill>
                  <a:srgbClr val="480048"/>
                </a:solidFill>
                <a:latin typeface="+mj-lt"/>
              </a:rPr>
              <a:t>dans</a:t>
            </a:r>
            <a:r>
              <a:rPr lang="en-US" sz="1100" b="0" dirty="0" smtClean="0">
                <a:solidFill>
                  <a:srgbClr val="480048"/>
                </a:solidFill>
                <a:latin typeface="+mj-lt"/>
              </a:rPr>
              <a:t> </a:t>
            </a:r>
            <a:r>
              <a:rPr lang="en-US" sz="1100" b="0" dirty="0" err="1" smtClean="0">
                <a:solidFill>
                  <a:srgbClr val="480048"/>
                </a:solidFill>
                <a:latin typeface="+mj-lt"/>
              </a:rPr>
              <a:t>chacune</a:t>
            </a:r>
            <a:r>
              <a:rPr lang="en-US" sz="1100" b="0" dirty="0" smtClean="0">
                <a:solidFill>
                  <a:srgbClr val="480048"/>
                </a:solidFill>
                <a:latin typeface="+mj-lt"/>
              </a:rPr>
              <a:t> des sous-</a:t>
            </a:r>
            <a:r>
              <a:rPr lang="en-US" sz="1100" b="0" dirty="0" err="1" smtClean="0">
                <a:solidFill>
                  <a:srgbClr val="480048"/>
                </a:solidFill>
                <a:latin typeface="+mj-lt"/>
              </a:rPr>
              <a:t>régions</a:t>
            </a:r>
            <a:r>
              <a:rPr lang="en-US" sz="1100" b="0" dirty="0" smtClean="0">
                <a:solidFill>
                  <a:srgbClr val="480048"/>
                </a:solidFill>
                <a:latin typeface="+mj-lt"/>
              </a:rPr>
              <a:t> </a:t>
            </a:r>
            <a:r>
              <a:rPr lang="en-US" sz="1100" b="0" dirty="0" err="1" smtClean="0">
                <a:solidFill>
                  <a:srgbClr val="480048"/>
                </a:solidFill>
                <a:latin typeface="+mj-lt"/>
              </a:rPr>
              <a:t>concernées</a:t>
            </a:r>
            <a:r>
              <a:rPr lang="en-US" sz="1100" b="0" dirty="0" smtClean="0">
                <a:solidFill>
                  <a:srgbClr val="480048"/>
                </a:solidFill>
                <a:latin typeface="+mj-lt"/>
              </a:rPr>
              <a:t>.</a:t>
            </a:r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>
            <a:off x="457199" y="4679950"/>
            <a:ext cx="9667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0" dirty="0" smtClean="0">
                <a:solidFill>
                  <a:schemeClr val="tx1"/>
                </a:solidFill>
                <a:latin typeface="+mj-lt"/>
              </a:rPr>
              <a:t>Properties</a:t>
            </a:r>
            <a:endParaRPr lang="en-US" sz="1600" b="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>
            <a:off x="1395413" y="4679950"/>
            <a:ext cx="838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0" dirty="0" smtClean="0">
                <a:solidFill>
                  <a:schemeClr val="tx1"/>
                </a:solidFill>
                <a:latin typeface="+mj-lt"/>
              </a:rPr>
              <a:t>SP </a:t>
            </a:r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>
            <a:off x="1371600" y="4953000"/>
            <a:ext cx="6320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0" dirty="0" smtClean="0">
                <a:solidFill>
                  <a:schemeClr val="tx1"/>
                </a:solidFill>
                <a:latin typeface="+mj-lt"/>
              </a:rPr>
              <a:t>20</a:t>
            </a:r>
          </a:p>
        </p:txBody>
      </p:sp>
      <p:sp>
        <p:nvSpPr>
          <p:cNvPr id="50" name="Text Box 23"/>
          <p:cNvSpPr txBox="1">
            <a:spLocks noChangeArrowheads="1"/>
          </p:cNvSpPr>
          <p:nvPr/>
        </p:nvSpPr>
        <p:spPr bwMode="auto">
          <a:xfrm>
            <a:off x="1371600" y="5257800"/>
            <a:ext cx="5238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0" dirty="0" smtClean="0">
                <a:solidFill>
                  <a:schemeClr val="tx1"/>
                </a:solidFill>
                <a:latin typeface="+mj-lt"/>
              </a:rPr>
              <a:t>31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7575"/>
          </a:xfrm>
        </p:spPr>
        <p:txBody>
          <a:bodyPr/>
          <a:lstStyle/>
          <a:p>
            <a:r>
              <a:rPr lang="en-US" dirty="0" smtClean="0">
                <a:solidFill>
                  <a:srgbClr val="00359E"/>
                </a:solidFill>
                <a:cs typeface="Arial" pitchFamily="34" charset="0"/>
              </a:rPr>
              <a:t>Retrospective Statements of Outstanding Universal Value (SOUV)</a:t>
            </a:r>
            <a:br>
              <a:rPr lang="en-US" dirty="0" smtClean="0">
                <a:solidFill>
                  <a:srgbClr val="00359E"/>
                </a:solidFill>
                <a:cs typeface="Arial" pitchFamily="34" charset="0"/>
              </a:rPr>
            </a:br>
            <a:r>
              <a:rPr lang="fr-FR" dirty="0" smtClean="0">
                <a:solidFill>
                  <a:srgbClr val="480048"/>
                </a:solidFill>
                <a:cs typeface="Arial" pitchFamily="34" charset="0"/>
              </a:rPr>
              <a:t>Déclarations rétrospectives de Valeur universelle exceptionnelle (VUE)</a:t>
            </a: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8273105" y="2137043"/>
              <a:ext cx="475560" cy="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4755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8282465" y="2910683"/>
              <a:ext cx="581040" cy="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0" y="0"/>
                <a:ext cx="581040" cy="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/>
          <p:cNvSpPr txBox="1"/>
          <p:nvPr/>
        </p:nvSpPr>
        <p:spPr>
          <a:xfrm>
            <a:off x="380999" y="1121688"/>
            <a:ext cx="812988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59E"/>
                </a:solidFill>
              </a:rPr>
              <a:t>Lessons learnt from the presentation of 64 draft </a:t>
            </a:r>
            <a:r>
              <a:rPr lang="en-US" dirty="0" err="1" smtClean="0">
                <a:solidFill>
                  <a:srgbClr val="00359E"/>
                </a:solidFill>
              </a:rPr>
              <a:t>rSOUV’s</a:t>
            </a:r>
            <a:r>
              <a:rPr lang="en-US" dirty="0" smtClean="0">
                <a:solidFill>
                  <a:srgbClr val="00359E"/>
                </a:solidFill>
              </a:rPr>
              <a:t> for 37 COM: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>
                <a:solidFill>
                  <a:srgbClr val="00359E"/>
                </a:solidFill>
              </a:rPr>
              <a:t>Timely submission of draft Statements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>
                <a:solidFill>
                  <a:srgbClr val="00359E"/>
                </a:solidFill>
              </a:rPr>
              <a:t>Working with track changes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>
                <a:solidFill>
                  <a:srgbClr val="00359E"/>
                </a:solidFill>
              </a:rPr>
              <a:t>Avoid time-bound references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>
                <a:solidFill>
                  <a:srgbClr val="00359E"/>
                </a:solidFill>
              </a:rPr>
              <a:t>Gender-neutral language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>
                <a:solidFill>
                  <a:srgbClr val="00359E"/>
                </a:solidFill>
              </a:rPr>
              <a:t>Next batch of Statements reviewed by Advisory Bodies – October 2013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>
                <a:solidFill>
                  <a:srgbClr val="00359E"/>
                </a:solidFill>
              </a:rPr>
              <a:t>New deadline for agreed and </a:t>
            </a:r>
            <a:r>
              <a:rPr lang="en-US" dirty="0" err="1" smtClean="0">
                <a:solidFill>
                  <a:srgbClr val="00359E"/>
                </a:solidFill>
              </a:rPr>
              <a:t>finalised</a:t>
            </a:r>
            <a:r>
              <a:rPr lang="en-US" dirty="0" smtClean="0">
                <a:solidFill>
                  <a:srgbClr val="00359E"/>
                </a:solidFill>
              </a:rPr>
              <a:t> drafts between States Parties and Advisory Bodies for 38 COM: </a:t>
            </a:r>
            <a:r>
              <a:rPr lang="en-US" b="1" dirty="0" smtClean="0">
                <a:solidFill>
                  <a:srgbClr val="00359E"/>
                </a:solidFill>
              </a:rPr>
              <a:t>1 </a:t>
            </a:r>
            <a:r>
              <a:rPr lang="en-US" b="1" dirty="0">
                <a:solidFill>
                  <a:srgbClr val="00359E"/>
                </a:solidFill>
              </a:rPr>
              <a:t>March </a:t>
            </a:r>
            <a:r>
              <a:rPr lang="en-US" b="1" dirty="0" smtClean="0">
                <a:solidFill>
                  <a:srgbClr val="00359E"/>
                </a:solidFill>
              </a:rPr>
              <a:t>2014 </a:t>
            </a:r>
          </a:p>
          <a:p>
            <a:endParaRPr lang="en-US" dirty="0" smtClean="0">
              <a:solidFill>
                <a:srgbClr val="480048"/>
              </a:solidFill>
            </a:endParaRPr>
          </a:p>
          <a:p>
            <a:endParaRPr lang="en-US" dirty="0">
              <a:solidFill>
                <a:srgbClr val="480048"/>
              </a:solidFill>
            </a:endParaRPr>
          </a:p>
          <a:p>
            <a:r>
              <a:rPr lang="fr-FR" dirty="0">
                <a:solidFill>
                  <a:srgbClr val="480048"/>
                </a:solidFill>
              </a:rPr>
              <a:t>Les leçons tirées de la présentation de 64 </a:t>
            </a:r>
            <a:r>
              <a:rPr lang="fr-FR" dirty="0" smtClean="0">
                <a:solidFill>
                  <a:srgbClr val="480048"/>
                </a:solidFill>
              </a:rPr>
              <a:t>projets de DRVUE pour le 37 COM: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 smtClean="0">
                <a:solidFill>
                  <a:srgbClr val="480048"/>
                </a:solidFill>
              </a:rPr>
              <a:t>Soumission des </a:t>
            </a:r>
            <a:r>
              <a:rPr lang="fr-FR" dirty="0">
                <a:solidFill>
                  <a:srgbClr val="480048"/>
                </a:solidFill>
              </a:rPr>
              <a:t>projets de </a:t>
            </a:r>
            <a:r>
              <a:rPr lang="fr-FR" dirty="0" smtClean="0">
                <a:solidFill>
                  <a:srgbClr val="480048"/>
                </a:solidFill>
              </a:rPr>
              <a:t>Déclarations dans </a:t>
            </a:r>
            <a:r>
              <a:rPr lang="fr-FR" dirty="0">
                <a:solidFill>
                  <a:srgbClr val="480048"/>
                </a:solidFill>
              </a:rPr>
              <a:t>les délais </a:t>
            </a:r>
            <a:r>
              <a:rPr lang="fr-FR" dirty="0" smtClean="0">
                <a:solidFill>
                  <a:srgbClr val="480048"/>
                </a:solidFill>
              </a:rPr>
              <a:t>convenus</a:t>
            </a:r>
            <a:endParaRPr lang="fr-FR" dirty="0">
              <a:solidFill>
                <a:srgbClr val="480048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 smtClean="0">
                <a:solidFill>
                  <a:srgbClr val="480048"/>
                </a:solidFill>
              </a:rPr>
              <a:t>Travail </a:t>
            </a:r>
            <a:r>
              <a:rPr lang="fr-FR" dirty="0">
                <a:solidFill>
                  <a:srgbClr val="480048"/>
                </a:solidFill>
              </a:rPr>
              <a:t>avec le suivi des </a:t>
            </a:r>
            <a:r>
              <a:rPr lang="fr-FR" dirty="0" smtClean="0">
                <a:solidFill>
                  <a:srgbClr val="480048"/>
                </a:solidFill>
              </a:rPr>
              <a:t>modifications (</a:t>
            </a:r>
            <a:r>
              <a:rPr lang="fr-FR" dirty="0" err="1" smtClean="0">
                <a:solidFill>
                  <a:srgbClr val="480048"/>
                </a:solidFill>
              </a:rPr>
              <a:t>Track</a:t>
            </a:r>
            <a:r>
              <a:rPr lang="fr-FR" dirty="0" smtClean="0">
                <a:solidFill>
                  <a:srgbClr val="480048"/>
                </a:solidFill>
              </a:rPr>
              <a:t> Changes)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 smtClean="0">
                <a:solidFill>
                  <a:srgbClr val="480048"/>
                </a:solidFill>
              </a:rPr>
              <a:t>Éviter </a:t>
            </a:r>
            <a:r>
              <a:rPr lang="fr-FR" dirty="0">
                <a:solidFill>
                  <a:srgbClr val="480048"/>
                </a:solidFill>
              </a:rPr>
              <a:t>les références limitées dans le </a:t>
            </a:r>
            <a:r>
              <a:rPr lang="fr-FR" dirty="0" smtClean="0">
                <a:solidFill>
                  <a:srgbClr val="480048"/>
                </a:solidFill>
              </a:rPr>
              <a:t>temps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err="1" smtClean="0">
                <a:solidFill>
                  <a:srgbClr val="480048"/>
                </a:solidFill>
              </a:rPr>
              <a:t>Utilisation</a:t>
            </a:r>
            <a:r>
              <a:rPr lang="en-US" dirty="0" smtClean="0">
                <a:solidFill>
                  <a:srgbClr val="480048"/>
                </a:solidFill>
              </a:rPr>
              <a:t> d’un </a:t>
            </a:r>
            <a:r>
              <a:rPr lang="en-US" dirty="0" err="1" smtClean="0">
                <a:solidFill>
                  <a:srgbClr val="480048"/>
                </a:solidFill>
              </a:rPr>
              <a:t>langage</a:t>
            </a:r>
            <a:r>
              <a:rPr lang="en-US" dirty="0" smtClean="0">
                <a:solidFill>
                  <a:srgbClr val="480048"/>
                </a:solidFill>
              </a:rPr>
              <a:t> </a:t>
            </a:r>
            <a:r>
              <a:rPr lang="en-US" dirty="0" err="1" smtClean="0">
                <a:solidFill>
                  <a:srgbClr val="480048"/>
                </a:solidFill>
              </a:rPr>
              <a:t>neutre</a:t>
            </a:r>
            <a:r>
              <a:rPr lang="en-US" dirty="0" smtClean="0">
                <a:solidFill>
                  <a:srgbClr val="480048"/>
                </a:solidFill>
              </a:rPr>
              <a:t> </a:t>
            </a:r>
            <a:r>
              <a:rPr lang="en-US" dirty="0" err="1" smtClean="0">
                <a:solidFill>
                  <a:srgbClr val="480048"/>
                </a:solidFill>
              </a:rPr>
              <a:t>sur</a:t>
            </a:r>
            <a:r>
              <a:rPr lang="en-US" dirty="0" smtClean="0">
                <a:solidFill>
                  <a:srgbClr val="480048"/>
                </a:solidFill>
              </a:rPr>
              <a:t> le plan du genre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rgbClr val="480048"/>
                </a:solidFill>
              </a:rPr>
              <a:t>Prochain lot de déclarations examinées par les </a:t>
            </a:r>
            <a:r>
              <a:rPr lang="fr-FR" dirty="0" smtClean="0">
                <a:solidFill>
                  <a:srgbClr val="480048"/>
                </a:solidFill>
              </a:rPr>
              <a:t>Organes consultatifs – octobre 2013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rgbClr val="480048"/>
                </a:solidFill>
              </a:rPr>
              <a:t>Nouvelle date limite pour les projets approuvés et finalisés entre les </a:t>
            </a:r>
            <a:r>
              <a:rPr lang="fr-FR" dirty="0" smtClean="0">
                <a:solidFill>
                  <a:srgbClr val="480048"/>
                </a:solidFill>
              </a:rPr>
              <a:t/>
            </a:r>
            <a:br>
              <a:rPr lang="fr-FR" dirty="0" smtClean="0">
                <a:solidFill>
                  <a:srgbClr val="480048"/>
                </a:solidFill>
              </a:rPr>
            </a:br>
            <a:r>
              <a:rPr lang="fr-FR" dirty="0" smtClean="0">
                <a:solidFill>
                  <a:srgbClr val="480048"/>
                </a:solidFill>
              </a:rPr>
              <a:t>États </a:t>
            </a:r>
            <a:r>
              <a:rPr lang="fr-FR" dirty="0">
                <a:solidFill>
                  <a:srgbClr val="480048"/>
                </a:solidFill>
              </a:rPr>
              <a:t>parties et les </a:t>
            </a:r>
            <a:r>
              <a:rPr lang="fr-FR" dirty="0" smtClean="0">
                <a:solidFill>
                  <a:srgbClr val="480048"/>
                </a:solidFill>
              </a:rPr>
              <a:t>Organes </a:t>
            </a:r>
            <a:r>
              <a:rPr lang="fr-FR" dirty="0">
                <a:solidFill>
                  <a:srgbClr val="480048"/>
                </a:solidFill>
              </a:rPr>
              <a:t>consultatifs pour 38 COM: </a:t>
            </a:r>
            <a:r>
              <a:rPr lang="fr-FR" b="1" dirty="0" smtClean="0">
                <a:solidFill>
                  <a:srgbClr val="480048"/>
                </a:solidFill>
              </a:rPr>
              <a:t>1 mars 2014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52684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48510"/>
          </a:xfrm>
        </p:spPr>
        <p:txBody>
          <a:bodyPr/>
          <a:lstStyle/>
          <a:p>
            <a:r>
              <a:rPr lang="en-US" dirty="0">
                <a:solidFill>
                  <a:srgbClr val="00359E"/>
                </a:solidFill>
              </a:rPr>
              <a:t>Exchange and Information </a:t>
            </a:r>
            <a:r>
              <a:rPr lang="en-US" dirty="0" smtClean="0">
                <a:solidFill>
                  <a:srgbClr val="00359E"/>
                </a:solidFill>
              </a:rPr>
              <a:t>Meeting </a:t>
            </a:r>
            <a:br>
              <a:rPr lang="en-US" dirty="0" smtClean="0">
                <a:solidFill>
                  <a:srgbClr val="00359E"/>
                </a:solidFill>
              </a:rPr>
            </a:br>
            <a:r>
              <a:rPr lang="en-US" dirty="0" smtClean="0">
                <a:solidFill>
                  <a:srgbClr val="00359E"/>
                </a:solidFill>
              </a:rPr>
              <a:t>2nd </a:t>
            </a:r>
            <a:r>
              <a:rPr lang="en-US" dirty="0">
                <a:solidFill>
                  <a:srgbClr val="00359E"/>
                </a:solidFill>
              </a:rPr>
              <a:t>Cycle of the Periodic Reporting Exercise ▪ </a:t>
            </a:r>
            <a:r>
              <a:rPr lang="en-US" dirty="0" smtClean="0">
                <a:solidFill>
                  <a:srgbClr val="00359E"/>
                </a:solidFill>
              </a:rPr>
              <a:t>EUR-NA</a:t>
            </a:r>
            <a:r>
              <a:rPr lang="en-US" dirty="0">
                <a:solidFill>
                  <a:srgbClr val="00359E"/>
                </a:solidFill>
              </a:rPr>
              <a:t/>
            </a:r>
            <a:br>
              <a:rPr lang="en-US" dirty="0">
                <a:solidFill>
                  <a:srgbClr val="00359E"/>
                </a:solidFill>
              </a:rPr>
            </a:br>
            <a:r>
              <a:rPr lang="en-US" dirty="0" smtClean="0">
                <a:solidFill>
                  <a:srgbClr val="00359E"/>
                </a:solidFill>
              </a:rPr>
              <a:t/>
            </a:r>
            <a:br>
              <a:rPr lang="en-US" dirty="0" smtClean="0">
                <a:solidFill>
                  <a:srgbClr val="00359E"/>
                </a:solidFill>
              </a:rPr>
            </a:br>
            <a:r>
              <a:rPr lang="fr-FR" dirty="0" smtClean="0">
                <a:solidFill>
                  <a:srgbClr val="480048"/>
                </a:solidFill>
              </a:rPr>
              <a:t>Réunion </a:t>
            </a:r>
            <a:r>
              <a:rPr lang="fr-FR" dirty="0">
                <a:solidFill>
                  <a:srgbClr val="480048"/>
                </a:solidFill>
              </a:rPr>
              <a:t>d’échange et d’information</a:t>
            </a:r>
            <a:br>
              <a:rPr lang="fr-FR" dirty="0">
                <a:solidFill>
                  <a:srgbClr val="480048"/>
                </a:solidFill>
              </a:rPr>
            </a:br>
            <a:r>
              <a:rPr lang="fr-FR" dirty="0">
                <a:solidFill>
                  <a:srgbClr val="480048"/>
                </a:solidFill>
              </a:rPr>
              <a:t>2nd cycle de l’exercice de soumission des Rapports périodiques ▪ EUR-NA</a:t>
            </a:r>
            <a:endParaRPr lang="en-US" dirty="0">
              <a:solidFill>
                <a:srgbClr val="48004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2829580"/>
            <a:ext cx="556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smtClean="0">
                <a:solidFill>
                  <a:srgbClr val="00359E"/>
                </a:solidFill>
              </a:rPr>
              <a:t>Thank you for your cooperation!</a:t>
            </a:r>
          </a:p>
          <a:p>
            <a:endParaRPr lang="en-GB" sz="2800" b="1" dirty="0">
              <a:solidFill>
                <a:srgbClr val="00359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382018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smtClean="0">
                <a:solidFill>
                  <a:srgbClr val="480048"/>
                </a:solidFill>
              </a:rPr>
              <a:t>Merci de </a:t>
            </a:r>
            <a:r>
              <a:rPr lang="de-AT" sz="2800" b="1" dirty="0">
                <a:solidFill>
                  <a:srgbClr val="480048"/>
                </a:solidFill>
              </a:rPr>
              <a:t>votre coopération</a:t>
            </a:r>
            <a:r>
              <a:rPr lang="de-AT" sz="2800" b="1" dirty="0" smtClean="0">
                <a:solidFill>
                  <a:srgbClr val="480048"/>
                </a:solidFill>
              </a:rPr>
              <a:t>.</a:t>
            </a:r>
            <a:endParaRPr lang="en-GB" sz="2800" b="1" dirty="0">
              <a:solidFill>
                <a:srgbClr val="4800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40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5958"/>
          </a:xfrm>
        </p:spPr>
        <p:txBody>
          <a:bodyPr/>
          <a:lstStyle/>
          <a:p>
            <a:r>
              <a:rPr lang="en-US" sz="1600" dirty="0" smtClean="0">
                <a:solidFill>
                  <a:srgbClr val="00359E"/>
                </a:solidFill>
              </a:rPr>
              <a:t>Progress: Periodic Reporting Questionnaires for Group A </a:t>
            </a:r>
            <a:r>
              <a:rPr lang="en-US" sz="1100" b="0" dirty="0" smtClean="0">
                <a:solidFill>
                  <a:srgbClr val="00359E"/>
                </a:solidFill>
              </a:rPr>
              <a:t>(July 2012 – July 2013)</a:t>
            </a:r>
            <a:r>
              <a:rPr lang="en-US" sz="1600" dirty="0">
                <a:solidFill>
                  <a:srgbClr val="00359E"/>
                </a:solidFill>
              </a:rPr>
              <a:t/>
            </a:r>
            <a:br>
              <a:rPr lang="en-US" sz="1600" dirty="0">
                <a:solidFill>
                  <a:srgbClr val="00359E"/>
                </a:solidFill>
              </a:rPr>
            </a:br>
            <a:r>
              <a:rPr lang="en-US" sz="1600" dirty="0" smtClean="0">
                <a:solidFill>
                  <a:srgbClr val="480048"/>
                </a:solidFill>
              </a:rPr>
              <a:t>Progression : Questionnaires de Rapports </a:t>
            </a:r>
            <a:r>
              <a:rPr lang="fr-FR" sz="1600" dirty="0" smtClean="0">
                <a:solidFill>
                  <a:srgbClr val="480048"/>
                </a:solidFill>
              </a:rPr>
              <a:t>périodiques</a:t>
            </a:r>
            <a:r>
              <a:rPr lang="en-US" sz="1600" dirty="0" smtClean="0">
                <a:solidFill>
                  <a:srgbClr val="480048"/>
                </a:solidFill>
              </a:rPr>
              <a:t> pour le Group A </a:t>
            </a:r>
            <a:r>
              <a:rPr lang="en-US" sz="1100" b="0" dirty="0" smtClean="0">
                <a:solidFill>
                  <a:srgbClr val="480048"/>
                </a:solidFill>
              </a:rPr>
              <a:t>(</a:t>
            </a:r>
            <a:r>
              <a:rPr lang="fr-FR" sz="1100" b="0" dirty="0" smtClean="0">
                <a:solidFill>
                  <a:srgbClr val="480048"/>
                </a:solidFill>
              </a:rPr>
              <a:t>juillet</a:t>
            </a:r>
            <a:r>
              <a:rPr lang="en-US" sz="1100" b="0" dirty="0" smtClean="0">
                <a:solidFill>
                  <a:srgbClr val="480048"/>
                </a:solidFill>
              </a:rPr>
              <a:t> </a:t>
            </a:r>
            <a:r>
              <a:rPr lang="en-US" sz="1100" b="0" dirty="0">
                <a:solidFill>
                  <a:srgbClr val="480048"/>
                </a:solidFill>
              </a:rPr>
              <a:t>2012 – </a:t>
            </a:r>
            <a:r>
              <a:rPr lang="fr-FR" sz="1100" b="0" dirty="0">
                <a:solidFill>
                  <a:srgbClr val="480048"/>
                </a:solidFill>
              </a:rPr>
              <a:t>j</a:t>
            </a:r>
            <a:r>
              <a:rPr lang="fr-FR" sz="1100" b="0" dirty="0" smtClean="0">
                <a:solidFill>
                  <a:srgbClr val="480048"/>
                </a:solidFill>
              </a:rPr>
              <a:t>uillet</a:t>
            </a:r>
            <a:r>
              <a:rPr lang="en-US" sz="1100" b="0" dirty="0" smtClean="0">
                <a:solidFill>
                  <a:srgbClr val="480048"/>
                </a:solidFill>
              </a:rPr>
              <a:t> </a:t>
            </a:r>
            <a:r>
              <a:rPr lang="en-US" sz="1100" b="0" dirty="0">
                <a:solidFill>
                  <a:srgbClr val="480048"/>
                </a:solidFill>
              </a:rPr>
              <a:t>2013)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295400"/>
            <a:ext cx="3352800" cy="40190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rgbClr val="99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8080"/>
                </a:solidFill>
                <a:latin typeface="Arial 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8080"/>
                </a:solidFill>
                <a:latin typeface="Arial 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8080"/>
                </a:solidFill>
                <a:latin typeface="Arial 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80"/>
                </a:solidFill>
                <a:latin typeface="Arial 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80"/>
                </a:solidFill>
                <a:latin typeface="Arial 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80"/>
                </a:solidFill>
                <a:latin typeface="Arial 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80"/>
                </a:solidFill>
                <a:latin typeface="Arial 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80"/>
                </a:solidFill>
                <a:latin typeface="Arial 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1600" kern="0" dirty="0" smtClean="0">
                <a:solidFill>
                  <a:srgbClr val="00359E"/>
                </a:solidFill>
              </a:rPr>
              <a:t>SECTION I (</a:t>
            </a:r>
            <a:r>
              <a:rPr lang="en-US" sz="1600" kern="0" dirty="0" err="1" smtClean="0">
                <a:solidFill>
                  <a:srgbClr val="00359E"/>
                </a:solidFill>
              </a:rPr>
              <a:t>États</a:t>
            </a:r>
            <a:r>
              <a:rPr lang="en-US" sz="1600" kern="0" dirty="0" smtClean="0">
                <a:solidFill>
                  <a:srgbClr val="00359E"/>
                </a:solidFill>
              </a:rPr>
              <a:t> parties)</a:t>
            </a:r>
          </a:p>
          <a:p>
            <a:pPr marL="0" indent="0">
              <a:buFontTx/>
              <a:buNone/>
              <a:defRPr/>
            </a:pPr>
            <a:endParaRPr lang="fr-FR" sz="1600" kern="0" dirty="0" smtClean="0">
              <a:solidFill>
                <a:srgbClr val="00359E"/>
              </a:solidFill>
            </a:endParaRPr>
          </a:p>
          <a:p>
            <a:pPr marL="457200" indent="-457200">
              <a:buFontTx/>
              <a:buNone/>
              <a:defRPr/>
            </a:pPr>
            <a:endParaRPr lang="en-US" sz="1600" kern="0" dirty="0" smtClean="0">
              <a:solidFill>
                <a:srgbClr val="48004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2860" y="1349721"/>
            <a:ext cx="4572000" cy="5508279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1" y="1067798"/>
            <a:ext cx="2438400" cy="45520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rgbClr val="99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8080"/>
                </a:solidFill>
                <a:latin typeface="Arial 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8080"/>
                </a:solidFill>
                <a:latin typeface="Arial 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8080"/>
                </a:solidFill>
                <a:latin typeface="Arial 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80"/>
                </a:solidFill>
                <a:latin typeface="Arial 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80"/>
                </a:solidFill>
                <a:latin typeface="Arial 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80"/>
                </a:solidFill>
                <a:latin typeface="Arial 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80"/>
                </a:solidFill>
                <a:latin typeface="Arial 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80"/>
                </a:solidFill>
                <a:latin typeface="Arial 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1600" kern="0" dirty="0" smtClean="0">
                <a:solidFill>
                  <a:schemeClr val="tx1"/>
                </a:solidFill>
              </a:rPr>
              <a:t>Questionnaire: Section I</a:t>
            </a:r>
          </a:p>
          <a:p>
            <a:pPr marL="457200" indent="-457200">
              <a:buFontTx/>
              <a:buNone/>
              <a:defRPr/>
            </a:pPr>
            <a:endParaRPr lang="fr-FR" sz="1600" kern="0" dirty="0" smtClean="0">
              <a:solidFill>
                <a:srgbClr val="480048"/>
              </a:solidFill>
            </a:endParaRPr>
          </a:p>
          <a:p>
            <a:pPr marL="457200" indent="-457200">
              <a:buFontTx/>
              <a:buNone/>
              <a:defRPr/>
            </a:pPr>
            <a:endParaRPr lang="en-US" sz="1600" kern="0" dirty="0" smtClean="0">
              <a:solidFill>
                <a:srgbClr val="48004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860899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 smtClean="0">
                <a:solidFill>
                  <a:srgbClr val="00359E"/>
                </a:solidFill>
              </a:rPr>
              <a:t>Detailed</a:t>
            </a:r>
            <a:r>
              <a:rPr lang="fr-FR" sz="1100" dirty="0" smtClean="0">
                <a:solidFill>
                  <a:srgbClr val="00359E"/>
                </a:solidFill>
              </a:rPr>
              <a:t> progression</a:t>
            </a:r>
          </a:p>
          <a:p>
            <a:r>
              <a:rPr lang="fr-FR" sz="1100" dirty="0" smtClean="0">
                <a:solidFill>
                  <a:srgbClr val="480048"/>
                </a:solidFill>
              </a:rPr>
              <a:t>Progression </a:t>
            </a:r>
            <a:r>
              <a:rPr lang="fr-FR" sz="1100" dirty="0" err="1" smtClean="0">
                <a:solidFill>
                  <a:srgbClr val="480048"/>
                </a:solidFill>
              </a:rPr>
              <a:t>detaillée</a:t>
            </a:r>
            <a:endParaRPr lang="en-US" sz="1100" dirty="0">
              <a:solidFill>
                <a:srgbClr val="480048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717673" y="1047078"/>
            <a:ext cx="2438400" cy="45520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rgbClr val="99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8080"/>
                </a:solidFill>
                <a:latin typeface="Arial 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8080"/>
                </a:solidFill>
                <a:latin typeface="Arial 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8080"/>
                </a:solidFill>
                <a:latin typeface="Arial 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80"/>
                </a:solidFill>
                <a:latin typeface="Arial 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80"/>
                </a:solidFill>
                <a:latin typeface="Arial 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80"/>
                </a:solidFill>
                <a:latin typeface="Arial 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80"/>
                </a:solidFill>
                <a:latin typeface="Arial 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80"/>
                </a:solidFill>
                <a:latin typeface="Arial 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1600" kern="0" dirty="0" smtClean="0">
                <a:solidFill>
                  <a:schemeClr val="tx1"/>
                </a:solidFill>
              </a:rPr>
              <a:t>Questionnaire: Section II</a:t>
            </a:r>
          </a:p>
          <a:p>
            <a:pPr marL="457200" indent="-457200">
              <a:buFontTx/>
              <a:buNone/>
              <a:defRPr/>
            </a:pPr>
            <a:endParaRPr lang="fr-FR" sz="1600" kern="0" dirty="0" smtClean="0">
              <a:solidFill>
                <a:srgbClr val="480048"/>
              </a:solidFill>
            </a:endParaRPr>
          </a:p>
          <a:p>
            <a:pPr marL="457200" indent="-457200">
              <a:buFontTx/>
              <a:buNone/>
              <a:defRPr/>
            </a:pPr>
            <a:endParaRPr lang="en-US" sz="1600" kern="0" dirty="0" smtClean="0">
              <a:solidFill>
                <a:srgbClr val="480048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8199" y="3845480"/>
            <a:ext cx="44182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 smtClean="0">
                <a:solidFill>
                  <a:srgbClr val="00359E"/>
                </a:solidFill>
              </a:rPr>
              <a:t>Detailed</a:t>
            </a:r>
            <a:r>
              <a:rPr lang="fr-FR" sz="1100" dirty="0" smtClean="0">
                <a:solidFill>
                  <a:srgbClr val="00359E"/>
                </a:solidFill>
              </a:rPr>
              <a:t> progression </a:t>
            </a:r>
          </a:p>
          <a:p>
            <a:r>
              <a:rPr lang="fr-FR" sz="1100" dirty="0" smtClean="0">
                <a:solidFill>
                  <a:srgbClr val="480048"/>
                </a:solidFill>
              </a:rPr>
              <a:t>Progression détaillée</a:t>
            </a:r>
            <a:endParaRPr lang="en-US" sz="1100" dirty="0">
              <a:solidFill>
                <a:srgbClr val="480048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4419599"/>
            <a:ext cx="4343398" cy="908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533" y="4389120"/>
            <a:ext cx="4325908" cy="904875"/>
          </a:xfrm>
          <a:prstGeom prst="rect">
            <a:avLst/>
          </a:prstGeom>
        </p:spPr>
      </p:pic>
      <p:cxnSp>
        <p:nvCxnSpPr>
          <p:cNvPr id="11" name="Straight Connector 10"/>
          <p:cNvCxnSpPr>
            <a:stCxn id="10242" idx="2"/>
          </p:cNvCxnSpPr>
          <p:nvPr/>
        </p:nvCxnSpPr>
        <p:spPr>
          <a:xfrm>
            <a:off x="4572000" y="855958"/>
            <a:ext cx="0" cy="60020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3564262"/>
              </p:ext>
            </p:extLst>
          </p:nvPr>
        </p:nvGraphicFramePr>
        <p:xfrm>
          <a:off x="289560" y="1496351"/>
          <a:ext cx="4168139" cy="2533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28600" y="5820699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aseline="30000" dirty="0" smtClean="0"/>
              <a:t>1 </a:t>
            </a:r>
            <a:r>
              <a:rPr lang="fr-FR" sz="700" dirty="0" smtClean="0"/>
              <a:t>Questionnaires </a:t>
            </a:r>
            <a:r>
              <a:rPr lang="fr-FR" sz="700" dirty="0" err="1" smtClean="0"/>
              <a:t>completed</a:t>
            </a:r>
            <a:r>
              <a:rPr lang="fr-FR" sz="700" dirty="0" smtClean="0"/>
              <a:t> </a:t>
            </a:r>
            <a:r>
              <a:rPr lang="fr-FR" sz="700" dirty="0" err="1" smtClean="0"/>
              <a:t>from</a:t>
            </a:r>
            <a:r>
              <a:rPr lang="fr-FR" sz="700" dirty="0" smtClean="0"/>
              <a:t> 97% to 100</a:t>
            </a:r>
            <a:r>
              <a:rPr lang="fr-FR" sz="700" dirty="0"/>
              <a:t>% </a:t>
            </a:r>
            <a:r>
              <a:rPr lang="fr-FR" sz="600" dirty="0"/>
              <a:t>(as of 10 juin 2013</a:t>
            </a:r>
            <a:r>
              <a:rPr lang="fr-FR" sz="600" dirty="0" smtClean="0"/>
              <a:t>)</a:t>
            </a:r>
          </a:p>
          <a:p>
            <a:r>
              <a:rPr lang="fr-FR" sz="700" baseline="30000" dirty="0"/>
              <a:t>2</a:t>
            </a:r>
            <a:r>
              <a:rPr lang="fr-FR" sz="700" baseline="30000" dirty="0" smtClean="0"/>
              <a:t> </a:t>
            </a:r>
            <a:r>
              <a:rPr lang="fr-FR" sz="700" dirty="0" smtClean="0"/>
              <a:t>Questionnaires avec un taux de remplissage entre 97% et 100</a:t>
            </a:r>
            <a:r>
              <a:rPr lang="fr-FR" sz="700" dirty="0"/>
              <a:t>% </a:t>
            </a:r>
            <a:r>
              <a:rPr lang="fr-FR" sz="600" dirty="0" smtClean="0"/>
              <a:t>(au 10 </a:t>
            </a:r>
            <a:r>
              <a:rPr lang="fr-FR" sz="600" dirty="0"/>
              <a:t>juin 2013</a:t>
            </a:r>
            <a:r>
              <a:rPr lang="fr-FR" sz="600" dirty="0" smtClean="0"/>
              <a:t>)</a:t>
            </a:r>
            <a:endParaRPr lang="fr-FR" sz="600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7445074"/>
              </p:ext>
            </p:extLst>
          </p:nvPr>
        </p:nvGraphicFramePr>
        <p:xfrm>
          <a:off x="4472939" y="1682063"/>
          <a:ext cx="4114800" cy="2245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731787" y="5834958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aseline="30000" dirty="0" smtClean="0"/>
              <a:t>3</a:t>
            </a:r>
            <a:r>
              <a:rPr lang="fr-FR" sz="700" dirty="0" smtClean="0"/>
              <a:t> Questionnaires </a:t>
            </a:r>
            <a:r>
              <a:rPr lang="fr-FR" sz="700" dirty="0" err="1" smtClean="0"/>
              <a:t>completed</a:t>
            </a:r>
            <a:r>
              <a:rPr lang="fr-FR" sz="700" dirty="0" smtClean="0"/>
              <a:t> </a:t>
            </a:r>
            <a:r>
              <a:rPr lang="fr-FR" sz="700" dirty="0" err="1" smtClean="0"/>
              <a:t>from</a:t>
            </a:r>
            <a:r>
              <a:rPr lang="fr-FR" sz="700" dirty="0" smtClean="0"/>
              <a:t> 98% to 100% </a:t>
            </a:r>
            <a:r>
              <a:rPr lang="fr-FR" sz="600" dirty="0"/>
              <a:t>(as of 10 juin 2013)</a:t>
            </a:r>
          </a:p>
          <a:p>
            <a:r>
              <a:rPr lang="fr-FR" sz="700" baseline="30000" dirty="0" smtClean="0"/>
              <a:t>4 </a:t>
            </a:r>
            <a:r>
              <a:rPr lang="fr-FR" sz="700" dirty="0"/>
              <a:t>Questionnaires avec un taux de remplissage entre 97% et 100% </a:t>
            </a:r>
            <a:r>
              <a:rPr lang="fr-FR" sz="600" dirty="0"/>
              <a:t>(au 10 juin 2013)</a:t>
            </a:r>
          </a:p>
        </p:txBody>
      </p:sp>
    </p:spTree>
    <p:extLst>
      <p:ext uri="{BB962C8B-B14F-4D97-AF65-F5344CB8AC3E}">
        <p14:creationId xmlns:p14="http://schemas.microsoft.com/office/powerpoint/2010/main" val="405333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840843"/>
          </a:xfrm>
        </p:spPr>
        <p:txBody>
          <a:bodyPr/>
          <a:lstStyle/>
          <a:p>
            <a:pPr indent="0" eaLnBrk="1" hangingPunct="1"/>
            <a:r>
              <a:rPr lang="en-US" sz="2400" dirty="0" smtClean="0">
                <a:solidFill>
                  <a:srgbClr val="00359E"/>
                </a:solidFill>
              </a:rPr>
              <a:t>Perspectives </a:t>
            </a:r>
            <a:r>
              <a:rPr lang="en-US" sz="2400" dirty="0">
                <a:solidFill>
                  <a:srgbClr val="00359E"/>
                </a:solidFill>
              </a:rPr>
              <a:t>from Group A on the implementation of the second cycle of Periodic Reporting</a:t>
            </a:r>
            <a:br>
              <a:rPr lang="en-US" sz="2400" dirty="0">
                <a:solidFill>
                  <a:srgbClr val="00359E"/>
                </a:solidFill>
              </a:rPr>
            </a:br>
            <a:r>
              <a:rPr lang="fr-FR" sz="2400" dirty="0">
                <a:solidFill>
                  <a:srgbClr val="480048"/>
                </a:solidFill>
              </a:rPr>
              <a:t>Perspectives du Groupe A sur la mise en œuvre du deuxième cycle </a:t>
            </a:r>
            <a:r>
              <a:rPr lang="fr-FR" sz="2400" dirty="0" smtClean="0">
                <a:solidFill>
                  <a:srgbClr val="480048"/>
                </a:solidFill>
              </a:rPr>
              <a:t>du Rapport périodique</a:t>
            </a:r>
            <a:endParaRPr lang="en-US" sz="2400" dirty="0" smtClean="0">
              <a:solidFill>
                <a:srgbClr val="48004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2590800"/>
            <a:ext cx="662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59E"/>
                </a:solidFill>
              </a:rPr>
              <a:t>Susanna Lindeman, Focal Point from Finland</a:t>
            </a:r>
          </a:p>
          <a:p>
            <a:endParaRPr lang="en-US" sz="2400" dirty="0">
              <a:solidFill>
                <a:srgbClr val="00359E"/>
              </a:solidFill>
            </a:endParaRPr>
          </a:p>
          <a:p>
            <a:pPr lvl="0"/>
            <a:r>
              <a:rPr lang="en-US" sz="2400" dirty="0">
                <a:solidFill>
                  <a:srgbClr val="480048"/>
                </a:solidFill>
              </a:rPr>
              <a:t>Susanna Lindeman, </a:t>
            </a:r>
            <a:r>
              <a:rPr lang="en-US" sz="2400" dirty="0" smtClean="0">
                <a:solidFill>
                  <a:srgbClr val="480048"/>
                </a:solidFill>
              </a:rPr>
              <a:t>Point focal de la Finlande</a:t>
            </a:r>
          </a:p>
          <a:p>
            <a:pPr lvl="0"/>
            <a:endParaRPr lang="en-US" sz="2400" dirty="0" smtClean="0">
              <a:solidFill>
                <a:srgbClr val="480048"/>
              </a:solidFill>
            </a:endParaRPr>
          </a:p>
          <a:p>
            <a:endParaRPr lang="en-US" sz="2400" dirty="0">
              <a:solidFill>
                <a:srgbClr val="00359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8" descr="Ruskakoivut h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663" y="2732313"/>
            <a:ext cx="2017845" cy="342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434138"/>
            <a:ext cx="5080000" cy="347662"/>
          </a:xfrm>
          <a:noFill/>
        </p:spPr>
        <p:txBody>
          <a:bodyPr/>
          <a:lstStyle/>
          <a:p>
            <a:r>
              <a:rPr lang="en-GB" dirty="0" smtClean="0"/>
              <a:t>Susanna Lindeman -  Natural Heritage Services, Finland 2013</a:t>
            </a:r>
            <a:endParaRPr lang="en-GB" dirty="0" smtClean="0">
              <a:solidFill>
                <a:srgbClr val="0B479C"/>
              </a:solidFill>
            </a:endParaRP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0F81C5-368E-45A8-AF4D-6293AEA6850A}" type="slidenum">
              <a:rPr lang="fi-FI" smtClean="0"/>
              <a:pPr/>
              <a:t>6</a:t>
            </a:fld>
            <a:endParaRPr lang="fi-FI" dirty="0" smtClean="0">
              <a:solidFill>
                <a:srgbClr val="0B479C"/>
              </a:solidFill>
            </a:endParaRPr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304800" y="261260"/>
            <a:ext cx="4082142" cy="264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800" dirty="0" smtClean="0">
                <a:latin typeface="Calibri" pitchFamily="34" charset="0"/>
              </a:rPr>
              <a:t>PERIODIC REPORTING IN A TRANSNATIONAL SITE</a:t>
            </a:r>
          </a:p>
          <a:p>
            <a:r>
              <a:rPr lang="en-GB" sz="2800" dirty="0" smtClean="0">
                <a:latin typeface="Calibri" pitchFamily="34" charset="0"/>
              </a:rPr>
              <a:t> –  a Finnish-Swedish perspective</a:t>
            </a:r>
            <a:endParaRPr lang="en-GB" sz="2800" dirty="0">
              <a:solidFill>
                <a:srgbClr val="F98310"/>
              </a:solidFill>
              <a:latin typeface="Calibri" pitchFamily="34" charset="0"/>
            </a:endParaRPr>
          </a:p>
        </p:txBody>
      </p:sp>
      <p:pic>
        <p:nvPicPr>
          <p:cNvPr id="7" name="Picture 2" descr="pohjolakartta esity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2450" y="819150"/>
            <a:ext cx="4408488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 flipV="1">
            <a:off x="5201449" y="1520020"/>
            <a:ext cx="74911" cy="5094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sv-FI" sz="1800" b="0" dirty="0">
              <a:latin typeface="Arial" pitchFamily="34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 flipV="1">
            <a:off x="4632128" y="4464026"/>
            <a:ext cx="74911" cy="5094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sv-FI" sz="1800" b="0" dirty="0">
              <a:latin typeface="Arial" pitchFamily="34" charset="0"/>
            </a:endParaRPr>
          </a:p>
        </p:txBody>
      </p:sp>
      <p:pic>
        <p:nvPicPr>
          <p:cNvPr id="14" name="Picture 4" descr="Varldsarv GENOMSKINLIG"/>
          <p:cNvPicPr>
            <a:picLocks noChangeAspect="1" noChangeArrowheads="1"/>
          </p:cNvPicPr>
          <p:nvPr/>
        </p:nvPicPr>
        <p:blipFill>
          <a:blip r:embed="rId5" cstate="print">
            <a:lum bright="58000"/>
          </a:blip>
          <a:srcRect/>
          <a:stretch>
            <a:fillRect/>
          </a:stretch>
        </p:blipFill>
        <p:spPr bwMode="auto">
          <a:xfrm>
            <a:off x="6215722" y="2754084"/>
            <a:ext cx="1251857" cy="1271369"/>
          </a:xfrm>
          <a:prstGeom prst="rect">
            <a:avLst/>
          </a:prstGeom>
          <a:noFill/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596744" y="3238636"/>
            <a:ext cx="572630" cy="2774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FI" sz="1800" b="0" dirty="0">
              <a:ln w="28575">
                <a:solidFill>
                  <a:schemeClr val="tx1"/>
                </a:solidFill>
              </a:ln>
              <a:latin typeface="Arial" pitchFamily="34" charset="0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 flipV="1">
            <a:off x="6637858" y="3330347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sv-FI" sz="1800" b="0" dirty="0">
              <a:latin typeface="Arial" pitchFamily="34" charset="0"/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 flipV="1">
            <a:off x="7018029" y="3317705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sv-FI" sz="1800" b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8266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070" name="Picture 14" descr="merenkurkkukorkearannikko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938" y="857250"/>
            <a:ext cx="8148637" cy="5592763"/>
          </a:xfrm>
          <a:prstGeom prst="rect">
            <a:avLst/>
          </a:prstGeom>
          <a:noFill/>
        </p:spPr>
      </p:pic>
      <p:sp>
        <p:nvSpPr>
          <p:cNvPr id="557059" name="Rectangle 3"/>
          <p:cNvSpPr>
            <a:spLocks noChangeArrowheads="1"/>
          </p:cNvSpPr>
          <p:nvPr/>
        </p:nvSpPr>
        <p:spPr bwMode="auto">
          <a:xfrm>
            <a:off x="0" y="4292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i-FI" sz="1800" b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7060" name="Text Box 4"/>
          <p:cNvSpPr txBox="1">
            <a:spLocks noChangeArrowheads="1"/>
          </p:cNvSpPr>
          <p:nvPr/>
        </p:nvSpPr>
        <p:spPr bwMode="auto">
          <a:xfrm>
            <a:off x="1835150" y="476250"/>
            <a:ext cx="5113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800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557063" name="Text Box 8"/>
          <p:cNvSpPr txBox="1">
            <a:spLocks noChangeArrowheads="1"/>
          </p:cNvSpPr>
          <p:nvPr/>
        </p:nvSpPr>
        <p:spPr bwMode="auto">
          <a:xfrm>
            <a:off x="1203324" y="188913"/>
            <a:ext cx="794067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i-FI" sz="2800" dirty="0">
                <a:solidFill>
                  <a:srgbClr val="2C7C3B"/>
                </a:solidFill>
                <a:latin typeface="Calibri" pitchFamily="34" charset="0"/>
                <a:cs typeface="Arial" charset="0"/>
              </a:rPr>
              <a:t>TWO COUNTRIES ONE WORLD </a:t>
            </a:r>
            <a:r>
              <a:rPr lang="fi-FI" sz="2800" dirty="0" smtClean="0">
                <a:solidFill>
                  <a:srgbClr val="2C7C3B"/>
                </a:solidFill>
                <a:latin typeface="Calibri" pitchFamily="34" charset="0"/>
                <a:cs typeface="Arial" charset="0"/>
              </a:rPr>
              <a:t>NATURAL HERITAGE</a:t>
            </a:r>
            <a:endParaRPr lang="fi-FI" sz="2800" dirty="0">
              <a:solidFill>
                <a:srgbClr val="2C7C3B"/>
              </a:solidFill>
              <a:latin typeface="Calibri" pitchFamily="34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fi-FI" sz="2800" dirty="0">
              <a:solidFill>
                <a:srgbClr val="2C7C3B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57065" name="Text Box 19"/>
          <p:cNvSpPr txBox="1">
            <a:spLocks noChangeArrowheads="1"/>
          </p:cNvSpPr>
          <p:nvPr/>
        </p:nvSpPr>
        <p:spPr bwMode="auto">
          <a:xfrm>
            <a:off x="496888" y="5875338"/>
            <a:ext cx="75898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The High Coast is located about 70 km from the Kvarken Archipelago</a:t>
            </a:r>
          </a:p>
          <a:p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The total area of the transnational  serial site is 336,900 hectares.</a:t>
            </a:r>
            <a:endParaRPr lang="en-GB" sz="1600" b="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9" name="Picture 4" descr="Varldsarv GENOMSKINLIG"/>
          <p:cNvPicPr>
            <a:picLocks noChangeAspect="1" noChangeArrowheads="1"/>
          </p:cNvPicPr>
          <p:nvPr/>
        </p:nvPicPr>
        <p:blipFill>
          <a:blip r:embed="rId4" cstate="print">
            <a:lum bright="58000"/>
          </a:blip>
          <a:srcRect/>
          <a:stretch>
            <a:fillRect/>
          </a:stretch>
        </p:blipFill>
        <p:spPr bwMode="auto">
          <a:xfrm>
            <a:off x="130632" y="0"/>
            <a:ext cx="947057" cy="961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862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3"/>
          <p:cNvSpPr>
            <a:spLocks noChangeArrowheads="1"/>
          </p:cNvSpPr>
          <p:nvPr/>
        </p:nvSpPr>
        <p:spPr bwMode="auto">
          <a:xfrm>
            <a:off x="0" y="4292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 sz="1800" b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5251" name="Text Box 4"/>
          <p:cNvSpPr txBox="1">
            <a:spLocks noChangeArrowheads="1"/>
          </p:cNvSpPr>
          <p:nvPr/>
        </p:nvSpPr>
        <p:spPr bwMode="auto">
          <a:xfrm>
            <a:off x="1835150" y="476250"/>
            <a:ext cx="5113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800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565253" name="Text Box 8"/>
          <p:cNvSpPr txBox="1">
            <a:spLocks noChangeArrowheads="1"/>
          </p:cNvSpPr>
          <p:nvPr/>
        </p:nvSpPr>
        <p:spPr bwMode="auto">
          <a:xfrm>
            <a:off x="1222375" y="131763"/>
            <a:ext cx="66484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rgbClr val="2C7C3B"/>
                </a:solidFill>
                <a:latin typeface="Calibri" pitchFamily="34" charset="0"/>
                <a:cs typeface="Calibri" pitchFamily="34" charset="0"/>
              </a:rPr>
              <a:t>THE FRAMEWORK FOR THE MANAGEMENT IN </a:t>
            </a:r>
            <a:r>
              <a:rPr lang="en-US" sz="2400" dirty="0">
                <a:solidFill>
                  <a:srgbClr val="2C7C3B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z="2400" dirty="0" smtClean="0">
                <a:solidFill>
                  <a:srgbClr val="2C7C3B"/>
                </a:solidFill>
                <a:latin typeface="Calibri" pitchFamily="34" charset="0"/>
                <a:cs typeface="Calibri" pitchFamily="34" charset="0"/>
              </a:rPr>
              <a:t>HIGH COAST/KVARKEN </a:t>
            </a:r>
            <a:r>
              <a:rPr lang="en-US" sz="2400" dirty="0">
                <a:solidFill>
                  <a:srgbClr val="2C7C3B"/>
                </a:solidFill>
                <a:latin typeface="Calibri" pitchFamily="34" charset="0"/>
                <a:cs typeface="Calibri" pitchFamily="34" charset="0"/>
              </a:rPr>
              <a:t>ARCHIPELAGO</a:t>
            </a:r>
            <a:endParaRPr lang="fi-FI" sz="2400" dirty="0">
              <a:solidFill>
                <a:srgbClr val="2C7C3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5257" name="Rectangle 9"/>
          <p:cNvSpPr>
            <a:spLocks noChangeArrowheads="1"/>
          </p:cNvSpPr>
          <p:nvPr/>
        </p:nvSpPr>
        <p:spPr bwMode="auto">
          <a:xfrm>
            <a:off x="285977" y="5785531"/>
            <a:ext cx="754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400" dirty="0">
                <a:solidFill>
                  <a:srgbClr val="000000"/>
                </a:solidFill>
                <a:latin typeface="Century Gothic" pitchFamily="34" charset="0"/>
                <a:cs typeface="+mn-cs"/>
              </a:rPr>
              <a:t>The landscapes of the Kvarken Archipelago in Finland and the High Coast in Sweden.</a:t>
            </a:r>
            <a:r>
              <a:rPr lang="en-GB" sz="1200" dirty="0">
                <a:solidFill>
                  <a:srgbClr val="000000"/>
                </a:solidFill>
                <a:latin typeface="Century Gothic" pitchFamily="34" charset="0"/>
                <a:cs typeface="+mn-cs"/>
              </a:rPr>
              <a:t> </a:t>
            </a:r>
          </a:p>
        </p:txBody>
      </p:sp>
      <p:sp>
        <p:nvSpPr>
          <p:cNvPr id="565258" name="Text Box 10"/>
          <p:cNvSpPr txBox="1">
            <a:spLocks noChangeArrowheads="1"/>
          </p:cNvSpPr>
          <p:nvPr/>
        </p:nvSpPr>
        <p:spPr bwMode="auto">
          <a:xfrm>
            <a:off x="561975" y="5391150"/>
            <a:ext cx="17716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i-FI" sz="800" dirty="0">
                <a:solidFill>
                  <a:srgbClr val="FFFFFF"/>
                </a:solidFill>
                <a:latin typeface="Century Gothic" pitchFamily="34" charset="0"/>
                <a:cs typeface="+mn-cs"/>
              </a:rPr>
              <a:t>Hans Hästbacka </a:t>
            </a:r>
            <a:r>
              <a:rPr lang="en-GB" sz="800" dirty="0">
                <a:solidFill>
                  <a:srgbClr val="FFFFFF"/>
                </a:solidFill>
                <a:latin typeface="Century Gothic" pitchFamily="34" charset="0"/>
                <a:cs typeface="+mn-cs"/>
              </a:rPr>
              <a:t>©</a:t>
            </a:r>
            <a:r>
              <a:rPr lang="fi-FI" sz="800" dirty="0">
                <a:solidFill>
                  <a:srgbClr val="FFFFFF"/>
                </a:solidFill>
                <a:latin typeface="Century Gothic" pitchFamily="34" charset="0"/>
                <a:cs typeface="+mn-cs"/>
              </a:rPr>
              <a:t> </a:t>
            </a:r>
          </a:p>
        </p:txBody>
      </p:sp>
      <p:sp>
        <p:nvSpPr>
          <p:cNvPr id="565259" name="Text Box 11"/>
          <p:cNvSpPr txBox="1">
            <a:spLocks noChangeArrowheads="1"/>
          </p:cNvSpPr>
          <p:nvPr/>
        </p:nvSpPr>
        <p:spPr bwMode="auto">
          <a:xfrm>
            <a:off x="6669972" y="5329439"/>
            <a:ext cx="2474028" cy="23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i-FI" sz="800" dirty="0">
                <a:solidFill>
                  <a:srgbClr val="FFFFFF"/>
                </a:solidFill>
                <a:latin typeface="Century Gothic" pitchFamily="34" charset="0"/>
                <a:cs typeface="+mn-cs"/>
              </a:rPr>
              <a:t>Photo: The County of Västernorrland, 2000 </a:t>
            </a:r>
            <a:r>
              <a:rPr lang="en-GB" sz="800" dirty="0">
                <a:solidFill>
                  <a:srgbClr val="FFFFFF"/>
                </a:solidFill>
                <a:latin typeface="Century Gothic" pitchFamily="34" charset="0"/>
                <a:cs typeface="+mn-cs"/>
              </a:rPr>
              <a:t>©</a:t>
            </a:r>
            <a:r>
              <a:rPr lang="fi-FI" sz="800" dirty="0">
                <a:solidFill>
                  <a:srgbClr val="FFFFFF"/>
                </a:solidFill>
                <a:latin typeface="Century Gothic" pitchFamily="34" charset="0"/>
                <a:cs typeface="+mn-cs"/>
              </a:rPr>
              <a:t> </a:t>
            </a:r>
          </a:p>
        </p:txBody>
      </p:sp>
      <p:sp>
        <p:nvSpPr>
          <p:cNvPr id="565260" name="Rectangle 12"/>
          <p:cNvSpPr>
            <a:spLocks noChangeArrowheads="1"/>
          </p:cNvSpPr>
          <p:nvPr/>
        </p:nvSpPr>
        <p:spPr bwMode="auto">
          <a:xfrm>
            <a:off x="714375" y="1289050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A trans-national 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+mn-cs"/>
              </a:rPr>
              <a:t>serial 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geological and marine World 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+mn-cs"/>
              </a:rPr>
              <a:t>Heritage Site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+mn-cs"/>
              </a:rPr>
              <a:t>50 % the site is owned by local communities and private persons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+mn-cs"/>
              </a:rPr>
              <a:t>The site includes both 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nature conservations areas and 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+mn-cs"/>
              </a:rPr>
              <a:t>villages</a:t>
            </a:r>
          </a:p>
        </p:txBody>
      </p:sp>
      <p:pic>
        <p:nvPicPr>
          <p:cNvPr id="15" name="Picture 13" descr="Moreeni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006" y="2634344"/>
            <a:ext cx="4510666" cy="3200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6" descr="Bild hägg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4934" y="2653392"/>
            <a:ext cx="4371346" cy="3159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4" descr="Varldsarv GENOMSKINLIG"/>
          <p:cNvPicPr>
            <a:picLocks noChangeAspect="1" noChangeArrowheads="1"/>
          </p:cNvPicPr>
          <p:nvPr/>
        </p:nvPicPr>
        <p:blipFill>
          <a:blip r:embed="rId5" cstate="print">
            <a:lum bright="58000"/>
          </a:blip>
          <a:srcRect/>
          <a:stretch>
            <a:fillRect/>
          </a:stretch>
        </p:blipFill>
        <p:spPr bwMode="auto">
          <a:xfrm>
            <a:off x="130632" y="-1"/>
            <a:ext cx="990597" cy="1006037"/>
          </a:xfrm>
          <a:prstGeom prst="rect">
            <a:avLst/>
          </a:prstGeom>
          <a:noFill/>
        </p:spPr>
      </p:pic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-54430" y="6590007"/>
            <a:ext cx="35623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alibri" pitchFamily="34" charset="0"/>
                <a:cs typeface="Arial" charset="0"/>
              </a:rPr>
              <a:t>Susanna Lindeman/Natural Heritage Services </a:t>
            </a:r>
            <a:r>
              <a:rPr lang="en-US" sz="1000" dirty="0" smtClean="0">
                <a:latin typeface="Calibri" pitchFamily="34" charset="0"/>
                <a:cs typeface="Arial" charset="0"/>
              </a:rPr>
              <a:t>2013  </a:t>
            </a:r>
            <a:r>
              <a:rPr lang="en-US" sz="1000" dirty="0">
                <a:latin typeface="Calibri" pitchFamily="34" charset="0"/>
                <a:cs typeface="Arial" charset="0"/>
              </a:rPr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27586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6" name="Rectangle 4"/>
          <p:cNvSpPr>
            <a:spLocks noChangeArrowheads="1"/>
          </p:cNvSpPr>
          <p:nvPr/>
        </p:nvSpPr>
        <p:spPr bwMode="auto">
          <a:xfrm>
            <a:off x="965200" y="85725"/>
            <a:ext cx="77787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2000" cap="all" dirty="0" smtClean="0">
                <a:solidFill>
                  <a:srgbClr val="2C7C3B"/>
                </a:solidFill>
                <a:latin typeface="Arial" charset="0"/>
                <a:cs typeface="+mn-cs"/>
              </a:rPr>
              <a:t>Administration system </a:t>
            </a:r>
            <a:r>
              <a:rPr lang="en-GB" sz="2000" cap="all" dirty="0">
                <a:solidFill>
                  <a:srgbClr val="2C7C3B"/>
                </a:solidFill>
                <a:latin typeface="Arial" charset="0"/>
                <a:cs typeface="+mn-cs"/>
              </a:rPr>
              <a:t>of the world heritage site</a:t>
            </a:r>
          </a:p>
          <a:p>
            <a:pPr algn="ctr"/>
            <a:r>
              <a:rPr lang="en-GB" sz="2000" cap="all" dirty="0">
                <a:solidFill>
                  <a:srgbClr val="2C7C3B"/>
                </a:solidFill>
                <a:latin typeface="Arial" charset="0"/>
                <a:cs typeface="+mn-cs"/>
              </a:rPr>
              <a:t>HIGH COAST/KVARKEN ARCHIPELAGO</a:t>
            </a:r>
            <a:endParaRPr lang="fi-FI" sz="2000" cap="all" dirty="0">
              <a:solidFill>
                <a:srgbClr val="2C7C3B"/>
              </a:solidFill>
              <a:latin typeface="Arial" charset="0"/>
              <a:cs typeface="+mn-cs"/>
            </a:endParaRPr>
          </a:p>
        </p:txBody>
      </p:sp>
      <p:sp>
        <p:nvSpPr>
          <p:cNvPr id="28" name="Pyöristetty suorakulmio 27"/>
          <p:cNvSpPr/>
          <p:nvPr/>
        </p:nvSpPr>
        <p:spPr bwMode="auto">
          <a:xfrm>
            <a:off x="3347148" y="1152945"/>
            <a:ext cx="2066925" cy="391464"/>
          </a:xfrm>
          <a:prstGeom prst="roundRect">
            <a:avLst/>
          </a:prstGeom>
          <a:solidFill>
            <a:srgbClr val="336600">
              <a:alpha val="5098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2169" tIns="46083" rIns="92169" bIns="46083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i-FI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UNESCO</a:t>
            </a:r>
          </a:p>
        </p:txBody>
      </p:sp>
      <p:sp>
        <p:nvSpPr>
          <p:cNvPr id="29" name="Pyöristetty suorakulmio 28"/>
          <p:cNvSpPr/>
          <p:nvPr/>
        </p:nvSpPr>
        <p:spPr bwMode="auto">
          <a:xfrm>
            <a:off x="174171" y="1852926"/>
            <a:ext cx="3363685" cy="1441362"/>
          </a:xfrm>
          <a:prstGeom prst="roundRect">
            <a:avLst/>
          </a:prstGeom>
          <a:solidFill>
            <a:srgbClr val="2579AD">
              <a:alpha val="50196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2169" tIns="46083" rIns="92169" bIns="46083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i-FI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FINLAND/KVARKEN ARCIPELAGO</a:t>
            </a:r>
            <a:endParaRPr lang="fi-FI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Pyöristetty suorakulmio 30"/>
          <p:cNvSpPr/>
          <p:nvPr/>
        </p:nvSpPr>
        <p:spPr bwMode="auto">
          <a:xfrm>
            <a:off x="369689" y="2284693"/>
            <a:ext cx="2908810" cy="379818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2169" tIns="46083" rIns="92169" bIns="46083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Ministry of Education</a:t>
            </a:r>
            <a:endParaRPr lang="en-GB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Pyöristetty suorakulmio 31"/>
          <p:cNvSpPr/>
          <p:nvPr/>
        </p:nvSpPr>
        <p:spPr bwMode="auto">
          <a:xfrm>
            <a:off x="389639" y="2797608"/>
            <a:ext cx="2908810" cy="379818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2169" tIns="46083" rIns="92169" bIns="46083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Ministry of Environment</a:t>
            </a:r>
            <a:endParaRPr lang="en-GB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5431975" y="1865537"/>
            <a:ext cx="3519959" cy="1683206"/>
            <a:chOff x="5279571" y="1865537"/>
            <a:chExt cx="3519959" cy="1683206"/>
          </a:xfrm>
        </p:grpSpPr>
        <p:sp>
          <p:nvSpPr>
            <p:cNvPr id="35" name="Pyöristetty suorakulmio 34"/>
            <p:cNvSpPr/>
            <p:nvPr/>
          </p:nvSpPr>
          <p:spPr bwMode="auto">
            <a:xfrm>
              <a:off x="5279571" y="1865537"/>
              <a:ext cx="3519959" cy="1683206"/>
            </a:xfrm>
            <a:prstGeom prst="roundRect">
              <a:avLst/>
            </a:prstGeom>
            <a:solidFill>
              <a:srgbClr val="FFC00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2169" tIns="46083" rIns="92169" bIns="46083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6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SWEDEN/HIGH COAST</a:t>
              </a:r>
              <a:endParaRPr lang="en-GB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Pyöristetty suorakulmio 35"/>
            <p:cNvSpPr/>
            <p:nvPr/>
          </p:nvSpPr>
          <p:spPr bwMode="auto">
            <a:xfrm>
              <a:off x="5484172" y="2315321"/>
              <a:ext cx="3043951" cy="443547"/>
            </a:xfrm>
            <a:prstGeom prst="round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2169" tIns="46083" rIns="92169" bIns="46083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4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National Heritage Board</a:t>
              </a:r>
              <a:endParaRPr lang="en-GB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" name="Pyöristetty suorakulmio 36"/>
            <p:cNvSpPr/>
            <p:nvPr/>
          </p:nvSpPr>
          <p:spPr bwMode="auto">
            <a:xfrm>
              <a:off x="5505049" y="2914294"/>
              <a:ext cx="3043951" cy="536477"/>
            </a:xfrm>
            <a:prstGeom prst="round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2169" tIns="46083" rIns="92169" bIns="46083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4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Environmental Protection Agency</a:t>
              </a:r>
            </a:p>
            <a:p>
              <a:pPr algn="ctr"/>
              <a:r>
                <a:rPr lang="en-GB" sz="1400" dirty="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National Focal Point</a:t>
              </a:r>
              <a:endParaRPr lang="en-GB" sz="1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9" name="Pyöristetty suorakulmio 38"/>
          <p:cNvSpPr/>
          <p:nvPr/>
        </p:nvSpPr>
        <p:spPr bwMode="auto">
          <a:xfrm>
            <a:off x="194217" y="3665278"/>
            <a:ext cx="3202125" cy="776094"/>
          </a:xfrm>
          <a:prstGeom prst="roundRect">
            <a:avLst/>
          </a:prstGeom>
          <a:solidFill>
            <a:srgbClr val="2579AD">
              <a:alpha val="50196"/>
            </a:srgbClr>
          </a:solidFill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2169" tIns="46083" rIns="92169" bIns="46083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Natural</a:t>
            </a:r>
            <a:r>
              <a:rPr lang="fi-FI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i-FI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Heritage </a:t>
            </a:r>
            <a:r>
              <a:rPr lang="fi-FI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Services</a:t>
            </a:r>
          </a:p>
          <a:p>
            <a:pPr algn="ctr"/>
            <a:r>
              <a:rPr lang="fi-FI" sz="1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National </a:t>
            </a:r>
            <a:r>
              <a:rPr lang="fi-FI" sz="1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fi-FI" sz="1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ocal </a:t>
            </a:r>
            <a:r>
              <a:rPr lang="fi-FI" sz="1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fi-FI" sz="1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oint</a:t>
            </a:r>
          </a:p>
          <a:p>
            <a:pPr algn="ctr"/>
            <a:r>
              <a:rPr lang="fi-FI" sz="1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Site Manager</a:t>
            </a:r>
            <a:endParaRPr lang="fi-FI" sz="1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8" name="Suora nuoliyhdysviiva 57"/>
          <p:cNvCxnSpPr/>
          <p:nvPr/>
        </p:nvCxnSpPr>
        <p:spPr bwMode="auto">
          <a:xfrm>
            <a:off x="4437079" y="4694463"/>
            <a:ext cx="657225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arrow"/>
            <a:tailEnd type="arrow"/>
          </a:ln>
          <a:effectLst/>
        </p:spPr>
      </p:cxnSp>
      <p:cxnSp>
        <p:nvCxnSpPr>
          <p:cNvPr id="134" name="Suora nuoliyhdysviiva 133"/>
          <p:cNvCxnSpPr/>
          <p:nvPr/>
        </p:nvCxnSpPr>
        <p:spPr bwMode="auto">
          <a:xfrm>
            <a:off x="1718375" y="3324224"/>
            <a:ext cx="0" cy="3048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9" name="Suora nuoliyhdysviiva 158"/>
          <p:cNvCxnSpPr/>
          <p:nvPr/>
        </p:nvCxnSpPr>
        <p:spPr bwMode="auto">
          <a:xfrm>
            <a:off x="7380314" y="3639915"/>
            <a:ext cx="11086" cy="145459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6" name="Pyöristetty suorakulmio 45"/>
          <p:cNvSpPr/>
          <p:nvPr/>
        </p:nvSpPr>
        <p:spPr bwMode="auto">
          <a:xfrm>
            <a:off x="3048000" y="5291830"/>
            <a:ext cx="2514599" cy="956572"/>
          </a:xfrm>
          <a:prstGeom prst="roundRect">
            <a:avLst/>
          </a:prstGeom>
          <a:solidFill>
            <a:srgbClr val="336600">
              <a:alpha val="50980"/>
            </a:srgbClr>
          </a:solidFill>
          <a:ln w="762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2169" tIns="46083" rIns="92169" bIns="46083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i-FI" sz="1200" cap="all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HC/K A </a:t>
            </a:r>
            <a:endParaRPr lang="fi-FI" sz="1200" cap="all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fi-FI" sz="1200" cap="all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WORLD HERiTAGE</a:t>
            </a:r>
          </a:p>
          <a:p>
            <a:pPr algn="ctr"/>
            <a:r>
              <a:rPr lang="fi-FI" sz="1200" cap="all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Management Cooperation</a:t>
            </a:r>
            <a:endParaRPr lang="fi-FI" sz="1200" cap="all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fi-FI" sz="1200" cap="all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Committee</a:t>
            </a:r>
          </a:p>
        </p:txBody>
      </p:sp>
      <p:sp>
        <p:nvSpPr>
          <p:cNvPr id="49" name="Pyöristetty suorakulmio 48"/>
          <p:cNvSpPr/>
          <p:nvPr/>
        </p:nvSpPr>
        <p:spPr bwMode="auto">
          <a:xfrm>
            <a:off x="239481" y="5299993"/>
            <a:ext cx="2133386" cy="806893"/>
          </a:xfrm>
          <a:prstGeom prst="roundRect">
            <a:avLst/>
          </a:prstGeom>
          <a:solidFill>
            <a:srgbClr val="2579AD">
              <a:alpha val="50196"/>
            </a:srgbClr>
          </a:solidFill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2169" tIns="46083" rIns="92169" bIns="46083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i-FI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Kvarken </a:t>
            </a:r>
            <a:r>
              <a:rPr lang="fi-FI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Archipelago</a:t>
            </a:r>
          </a:p>
          <a:p>
            <a:pPr algn="ctr"/>
            <a:r>
              <a:rPr lang="fi-FI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World Heritage</a:t>
            </a:r>
          </a:p>
          <a:p>
            <a:pPr algn="ctr"/>
            <a:r>
              <a:rPr lang="fi-FI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Steering </a:t>
            </a:r>
            <a:r>
              <a:rPr lang="fi-FI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Committee</a:t>
            </a:r>
          </a:p>
        </p:txBody>
      </p:sp>
      <p:cxnSp>
        <p:nvCxnSpPr>
          <p:cNvPr id="45" name="Suora nuoliyhdysviiva 44"/>
          <p:cNvCxnSpPr/>
          <p:nvPr/>
        </p:nvCxnSpPr>
        <p:spPr bwMode="auto">
          <a:xfrm flipH="1">
            <a:off x="1709068" y="4521653"/>
            <a:ext cx="1109" cy="71437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1" name="Suora nuoliyhdysviiva 58"/>
          <p:cNvCxnSpPr/>
          <p:nvPr/>
        </p:nvCxnSpPr>
        <p:spPr bwMode="auto">
          <a:xfrm>
            <a:off x="2449278" y="5780326"/>
            <a:ext cx="522514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2" name="Suora nuoliyhdysviiva 58"/>
          <p:cNvCxnSpPr/>
          <p:nvPr/>
        </p:nvCxnSpPr>
        <p:spPr bwMode="auto">
          <a:xfrm flipH="1">
            <a:off x="5649693" y="5437417"/>
            <a:ext cx="516864" cy="544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3" name="Suora nuoliyhdysviiva 58"/>
          <p:cNvCxnSpPr/>
          <p:nvPr/>
        </p:nvCxnSpPr>
        <p:spPr bwMode="auto">
          <a:xfrm flipH="1">
            <a:off x="5685692" y="6068787"/>
            <a:ext cx="502640" cy="376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68" name="Picture 4" descr="Varldsarv GENOMSKINLIG"/>
          <p:cNvPicPr>
            <a:picLocks noChangeAspect="1" noChangeArrowheads="1"/>
          </p:cNvPicPr>
          <p:nvPr/>
        </p:nvPicPr>
        <p:blipFill>
          <a:blip r:embed="rId2" cstate="print">
            <a:lum bright="58000"/>
          </a:blip>
          <a:srcRect/>
          <a:stretch>
            <a:fillRect/>
          </a:stretch>
        </p:blipFill>
        <p:spPr bwMode="auto">
          <a:xfrm>
            <a:off x="130632" y="0"/>
            <a:ext cx="947057" cy="961818"/>
          </a:xfrm>
          <a:prstGeom prst="rect">
            <a:avLst/>
          </a:prstGeom>
          <a:noFill/>
        </p:spPr>
      </p:pic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-54430" y="6590007"/>
            <a:ext cx="35623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alibri" pitchFamily="34" charset="0"/>
                <a:cs typeface="Arial" charset="0"/>
              </a:rPr>
              <a:t>Susanna Lindeman/Natural Heritage Services </a:t>
            </a:r>
            <a:r>
              <a:rPr lang="en-US" sz="1000" dirty="0" smtClean="0">
                <a:latin typeface="Calibri" pitchFamily="34" charset="0"/>
                <a:cs typeface="Arial" charset="0"/>
              </a:rPr>
              <a:t>2013  </a:t>
            </a:r>
            <a:r>
              <a:rPr lang="en-US" sz="1000" dirty="0">
                <a:latin typeface="Calibri" pitchFamily="34" charset="0"/>
                <a:cs typeface="Arial" charset="0"/>
              </a:rPr>
              <a:t>©</a:t>
            </a:r>
          </a:p>
        </p:txBody>
      </p:sp>
      <p:sp>
        <p:nvSpPr>
          <p:cNvPr id="40" name="Pyöristetty suorakulmio 34"/>
          <p:cNvSpPr/>
          <p:nvPr/>
        </p:nvSpPr>
        <p:spPr bwMode="auto">
          <a:xfrm>
            <a:off x="6313721" y="5225148"/>
            <a:ext cx="2579913" cy="391886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2169" tIns="46083" rIns="92169" bIns="46083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Municipalities</a:t>
            </a:r>
          </a:p>
        </p:txBody>
      </p:sp>
      <p:sp>
        <p:nvSpPr>
          <p:cNvPr id="44" name="Pyöristetty suorakulmio 34"/>
          <p:cNvSpPr/>
          <p:nvPr/>
        </p:nvSpPr>
        <p:spPr bwMode="auto">
          <a:xfrm>
            <a:off x="6324599" y="5736773"/>
            <a:ext cx="2579918" cy="65314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2169" tIns="46083" rIns="92169" bIns="46083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County of Västernorrland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Site Manager</a:t>
            </a:r>
          </a:p>
        </p:txBody>
      </p:sp>
    </p:spTree>
    <p:extLst>
      <p:ext uri="{BB962C8B-B14F-4D97-AF65-F5344CB8AC3E}">
        <p14:creationId xmlns:p14="http://schemas.microsoft.com/office/powerpoint/2010/main" val="424348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hc content master">
  <a:themeElements>
    <a:clrScheme name="1_whc content mast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whc content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whc content ma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c content ma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c content ma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c content ma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c content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c content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c content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6677</TotalTime>
  <Words>1945</Words>
  <Application>Microsoft Office PowerPoint</Application>
  <PresentationFormat>On-screen Show (4:3)</PresentationFormat>
  <Paragraphs>344</Paragraphs>
  <Slides>31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1_whc content master</vt:lpstr>
      <vt:lpstr>PowerPoint Presentation</vt:lpstr>
      <vt:lpstr>Agenda – Exchange and Information Meeting  Agenda - Réunion d’information et d’échange</vt:lpstr>
      <vt:lpstr>Distribution 2nd Cycle of the Periodic Reporting Exercise Répartition 2nd cycle de l'exercice de soumission des Rapports périodiques</vt:lpstr>
      <vt:lpstr>Progress: Periodic Reporting Questionnaires for Group A (July 2012 – July 2013) Progression : Questionnaires de Rapports périodiques pour le Group A (juillet 2012 – juillet 2013)</vt:lpstr>
      <vt:lpstr>Perspectives from Group A on the implementation of the second cycle of Periodic Reporting Perspectives du Groupe A sur la mise en œuvre du deuxième cycle du Rapport périodique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Perspectives from Group A on the implementation of the second cycle of Periodic Reporting Perspectives du Groupe A sur la mise en œuvre du deuxième cycle du Rapport périodique</vt:lpstr>
      <vt:lpstr>Perspectives from Group A on the implementation of the second cycle of Periodic Reporting Perspectives du Groupe A sur la mise en œuvre du deuxième cycle du Rapport périodique</vt:lpstr>
      <vt:lpstr>Current key dates for the second cycle  Dates clés du deuxieme cycle</vt:lpstr>
      <vt:lpstr>Preparation Check List for Group B Liste de vérification préparatoire pour le Groupe B</vt:lpstr>
      <vt:lpstr>Special Focus: The site manager Focus spécial : Le gestionnaire de site </vt:lpstr>
      <vt:lpstr>What to have on your shelf at the beginning of the 2nd Cycle of Periodic Reporting A avoir sous la main au début du 2e cycle du Rapport périodique </vt:lpstr>
      <vt:lpstr>Information point 1 – Updated List of site managers for PR Point d'information 1 – Mise à jour de la liste des gestionnaires de sites pour le Rapport Périodique</vt:lpstr>
      <vt:lpstr>Information point 2 – Access to Questionnaires  Point d'information 2 - Accès aux questionnaires</vt:lpstr>
      <vt:lpstr>Online Questionnaire Questionnaire en ligne</vt:lpstr>
      <vt:lpstr>Information point 3: Online Platform  Point d’information 3: Plateforme Internet</vt:lpstr>
      <vt:lpstr>Information point 3: Online Platform  Point d’information 3: Plateforme Internet</vt:lpstr>
      <vt:lpstr>Information point 5 – Upcoming Meetings: Group B Point d'information 5 – Prochaines réunions: Groupe B</vt:lpstr>
      <vt:lpstr>What’s next? Et après?</vt:lpstr>
      <vt:lpstr>What’s next? Et après?</vt:lpstr>
      <vt:lpstr>What’s next? Et après?</vt:lpstr>
      <vt:lpstr>What’s next? Et après?</vt:lpstr>
      <vt:lpstr>What’s next? Et après?</vt:lpstr>
      <vt:lpstr>Retrospective Statements of Outstanding Universal Value (SOUV) Déclarations rétrospectives de Valeur universelle exceptionnelle (VUE)</vt:lpstr>
      <vt:lpstr>Retrospective Statements of Outstanding Universal Value (SOUV) Déclarations rétrospectives de Valeur universelle exceptionnelle (VUE)</vt:lpstr>
      <vt:lpstr>Exchange and Information Meeting  2nd Cycle of the Periodic Reporting Exercise ▪ EUR-NA  Réunion d’échange et d’information 2nd cycle de l’exercice de soumission des Rapports périodiques ▪ EUR-NA</vt:lpstr>
    </vt:vector>
  </TitlesOfParts>
  <Company>unesco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Bigio, Chloe</dc:creator>
  <cp:lastModifiedBy>WHC </cp:lastModifiedBy>
  <cp:revision>236</cp:revision>
  <cp:lastPrinted>2013-06-21T02:07:28Z</cp:lastPrinted>
  <dcterms:created xsi:type="dcterms:W3CDTF">2012-06-11T13:34:06Z</dcterms:created>
  <dcterms:modified xsi:type="dcterms:W3CDTF">2013-07-15T12:32:28Z</dcterms:modified>
</cp:coreProperties>
</file>