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62" r:id="rId2"/>
    <p:sldId id="329" r:id="rId3"/>
    <p:sldId id="333" r:id="rId4"/>
    <p:sldId id="334" r:id="rId5"/>
    <p:sldId id="335" r:id="rId6"/>
    <p:sldId id="336" r:id="rId7"/>
    <p:sldId id="337" r:id="rId8"/>
    <p:sldId id="338" r:id="rId9"/>
    <p:sldId id="339" r:id="rId10"/>
    <p:sldId id="340" r:id="rId11"/>
    <p:sldId id="341" r:id="rId12"/>
    <p:sldId id="342" r:id="rId13"/>
    <p:sldId id="343" r:id="rId14"/>
    <p:sldId id="344" r:id="rId15"/>
    <p:sldId id="345" r:id="rId16"/>
    <p:sldId id="346" r:id="rId17"/>
    <p:sldId id="347" r:id="rId18"/>
    <p:sldId id="348" r:id="rId19"/>
    <p:sldId id="350" r:id="rId20"/>
    <p:sldId id="351" r:id="rId21"/>
    <p:sldId id="352" r:id="rId22"/>
    <p:sldId id="353" r:id="rId23"/>
    <p:sldId id="332"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Verdana"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Verdana"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Verdana"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Verdana" pitchFamily="34" charset="0"/>
        <a:ea typeface="ＭＳ Ｐゴシック" pitchFamily="34" charset="-128"/>
        <a:cs typeface="+mn-cs"/>
      </a:defRPr>
    </a:lvl5pPr>
    <a:lvl6pPr marL="2286000" algn="l" defTabSz="914400" rtl="0" eaLnBrk="1" latinLnBrk="0" hangingPunct="1">
      <a:defRPr kern="1200">
        <a:solidFill>
          <a:schemeClr val="tx1"/>
        </a:solidFill>
        <a:latin typeface="Verdana" pitchFamily="34" charset="0"/>
        <a:ea typeface="ＭＳ Ｐゴシック" pitchFamily="34" charset="-128"/>
        <a:cs typeface="+mn-cs"/>
      </a:defRPr>
    </a:lvl6pPr>
    <a:lvl7pPr marL="2743200" algn="l" defTabSz="914400" rtl="0" eaLnBrk="1" latinLnBrk="0" hangingPunct="1">
      <a:defRPr kern="1200">
        <a:solidFill>
          <a:schemeClr val="tx1"/>
        </a:solidFill>
        <a:latin typeface="Verdana" pitchFamily="34" charset="0"/>
        <a:ea typeface="ＭＳ Ｐゴシック" pitchFamily="34" charset="-128"/>
        <a:cs typeface="+mn-cs"/>
      </a:defRPr>
    </a:lvl7pPr>
    <a:lvl8pPr marL="3200400" algn="l" defTabSz="914400" rtl="0" eaLnBrk="1" latinLnBrk="0" hangingPunct="1">
      <a:defRPr kern="1200">
        <a:solidFill>
          <a:schemeClr val="tx1"/>
        </a:solidFill>
        <a:latin typeface="Verdana" pitchFamily="34" charset="0"/>
        <a:ea typeface="ＭＳ Ｐゴシック" pitchFamily="34" charset="-128"/>
        <a:cs typeface="+mn-cs"/>
      </a:defRPr>
    </a:lvl8pPr>
    <a:lvl9pPr marL="3657600" algn="l" defTabSz="914400" rtl="0" eaLnBrk="1" latinLnBrk="0" hangingPunct="1">
      <a:defRPr kern="1200">
        <a:solidFill>
          <a:schemeClr val="tx1"/>
        </a:solidFill>
        <a:latin typeface="Verdana"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7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8" autoAdjust="0"/>
    <p:restoredTop sz="97838" autoAdjust="0"/>
  </p:normalViewPr>
  <p:slideViewPr>
    <p:cSldViewPr>
      <p:cViewPr>
        <p:scale>
          <a:sx n="66" d="100"/>
          <a:sy n="66" d="100"/>
        </p:scale>
        <p:origin x="-1397" y="-4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80" y="-84"/>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1D8CDC-989E-4842-8DE8-38CCEEB9FEA3}" type="datetimeFigureOut">
              <a:rPr lang="fr-FR" smtClean="0"/>
              <a:pPr/>
              <a:t>31/01/2013</a:t>
            </a:fld>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257060-B665-4E4B-8FC9-031637C24C06}" type="slidenum">
              <a:rPr lang="fr-FR" smtClean="0"/>
              <a:pPr/>
              <a:t>‹#›</a:t>
            </a:fld>
            <a:endParaRPr lang="fr-FR"/>
          </a:p>
        </p:txBody>
      </p:sp>
      <p:sp>
        <p:nvSpPr>
          <p:cNvPr id="6" name="Espace réservé du pied de page 5"/>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Tree>
    <p:extLst>
      <p:ext uri="{BB962C8B-B14F-4D97-AF65-F5344CB8AC3E}">
        <p14:creationId xmlns:p14="http://schemas.microsoft.com/office/powerpoint/2010/main" val="849601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5749279F-F743-4040-8250-6A087085422B}" type="datetimeFigureOut">
              <a:rPr lang="fr-FR"/>
              <a:pPr>
                <a:defRPr/>
              </a:pPr>
              <a:t>31/01/2013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0821C33-A278-4191-A155-B36C343F2E9B}" type="slidenum">
              <a:rPr lang="fr-FR"/>
              <a:pPr>
                <a:defRPr/>
              </a:pPr>
              <a:t>‹#›</a:t>
            </a:fld>
            <a:endParaRPr lang="fr-FR"/>
          </a:p>
        </p:txBody>
      </p:sp>
    </p:spTree>
    <p:extLst>
      <p:ext uri="{BB962C8B-B14F-4D97-AF65-F5344CB8AC3E}">
        <p14:creationId xmlns:p14="http://schemas.microsoft.com/office/powerpoint/2010/main" val="1059463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2" name="Image 11" descr="PEGASE_VERT_QUADRI_G.jpg"/>
          <p:cNvPicPr>
            <a:picLocks noChangeAspect="1"/>
          </p:cNvPicPr>
          <p:nvPr userDrawn="1"/>
        </p:nvPicPr>
        <p:blipFill>
          <a:blip r:embed="rId2" cstate="print"/>
          <a:stretch>
            <a:fillRect/>
          </a:stretch>
        </p:blipFill>
        <p:spPr>
          <a:xfrm>
            <a:off x="7020272" y="6021288"/>
            <a:ext cx="792178" cy="557284"/>
          </a:xfrm>
          <a:prstGeom prst="rect">
            <a:avLst/>
          </a:prstGeom>
        </p:spPr>
      </p:pic>
      <p:pic>
        <p:nvPicPr>
          <p:cNvPr id="13" name="Picture 2"/>
          <p:cNvPicPr>
            <a:picLocks noChangeAspect="1" noChangeArrowheads="1"/>
          </p:cNvPicPr>
          <p:nvPr userDrawn="1"/>
        </p:nvPicPr>
        <p:blipFill>
          <a:blip r:embed="rId3" cstate="print"/>
          <a:srcRect/>
          <a:stretch>
            <a:fillRect/>
          </a:stretch>
        </p:blipFill>
        <p:spPr bwMode="auto">
          <a:xfrm>
            <a:off x="1331550" y="6141163"/>
            <a:ext cx="1800250" cy="312173"/>
          </a:xfrm>
          <a:prstGeom prst="rect">
            <a:avLst/>
          </a:prstGeom>
          <a:noFill/>
          <a:ln w="9525">
            <a:noFill/>
            <a:miter lim="800000"/>
            <a:headEnd/>
            <a:tailEnd/>
          </a:ln>
        </p:spPr>
      </p:pic>
      <p:cxnSp>
        <p:nvCxnSpPr>
          <p:cNvPr id="17" name="Connecteur droit 16"/>
          <p:cNvCxnSpPr/>
          <p:nvPr userDrawn="1"/>
        </p:nvCxnSpPr>
        <p:spPr>
          <a:xfrm>
            <a:off x="827480" y="2708920"/>
            <a:ext cx="7561050" cy="0"/>
          </a:xfrm>
          <a:prstGeom prst="line">
            <a:avLst/>
          </a:prstGeom>
          <a:ln>
            <a:solidFill>
              <a:srgbClr val="0F6734"/>
            </a:solidFill>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a:off x="827480" y="836640"/>
            <a:ext cx="7561050" cy="0"/>
          </a:xfrm>
          <a:prstGeom prst="line">
            <a:avLst/>
          </a:prstGeom>
          <a:ln>
            <a:solidFill>
              <a:srgbClr val="0F6734"/>
            </a:solidFill>
          </a:ln>
          <a:effectLst/>
        </p:spPr>
        <p:style>
          <a:lnRef idx="2">
            <a:schemeClr val="accent1"/>
          </a:lnRef>
          <a:fillRef idx="0">
            <a:schemeClr val="accent1"/>
          </a:fillRef>
          <a:effectRef idx="1">
            <a:schemeClr val="accent1"/>
          </a:effectRef>
          <a:fontRef idx="minor">
            <a:schemeClr val="tx1"/>
          </a:fontRef>
        </p:style>
      </p:cxnSp>
      <p:cxnSp>
        <p:nvCxnSpPr>
          <p:cNvPr id="19" name="Connecteur droit 18"/>
          <p:cNvCxnSpPr/>
          <p:nvPr userDrawn="1"/>
        </p:nvCxnSpPr>
        <p:spPr>
          <a:xfrm>
            <a:off x="827480" y="4149080"/>
            <a:ext cx="7561050" cy="0"/>
          </a:xfrm>
          <a:prstGeom prst="line">
            <a:avLst/>
          </a:prstGeom>
          <a:ln w="952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userDrawn="1"/>
        </p:nvCxnSpPr>
        <p:spPr>
          <a:xfrm>
            <a:off x="827480" y="3212976"/>
            <a:ext cx="7561050" cy="0"/>
          </a:xfrm>
          <a:prstGeom prst="line">
            <a:avLst/>
          </a:prstGeom>
          <a:ln w="952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escription_horizontal">
    <p:spTree>
      <p:nvGrpSpPr>
        <p:cNvPr id="1" name=""/>
        <p:cNvGrpSpPr/>
        <p:nvPr/>
      </p:nvGrpSpPr>
      <p:grpSpPr>
        <a:xfrm>
          <a:off x="0" y="0"/>
          <a:ext cx="0" cy="0"/>
          <a:chOff x="0" y="0"/>
          <a:chExt cx="0" cy="0"/>
        </a:xfrm>
      </p:grpSpPr>
      <p:sp>
        <p:nvSpPr>
          <p:cNvPr id="2" name="Title 1"/>
          <p:cNvSpPr>
            <a:spLocks noGrp="1"/>
          </p:cNvSpPr>
          <p:nvPr>
            <p:ph type="title"/>
          </p:nvPr>
        </p:nvSpPr>
        <p:spPr>
          <a:xfrm>
            <a:off x="251400" y="0"/>
            <a:ext cx="8641200" cy="548679"/>
          </a:xfrm>
        </p:spPr>
        <p:txBody>
          <a:bodyPr/>
          <a:lstStyle>
            <a:lvl1pPr algn="r">
              <a:defRPr sz="2000"/>
            </a:lvl1pPr>
          </a:lstStyle>
          <a:p>
            <a:r>
              <a:rPr lang="en-AU" dirty="0" smtClean="0"/>
              <a:t>Click to edit Master title style</a:t>
            </a:r>
            <a:endParaRPr lang="en-US" dirty="0"/>
          </a:p>
        </p:txBody>
      </p:sp>
      <p:sp>
        <p:nvSpPr>
          <p:cNvPr id="6" name="Rectangle 6"/>
          <p:cNvSpPr>
            <a:spLocks noGrp="1" noChangeArrowheads="1"/>
          </p:cNvSpPr>
          <p:nvPr>
            <p:ph type="sldNum" sz="quarter" idx="12"/>
          </p:nvPr>
        </p:nvSpPr>
        <p:spPr/>
        <p:txBody>
          <a:bodyPr/>
          <a:lstStyle>
            <a:lvl1pPr>
              <a:defRPr>
                <a:latin typeface="Helvetica" pitchFamily="34" charset="0"/>
              </a:defRPr>
            </a:lvl1pPr>
          </a:lstStyle>
          <a:p>
            <a:pPr>
              <a:defRPr/>
            </a:pPr>
            <a:fld id="{CC7A9A8F-A723-47DB-90F8-A708BEDF83DD}" type="slidenum">
              <a:rPr lang="en-US"/>
              <a:pPr>
                <a:defRPr/>
              </a:pPr>
              <a:t>‹#›</a:t>
            </a:fld>
            <a:endParaRPr lang="en-US" dirty="0"/>
          </a:p>
        </p:txBody>
      </p:sp>
      <p:sp>
        <p:nvSpPr>
          <p:cNvPr id="8" name="Espace réservé pour une image  7"/>
          <p:cNvSpPr>
            <a:spLocks noGrp="1"/>
          </p:cNvSpPr>
          <p:nvPr>
            <p:ph type="pic" sz="quarter" idx="13"/>
          </p:nvPr>
        </p:nvSpPr>
        <p:spPr>
          <a:xfrm>
            <a:off x="539440" y="4149725"/>
            <a:ext cx="7993110" cy="2159000"/>
          </a:xfrm>
          <a:prstGeom prst="rect">
            <a:avLst/>
          </a:prstGeom>
        </p:spPr>
        <p:txBody>
          <a:bodyPr/>
          <a:lstStyle>
            <a:lvl1pPr>
              <a:defRPr sz="2000">
                <a:latin typeface="Helvetica" pitchFamily="34" charset="0"/>
                <a:cs typeface="Helvetica" pitchFamily="34" charset="0"/>
              </a:defRPr>
            </a:lvl1pPr>
          </a:lstStyle>
          <a:p>
            <a:endParaRPr lang="fr-FR"/>
          </a:p>
        </p:txBody>
      </p:sp>
      <p:sp>
        <p:nvSpPr>
          <p:cNvPr id="10" name="Espace réservé du texte 9"/>
          <p:cNvSpPr>
            <a:spLocks noGrp="1"/>
          </p:cNvSpPr>
          <p:nvPr>
            <p:ph type="body" sz="quarter" idx="14"/>
          </p:nvPr>
        </p:nvSpPr>
        <p:spPr>
          <a:xfrm>
            <a:off x="539439" y="765175"/>
            <a:ext cx="7993111" cy="3240088"/>
          </a:xfrm>
          <a:prstGeom prst="rect">
            <a:avLst/>
          </a:prstGeom>
        </p:spPr>
        <p:txBody>
          <a:bodyPr/>
          <a:lstStyle>
            <a:lvl1pPr>
              <a:defRPr sz="2000" b="1">
                <a:latin typeface="Helvetica" pitchFamily="34" charset="0"/>
                <a:cs typeface="Helvetica" pitchFamily="34" charset="0"/>
              </a:defRPr>
            </a:lvl1pPr>
            <a:lvl2pPr>
              <a:defRPr sz="1600">
                <a:latin typeface="Helvetica" pitchFamily="34" charset="0"/>
                <a:cs typeface="Helvetica" pitchFamily="34" charset="0"/>
              </a:defRPr>
            </a:lvl2pPr>
            <a:lvl3pPr>
              <a:defRPr sz="1600">
                <a:latin typeface="Helvetica" pitchFamily="34" charset="0"/>
                <a:cs typeface="Helvetica" pitchFamily="34" charset="0"/>
              </a:defRPr>
            </a:lvl3pPr>
            <a:lvl4pPr>
              <a:defRPr sz="1600">
                <a:latin typeface="Helvetica" pitchFamily="34" charset="0"/>
                <a:cs typeface="Helvetica" pitchFamily="34" charset="0"/>
              </a:defRPr>
            </a:lvl4pPr>
            <a:lvl5pPr>
              <a:defRPr sz="1600">
                <a:latin typeface="Helvetica" pitchFamily="34" charset="0"/>
                <a:cs typeface="Helvetica" pitchFamily="34" charset="0"/>
              </a:defRPr>
            </a:lvl5pPr>
          </a:lstStyle>
          <a:p>
            <a:pPr lvl="0"/>
            <a:r>
              <a:rPr lang="fr-FR" dirty="0" smtClean="0"/>
              <a:t>Cliquez pour modifier les styles du texte du masque</a:t>
            </a:r>
          </a:p>
          <a:p>
            <a:pPr lvl="0"/>
            <a:endParaRPr lang="fr-FR" dirty="0"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cription_vertical">
    <p:spTree>
      <p:nvGrpSpPr>
        <p:cNvPr id="1" name=""/>
        <p:cNvGrpSpPr/>
        <p:nvPr/>
      </p:nvGrpSpPr>
      <p:grpSpPr>
        <a:xfrm>
          <a:off x="0" y="0"/>
          <a:ext cx="0" cy="0"/>
          <a:chOff x="0" y="0"/>
          <a:chExt cx="0" cy="0"/>
        </a:xfrm>
      </p:grpSpPr>
      <p:sp>
        <p:nvSpPr>
          <p:cNvPr id="2" name="Title 1"/>
          <p:cNvSpPr>
            <a:spLocks noGrp="1"/>
          </p:cNvSpPr>
          <p:nvPr>
            <p:ph type="title"/>
          </p:nvPr>
        </p:nvSpPr>
        <p:spPr>
          <a:xfrm>
            <a:off x="251400" y="0"/>
            <a:ext cx="8641200" cy="548679"/>
          </a:xfrm>
        </p:spPr>
        <p:txBody>
          <a:bodyPr/>
          <a:lstStyle>
            <a:lvl1pPr algn="r">
              <a:defRPr sz="2000"/>
            </a:lvl1pPr>
          </a:lstStyle>
          <a:p>
            <a:r>
              <a:rPr lang="en-AU" dirty="0" smtClean="0"/>
              <a:t>Click to edit Master title style</a:t>
            </a:r>
            <a:endParaRPr lang="en-US" dirty="0"/>
          </a:p>
        </p:txBody>
      </p:sp>
      <p:sp>
        <p:nvSpPr>
          <p:cNvPr id="6" name="Rectangle 6"/>
          <p:cNvSpPr>
            <a:spLocks noGrp="1" noChangeArrowheads="1"/>
          </p:cNvSpPr>
          <p:nvPr>
            <p:ph type="sldNum" sz="quarter" idx="12"/>
          </p:nvPr>
        </p:nvSpPr>
        <p:spPr/>
        <p:txBody>
          <a:bodyPr/>
          <a:lstStyle>
            <a:lvl1pPr>
              <a:defRPr>
                <a:latin typeface="Helvetica" pitchFamily="34" charset="0"/>
              </a:defRPr>
            </a:lvl1pPr>
          </a:lstStyle>
          <a:p>
            <a:pPr>
              <a:defRPr/>
            </a:pPr>
            <a:fld id="{CC7A9A8F-A723-47DB-90F8-A708BEDF83DD}" type="slidenum">
              <a:rPr lang="en-US"/>
              <a:pPr>
                <a:defRPr/>
              </a:pPr>
              <a:t>‹#›</a:t>
            </a:fld>
            <a:endParaRPr lang="en-US" dirty="0"/>
          </a:p>
        </p:txBody>
      </p:sp>
      <p:sp>
        <p:nvSpPr>
          <p:cNvPr id="8" name="Espace réservé pour une image  7"/>
          <p:cNvSpPr>
            <a:spLocks noGrp="1"/>
          </p:cNvSpPr>
          <p:nvPr>
            <p:ph type="pic" sz="quarter" idx="13"/>
          </p:nvPr>
        </p:nvSpPr>
        <p:spPr>
          <a:xfrm>
            <a:off x="250825" y="908651"/>
            <a:ext cx="3601075" cy="5184720"/>
          </a:xfrm>
          <a:prstGeom prst="rect">
            <a:avLst/>
          </a:prstGeom>
        </p:spPr>
        <p:txBody>
          <a:bodyPr/>
          <a:lstStyle>
            <a:lvl1pPr>
              <a:defRPr>
                <a:latin typeface="Helvetica" pitchFamily="34" charset="0"/>
                <a:cs typeface="Helvetica" pitchFamily="34" charset="0"/>
              </a:defRPr>
            </a:lvl1pPr>
          </a:lstStyle>
          <a:p>
            <a:endParaRPr lang="fr-FR"/>
          </a:p>
        </p:txBody>
      </p:sp>
      <p:sp>
        <p:nvSpPr>
          <p:cNvPr id="10" name="Espace réservé du texte 9"/>
          <p:cNvSpPr>
            <a:spLocks noGrp="1"/>
          </p:cNvSpPr>
          <p:nvPr>
            <p:ph type="body" sz="quarter" idx="14"/>
          </p:nvPr>
        </p:nvSpPr>
        <p:spPr>
          <a:xfrm>
            <a:off x="3995921" y="908651"/>
            <a:ext cx="4897254" cy="5184720"/>
          </a:xfrm>
          <a:prstGeom prst="rect">
            <a:avLst/>
          </a:prstGeom>
        </p:spPr>
        <p:txBody>
          <a:bodyPr anchor="ctr"/>
          <a:lstStyle>
            <a:lvl1pPr>
              <a:defRPr sz="1800" b="1">
                <a:latin typeface="Helvetica" pitchFamily="34" charset="0"/>
                <a:cs typeface="Helvetica" pitchFamily="34" charset="0"/>
              </a:defRPr>
            </a:lvl1pPr>
            <a:lvl2pPr>
              <a:defRPr sz="1600">
                <a:latin typeface="Helvetica" pitchFamily="34" charset="0"/>
                <a:cs typeface="Helvetica" pitchFamily="34" charset="0"/>
              </a:defRPr>
            </a:lvl2pPr>
            <a:lvl3pPr>
              <a:defRPr sz="1600">
                <a:latin typeface="Helvetica" pitchFamily="34" charset="0"/>
                <a:cs typeface="Helvetica" pitchFamily="34" charset="0"/>
              </a:defRPr>
            </a:lvl3pPr>
            <a:lvl4pPr>
              <a:defRPr sz="1600">
                <a:latin typeface="Helvetica" pitchFamily="34" charset="0"/>
                <a:cs typeface="Helvetica" pitchFamily="34" charset="0"/>
              </a:defRPr>
            </a:lvl4pPr>
            <a:lvl5pPr>
              <a:defRPr sz="1600">
                <a:latin typeface="Helvetica" pitchFamily="34" charset="0"/>
                <a:cs typeface="Helvetica" pitchFamily="34" charset="0"/>
              </a:defRPr>
            </a:lvl5pPr>
          </a:lstStyle>
          <a:p>
            <a:pPr lvl="0"/>
            <a:r>
              <a:rPr lang="fr-FR" dirty="0" smtClean="0"/>
              <a:t>Cliquez pour modifier les styles du texte du masque</a:t>
            </a:r>
          </a:p>
          <a:p>
            <a:pPr lvl="0"/>
            <a:endParaRPr lang="fr-FR" dirty="0" smtClean="0"/>
          </a:p>
          <a:p>
            <a:pPr lvl="0"/>
            <a:endParaRPr lang="fr-FR" dirty="0"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ocation ma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AU" smtClean="0"/>
              <a:t>Click to edit Master title style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A29EF9-491C-478E-A1F0-F268B3979535}" type="slidenum">
              <a:rPr lang="en-US"/>
              <a:pPr>
                <a:defRPr/>
              </a:pPr>
              <a:t>‹#›</a:t>
            </a:fld>
            <a:endParaRPr lang="en-US"/>
          </a:p>
        </p:txBody>
      </p:sp>
      <p:sp>
        <p:nvSpPr>
          <p:cNvPr id="9" name="Espace réservé pour une image  8"/>
          <p:cNvSpPr>
            <a:spLocks noGrp="1"/>
          </p:cNvSpPr>
          <p:nvPr>
            <p:ph type="pic" sz="quarter" idx="13"/>
          </p:nvPr>
        </p:nvSpPr>
        <p:spPr>
          <a:xfrm>
            <a:off x="250825" y="980660"/>
            <a:ext cx="8642350" cy="5040700"/>
          </a:xfrm>
          <a:prstGeom prst="rect">
            <a:avLst/>
          </a:prstGeom>
        </p:spPr>
        <p:txBody>
          <a:bodyPr/>
          <a:lstStyle/>
          <a:p>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AU" smtClean="0"/>
              <a:t>Click to edit Master title style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A29EF9-491C-478E-A1F0-F268B3979535}" type="slidenum">
              <a:rPr lang="en-US"/>
              <a:pPr>
                <a:defRPr/>
              </a:pPr>
              <a:t>‹#›</a:t>
            </a:fld>
            <a:endParaRPr lang="en-US"/>
          </a:p>
        </p:txBody>
      </p:sp>
      <p:sp>
        <p:nvSpPr>
          <p:cNvPr id="9" name="Espace réservé pour une image  8"/>
          <p:cNvSpPr>
            <a:spLocks noGrp="1"/>
          </p:cNvSpPr>
          <p:nvPr>
            <p:ph type="pic" sz="quarter" idx="13"/>
          </p:nvPr>
        </p:nvSpPr>
        <p:spPr>
          <a:xfrm>
            <a:off x="250825" y="836613"/>
            <a:ext cx="8642350" cy="5040727"/>
          </a:xfrm>
          <a:prstGeom prst="rect">
            <a:avLst/>
          </a:prstGeom>
        </p:spPr>
        <p:txBody>
          <a:bodyPr/>
          <a:lstStyle/>
          <a:p>
            <a:endParaRPr lang="fr-FR" dirty="0"/>
          </a:p>
        </p:txBody>
      </p:sp>
      <p:sp>
        <p:nvSpPr>
          <p:cNvPr id="11" name="Espace réservé du texte 10"/>
          <p:cNvSpPr>
            <a:spLocks noGrp="1"/>
          </p:cNvSpPr>
          <p:nvPr>
            <p:ph type="body" sz="quarter" idx="14"/>
          </p:nvPr>
        </p:nvSpPr>
        <p:spPr>
          <a:xfrm>
            <a:off x="250825" y="6022063"/>
            <a:ext cx="8642350" cy="287337"/>
          </a:xfrm>
          <a:prstGeom prst="rect">
            <a:avLst/>
          </a:prstGeom>
        </p:spPr>
        <p:txBody>
          <a:bodyPr/>
          <a:lstStyle>
            <a:lvl1pPr>
              <a:buFontTx/>
              <a:buNone/>
              <a:defRPr sz="1400">
                <a:latin typeface="Helvetica" pitchFamily="34" charset="0"/>
                <a:cs typeface="Helvetica" pitchFamily="34" charset="0"/>
              </a:defRPr>
            </a:lvl1pPr>
            <a:lvl2pPr>
              <a:buFontTx/>
              <a:buNone/>
              <a:defRPr sz="1400">
                <a:latin typeface="Helvetica" pitchFamily="34" charset="0"/>
                <a:cs typeface="Helvetica" pitchFamily="34" charset="0"/>
              </a:defRPr>
            </a:lvl2pPr>
            <a:lvl3pPr>
              <a:buFontTx/>
              <a:buNone/>
              <a:defRPr sz="1400">
                <a:latin typeface="Helvetica" pitchFamily="34" charset="0"/>
                <a:cs typeface="Helvetica" pitchFamily="34" charset="0"/>
              </a:defRPr>
            </a:lvl3pPr>
            <a:lvl4pPr>
              <a:buFontTx/>
              <a:buNone/>
              <a:defRPr sz="1400">
                <a:latin typeface="Helvetica" pitchFamily="34" charset="0"/>
                <a:cs typeface="Helvetica" pitchFamily="34" charset="0"/>
              </a:defRPr>
            </a:lvl4pPr>
            <a:lvl5pPr>
              <a:buFontTx/>
              <a:buNone/>
              <a:defRPr sz="1400">
                <a:latin typeface="Helvetica" pitchFamily="34" charset="0"/>
                <a:cs typeface="Helvetica" pitchFamily="34" charset="0"/>
              </a:defRPr>
            </a:lvl5pPr>
          </a:lstStyle>
          <a:p>
            <a:pPr lvl="0"/>
            <a:r>
              <a:rPr lang="fr-FR" dirty="0"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251520" y="1"/>
            <a:ext cx="8640960" cy="54867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30" name="Rectangle 6"/>
          <p:cNvSpPr>
            <a:spLocks noGrp="1" noChangeArrowheads="1"/>
          </p:cNvSpPr>
          <p:nvPr>
            <p:ph type="sldNum" sz="quarter" idx="4"/>
          </p:nvPr>
        </p:nvSpPr>
        <p:spPr bwMode="auto">
          <a:xfrm>
            <a:off x="8388530" y="6525344"/>
            <a:ext cx="586408" cy="2681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a:solidFill>
                  <a:schemeClr val="bg2"/>
                </a:solidFill>
                <a:latin typeface="Helvetica" pitchFamily="34" charset="0"/>
                <a:cs typeface="Helvetica" pitchFamily="34" charset="0"/>
              </a:defRPr>
            </a:lvl1pPr>
          </a:lstStyle>
          <a:p>
            <a:pPr>
              <a:defRPr/>
            </a:pPr>
            <a:fld id="{86AAF9A8-99BB-4146-8754-2B6B926040BE}" type="slidenum">
              <a:rPr lang="en-US" smtClean="0"/>
              <a:pPr>
                <a:defRPr/>
              </a:pPr>
              <a:t>‹#›</a:t>
            </a:fld>
            <a:endParaRPr lang="en-US" dirty="0"/>
          </a:p>
        </p:txBody>
      </p:sp>
      <p:pic>
        <p:nvPicPr>
          <p:cNvPr id="9" name="Picture 2"/>
          <p:cNvPicPr>
            <a:picLocks noChangeAspect="1" noChangeArrowheads="1"/>
          </p:cNvPicPr>
          <p:nvPr userDrawn="1"/>
        </p:nvPicPr>
        <p:blipFill>
          <a:blip r:embed="rId7" cstate="print"/>
          <a:srcRect/>
          <a:stretch>
            <a:fillRect/>
          </a:stretch>
        </p:blipFill>
        <p:spPr bwMode="auto">
          <a:xfrm>
            <a:off x="301836" y="6550318"/>
            <a:ext cx="1101724" cy="191050"/>
          </a:xfrm>
          <a:prstGeom prst="rect">
            <a:avLst/>
          </a:prstGeom>
          <a:noFill/>
          <a:ln w="9525">
            <a:noFill/>
            <a:miter lim="800000"/>
            <a:headEnd/>
            <a:tailEnd/>
          </a:ln>
        </p:spPr>
      </p:pic>
      <p:cxnSp>
        <p:nvCxnSpPr>
          <p:cNvPr id="10" name="Connecteur droit 9"/>
          <p:cNvCxnSpPr/>
          <p:nvPr userDrawn="1"/>
        </p:nvCxnSpPr>
        <p:spPr>
          <a:xfrm>
            <a:off x="251400" y="548600"/>
            <a:ext cx="8641200" cy="0"/>
          </a:xfrm>
          <a:prstGeom prst="line">
            <a:avLst/>
          </a:prstGeom>
          <a:ln>
            <a:solidFill>
              <a:srgbClr val="0F6734"/>
            </a:solidFill>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userDrawn="1"/>
        </p:nvCxnSpPr>
        <p:spPr>
          <a:xfrm>
            <a:off x="251400" y="6453420"/>
            <a:ext cx="8641200" cy="0"/>
          </a:xfrm>
          <a:prstGeom prst="line">
            <a:avLst/>
          </a:prstGeom>
          <a:ln w="952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00" r:id="rId5"/>
  </p:sldLayoutIdLst>
  <p:hf hdr="0" ftr="0" dt="0"/>
  <p:txStyles>
    <p:titleStyle>
      <a:lvl1pPr marL="85725" indent="-85725" algn="l" rtl="0" eaLnBrk="0" fontAlgn="base" hangingPunct="0">
        <a:spcBef>
          <a:spcPct val="0"/>
        </a:spcBef>
        <a:spcAft>
          <a:spcPct val="0"/>
        </a:spcAft>
        <a:tabLst>
          <a:tab pos="8877300" algn="r"/>
        </a:tabLst>
        <a:defRPr sz="2000">
          <a:solidFill>
            <a:schemeClr val="bg2"/>
          </a:solidFill>
          <a:latin typeface="Helvetica" pitchFamily="34" charset="0"/>
          <a:ea typeface="ＭＳ Ｐゴシック" pitchFamily="34" charset="-128"/>
          <a:cs typeface="Helvetica" pitchFamily="34" charset="0"/>
        </a:defRPr>
      </a:lvl1pPr>
      <a:lvl2pPr marL="85725" indent="-85725" algn="l" rtl="0" eaLnBrk="0" fontAlgn="base" hangingPunct="0">
        <a:spcBef>
          <a:spcPct val="0"/>
        </a:spcBef>
        <a:spcAft>
          <a:spcPct val="0"/>
        </a:spcAft>
        <a:tabLst>
          <a:tab pos="8877300" algn="r"/>
        </a:tabLst>
        <a:defRPr sz="2400">
          <a:solidFill>
            <a:schemeClr val="bg2"/>
          </a:solidFill>
          <a:latin typeface="Verdana" pitchFamily="-112" charset="0"/>
          <a:ea typeface="ＭＳ Ｐゴシック" pitchFamily="34" charset="-128"/>
        </a:defRPr>
      </a:lvl2pPr>
      <a:lvl3pPr marL="85725" indent="-85725" algn="l" rtl="0" eaLnBrk="0" fontAlgn="base" hangingPunct="0">
        <a:spcBef>
          <a:spcPct val="0"/>
        </a:spcBef>
        <a:spcAft>
          <a:spcPct val="0"/>
        </a:spcAft>
        <a:tabLst>
          <a:tab pos="8877300" algn="r"/>
        </a:tabLst>
        <a:defRPr sz="2400">
          <a:solidFill>
            <a:schemeClr val="bg2"/>
          </a:solidFill>
          <a:latin typeface="Verdana" pitchFamily="-112" charset="0"/>
          <a:ea typeface="ＭＳ Ｐゴシック" pitchFamily="34" charset="-128"/>
        </a:defRPr>
      </a:lvl3pPr>
      <a:lvl4pPr marL="85725" indent="-85725" algn="l" rtl="0" eaLnBrk="0" fontAlgn="base" hangingPunct="0">
        <a:spcBef>
          <a:spcPct val="0"/>
        </a:spcBef>
        <a:spcAft>
          <a:spcPct val="0"/>
        </a:spcAft>
        <a:tabLst>
          <a:tab pos="8877300" algn="r"/>
        </a:tabLst>
        <a:defRPr sz="2400">
          <a:solidFill>
            <a:schemeClr val="bg2"/>
          </a:solidFill>
          <a:latin typeface="Verdana" pitchFamily="-112" charset="0"/>
          <a:ea typeface="ＭＳ Ｐゴシック" pitchFamily="34" charset="-128"/>
        </a:defRPr>
      </a:lvl4pPr>
      <a:lvl5pPr marL="85725" indent="-85725" algn="l" rtl="0" eaLnBrk="0" fontAlgn="base" hangingPunct="0">
        <a:spcBef>
          <a:spcPct val="0"/>
        </a:spcBef>
        <a:spcAft>
          <a:spcPct val="0"/>
        </a:spcAft>
        <a:tabLst>
          <a:tab pos="8877300" algn="r"/>
        </a:tabLst>
        <a:defRPr sz="2400">
          <a:solidFill>
            <a:schemeClr val="bg2"/>
          </a:solidFill>
          <a:latin typeface="Verdana" pitchFamily="-112" charset="0"/>
          <a:ea typeface="ＭＳ Ｐゴシック" pitchFamily="34" charset="-128"/>
        </a:defRPr>
      </a:lvl5pPr>
      <a:lvl6pPr marL="542925" algn="l" rtl="0" fontAlgn="base">
        <a:spcBef>
          <a:spcPct val="0"/>
        </a:spcBef>
        <a:spcAft>
          <a:spcPct val="0"/>
        </a:spcAft>
        <a:tabLst>
          <a:tab pos="8877300" algn="r"/>
        </a:tabLst>
        <a:defRPr sz="2400">
          <a:solidFill>
            <a:schemeClr val="bg2"/>
          </a:solidFill>
          <a:latin typeface="Verdana" pitchFamily="-112" charset="0"/>
        </a:defRPr>
      </a:lvl6pPr>
      <a:lvl7pPr marL="1000125" algn="l" rtl="0" fontAlgn="base">
        <a:spcBef>
          <a:spcPct val="0"/>
        </a:spcBef>
        <a:spcAft>
          <a:spcPct val="0"/>
        </a:spcAft>
        <a:tabLst>
          <a:tab pos="8877300" algn="r"/>
        </a:tabLst>
        <a:defRPr sz="2400">
          <a:solidFill>
            <a:schemeClr val="bg2"/>
          </a:solidFill>
          <a:latin typeface="Verdana" pitchFamily="-112" charset="0"/>
        </a:defRPr>
      </a:lvl7pPr>
      <a:lvl8pPr marL="1457325" algn="l" rtl="0" fontAlgn="base">
        <a:spcBef>
          <a:spcPct val="0"/>
        </a:spcBef>
        <a:spcAft>
          <a:spcPct val="0"/>
        </a:spcAft>
        <a:tabLst>
          <a:tab pos="8877300" algn="r"/>
        </a:tabLst>
        <a:defRPr sz="2400">
          <a:solidFill>
            <a:schemeClr val="bg2"/>
          </a:solidFill>
          <a:latin typeface="Verdana" pitchFamily="-112" charset="0"/>
        </a:defRPr>
      </a:lvl8pPr>
      <a:lvl9pPr marL="1914525" algn="l" rtl="0" fontAlgn="base">
        <a:spcBef>
          <a:spcPct val="0"/>
        </a:spcBef>
        <a:spcAft>
          <a:spcPct val="0"/>
        </a:spcAft>
        <a:tabLst>
          <a:tab pos="8877300" algn="r"/>
        </a:tabLst>
        <a:defRPr sz="2400">
          <a:solidFill>
            <a:schemeClr val="bg2"/>
          </a:solidFill>
          <a:latin typeface="Verdana" pitchFamily="-112" charset="0"/>
        </a:defRPr>
      </a:lvl9pPr>
    </p:titleStyle>
    <p:bodyStyle>
      <a:lvl1pPr marL="342900" indent="-342900" algn="l" rtl="0" eaLnBrk="0" fontAlgn="base" hangingPunct="0">
        <a:spcBef>
          <a:spcPct val="20000"/>
        </a:spcBef>
        <a:spcAft>
          <a:spcPct val="0"/>
        </a:spcAft>
        <a:buFont typeface="Arial Unicode MS" pitchFamily="34" charset="-128"/>
        <a:buChar char="•"/>
        <a:defRPr sz="2400">
          <a:solidFill>
            <a:schemeClr val="bg2"/>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000">
          <a:solidFill>
            <a:schemeClr val="bg2"/>
          </a:solidFill>
          <a:latin typeface="+mn-lt"/>
          <a:ea typeface="ＭＳ Ｐゴシック" pitchFamily="-112" charset="-128"/>
        </a:defRPr>
      </a:lvl2pPr>
      <a:lvl3pPr marL="1143000" indent="-228600" algn="l" rtl="0" eaLnBrk="0" fontAlgn="base" hangingPunct="0">
        <a:spcBef>
          <a:spcPct val="20000"/>
        </a:spcBef>
        <a:spcAft>
          <a:spcPct val="0"/>
        </a:spcAft>
        <a:buChar char="•"/>
        <a:defRPr>
          <a:solidFill>
            <a:schemeClr val="bg2"/>
          </a:solidFill>
          <a:latin typeface="+mn-lt"/>
          <a:ea typeface="ＭＳ Ｐゴシック" pitchFamily="-112" charset="-128"/>
        </a:defRPr>
      </a:lvl3pPr>
      <a:lvl4pPr marL="1600200" indent="-228600" algn="l" rtl="0" eaLnBrk="0" fontAlgn="base" hangingPunct="0">
        <a:spcBef>
          <a:spcPct val="20000"/>
        </a:spcBef>
        <a:spcAft>
          <a:spcPct val="0"/>
        </a:spcAft>
        <a:buChar char="–"/>
        <a:defRPr sz="1600">
          <a:solidFill>
            <a:schemeClr val="bg2"/>
          </a:solidFill>
          <a:latin typeface="+mn-lt"/>
          <a:ea typeface="ＭＳ Ｐゴシック" pitchFamily="-112" charset="-128"/>
        </a:defRPr>
      </a:lvl4pPr>
      <a:lvl5pPr marL="2057400" indent="-228600" algn="l" rtl="0" eaLnBrk="0" fontAlgn="base" hangingPunct="0">
        <a:spcBef>
          <a:spcPct val="20000"/>
        </a:spcBef>
        <a:spcAft>
          <a:spcPct val="0"/>
        </a:spcAft>
        <a:buChar char="»"/>
        <a:defRPr sz="1600">
          <a:solidFill>
            <a:schemeClr val="bg2"/>
          </a:solidFill>
          <a:latin typeface="+mn-lt"/>
          <a:ea typeface="ＭＳ Ｐゴシック" pitchFamily="-112" charset="-128"/>
        </a:defRPr>
      </a:lvl5pPr>
      <a:lvl6pPr marL="2514600" indent="-228600" algn="l" rtl="0" fontAlgn="base">
        <a:spcBef>
          <a:spcPct val="20000"/>
        </a:spcBef>
        <a:spcAft>
          <a:spcPct val="0"/>
        </a:spcAft>
        <a:buChar char="»"/>
        <a:defRPr sz="1600">
          <a:solidFill>
            <a:schemeClr val="bg2"/>
          </a:solidFill>
          <a:latin typeface="+mn-lt"/>
          <a:ea typeface="ＭＳ Ｐゴシック" pitchFamily="-112" charset="-128"/>
        </a:defRPr>
      </a:lvl6pPr>
      <a:lvl7pPr marL="2971800" indent="-228600" algn="l" rtl="0" fontAlgn="base">
        <a:spcBef>
          <a:spcPct val="20000"/>
        </a:spcBef>
        <a:spcAft>
          <a:spcPct val="0"/>
        </a:spcAft>
        <a:buChar char="»"/>
        <a:defRPr sz="1600">
          <a:solidFill>
            <a:schemeClr val="bg2"/>
          </a:solidFill>
          <a:latin typeface="+mn-lt"/>
          <a:ea typeface="ＭＳ Ｐゴシック" pitchFamily="-112" charset="-128"/>
        </a:defRPr>
      </a:lvl7pPr>
      <a:lvl8pPr marL="3429000" indent="-228600" algn="l" rtl="0" fontAlgn="base">
        <a:spcBef>
          <a:spcPct val="20000"/>
        </a:spcBef>
        <a:spcAft>
          <a:spcPct val="0"/>
        </a:spcAft>
        <a:buChar char="»"/>
        <a:defRPr sz="1600">
          <a:solidFill>
            <a:schemeClr val="bg2"/>
          </a:solidFill>
          <a:latin typeface="+mn-lt"/>
          <a:ea typeface="ＭＳ Ｐゴシック" pitchFamily="-112" charset="-128"/>
        </a:defRPr>
      </a:lvl8pPr>
      <a:lvl9pPr marL="3886200" indent="-228600" algn="l" rtl="0" fontAlgn="base">
        <a:spcBef>
          <a:spcPct val="20000"/>
        </a:spcBef>
        <a:spcAft>
          <a:spcPct val="0"/>
        </a:spcAft>
        <a:buChar char="»"/>
        <a:defRPr sz="1600">
          <a:solidFill>
            <a:schemeClr val="bg2"/>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Connecteur droit 31"/>
          <p:cNvCxnSpPr/>
          <p:nvPr/>
        </p:nvCxnSpPr>
        <p:spPr>
          <a:xfrm>
            <a:off x="1331640" y="3212976"/>
            <a:ext cx="6480720" cy="0"/>
          </a:xfrm>
          <a:prstGeom prst="line">
            <a:avLst/>
          </a:prstGeom>
          <a:ln w="952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45" name="Titre 4"/>
          <p:cNvSpPr txBox="1">
            <a:spLocks/>
          </p:cNvSpPr>
          <p:nvPr/>
        </p:nvSpPr>
        <p:spPr>
          <a:xfrm>
            <a:off x="971500" y="836640"/>
            <a:ext cx="7201000" cy="1872220"/>
          </a:xfrm>
          <a:prstGeom prst="rect">
            <a:avLst/>
          </a:prstGeom>
        </p:spPr>
        <p:txBody>
          <a:bodyPr anchor="ctr"/>
          <a:lstStyle/>
          <a:p>
            <a:pPr lvl="0" eaLnBrk="0" hangingPunct="0">
              <a:tabLst>
                <a:tab pos="8877300" algn="r"/>
              </a:tabLst>
              <a:defRPr/>
            </a:pPr>
            <a:r>
              <a:rPr lang="fr-FR" sz="2800" dirty="0" smtClean="0">
                <a:solidFill>
                  <a:schemeClr val="bg2"/>
                </a:solidFill>
                <a:latin typeface="Helvetica" pitchFamily="34" charset="0"/>
              </a:rPr>
              <a:t>Présentation des propositions d’inscription des Organisations consultatives au Comité du patrimoine mondial</a:t>
            </a:r>
            <a:endParaRPr kumimoji="0" lang="fr-FR" sz="2800" b="0" i="0" u="none" strike="noStrike" kern="0" cap="none" spc="0" normalizeH="0" baseline="0" noProof="0" dirty="0" smtClean="0">
              <a:ln>
                <a:noFill/>
              </a:ln>
              <a:solidFill>
                <a:schemeClr val="bg2"/>
              </a:solidFill>
              <a:effectLst/>
              <a:uLnTx/>
              <a:uFillTx/>
              <a:latin typeface="Helvetica" pitchFamily="34" charset="0"/>
              <a:cs typeface="Helvetica" pitchFamily="34" charset="0"/>
            </a:endParaRPr>
          </a:p>
        </p:txBody>
      </p:sp>
      <p:sp>
        <p:nvSpPr>
          <p:cNvPr id="5" name="Rectangle 3"/>
          <p:cNvSpPr txBox="1">
            <a:spLocks noChangeArrowheads="1"/>
          </p:cNvSpPr>
          <p:nvPr/>
        </p:nvSpPr>
        <p:spPr bwMode="auto">
          <a:xfrm>
            <a:off x="1187530" y="3212970"/>
            <a:ext cx="5545137" cy="936104"/>
          </a:xfrm>
          <a:prstGeom prst="rect">
            <a:avLst/>
          </a:prstGeom>
          <a:noFill/>
          <a:ln w="9525">
            <a:noFill/>
            <a:miter lim="800000"/>
            <a:headEnd/>
            <a:tailEnd/>
          </a:ln>
        </p:spPr>
        <p:txBody>
          <a:bodyPr anchor="ctr" anchorCtr="0"/>
          <a:lstStyle/>
          <a:p>
            <a:pPr fontAlgn="ctr">
              <a:spcBef>
                <a:spcPct val="20000"/>
              </a:spcBef>
              <a:buFont typeface="Arial Unicode MS" pitchFamily="34" charset="-128"/>
              <a:buNone/>
              <a:defRPr/>
            </a:pPr>
            <a:r>
              <a:rPr lang="fr-FR" kern="0" dirty="0" smtClean="0">
                <a:solidFill>
                  <a:schemeClr val="bg2"/>
                </a:solidFill>
                <a:latin typeface="Helvetica" pitchFamily="34" charset="0"/>
              </a:rPr>
              <a:t>Présentation de l’ICOMOS</a:t>
            </a:r>
            <a:endParaRPr lang="fr-FR" kern="0" dirty="0">
              <a:solidFill>
                <a:schemeClr val="bg2"/>
              </a:solidFill>
              <a:latin typeface="Helvetica" pitchFamily="34" charset="0"/>
            </a:endParaRPr>
          </a:p>
          <a:p>
            <a:pPr fontAlgn="ctr">
              <a:spcBef>
                <a:spcPct val="20000"/>
              </a:spcBef>
              <a:buFont typeface="Arial Unicode MS" pitchFamily="34" charset="-128"/>
              <a:buNone/>
              <a:defRPr/>
            </a:pPr>
            <a:r>
              <a:rPr lang="fr-FR" kern="0" dirty="0" smtClean="0">
                <a:solidFill>
                  <a:schemeClr val="bg2"/>
                </a:solidFill>
                <a:latin typeface="Helvetica" pitchFamily="34" charset="0"/>
              </a:rPr>
              <a:t>Paris, janvier 2013</a:t>
            </a:r>
            <a:endParaRPr lang="fr-FR" kern="0" dirty="0">
              <a:solidFill>
                <a:schemeClr val="bg2"/>
              </a:solidFill>
              <a:latin typeface="Helvetic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10</a:t>
            </a:fld>
            <a:endParaRPr lang="en-US" dirty="0"/>
          </a:p>
        </p:txBody>
      </p:sp>
      <p:sp>
        <p:nvSpPr>
          <p:cNvPr id="9" name="Titre 8"/>
          <p:cNvSpPr>
            <a:spLocks noGrp="1"/>
          </p:cNvSpPr>
          <p:nvPr>
            <p:ph type="title"/>
          </p:nvPr>
        </p:nvSpPr>
        <p:spPr/>
        <p:txBody>
          <a:bodyPr/>
          <a:lstStyle/>
          <a:p>
            <a:pPr marL="0" indent="0"/>
            <a:r>
              <a:rPr lang="en-US" dirty="0" err="1" smtClean="0"/>
              <a:t>Recommandation</a:t>
            </a:r>
            <a:r>
              <a:rPr lang="en-US" dirty="0" smtClean="0"/>
              <a:t> : </a:t>
            </a:r>
            <a:r>
              <a:rPr lang="en-US" dirty="0" err="1" smtClean="0"/>
              <a:t>Renvoyer</a:t>
            </a:r>
            <a:endParaRPr lang="fr-FR" sz="2000" dirty="0"/>
          </a:p>
        </p:txBody>
      </p:sp>
      <p:sp>
        <p:nvSpPr>
          <p:cNvPr id="6" name="Content Placeholder 2"/>
          <p:cNvSpPr txBox="1">
            <a:spLocks/>
          </p:cNvSpPr>
          <p:nvPr/>
        </p:nvSpPr>
        <p:spPr>
          <a:xfrm>
            <a:off x="467430" y="1196975"/>
            <a:ext cx="8352720" cy="4608513"/>
          </a:xfrm>
          <a:prstGeom prst="rect">
            <a:avLst/>
          </a:prstGeom>
        </p:spPr>
        <p:txBody>
          <a:bodyPr/>
          <a:lstStyle/>
          <a:p>
            <a:pPr marL="0" marR="0" lvl="0" indent="0" algn="l" defTabSz="914400" rtl="0" eaLnBrk="1" fontAlgn="base" latinLnBrk="0" hangingPunct="1">
              <a:lnSpc>
                <a:spcPct val="100000"/>
              </a:lnSpc>
              <a:spcBef>
                <a:spcPts val="0"/>
              </a:spcBef>
              <a:spcAft>
                <a:spcPct val="0"/>
              </a:spcAft>
              <a:buClrTx/>
              <a:buSzTx/>
              <a:buFont typeface="Arial Unicode MS" pitchFamily="34" charset="-128"/>
              <a:buNone/>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rPr>
              <a:t>Les propositions d’inscription de biens </a:t>
            </a:r>
            <a:r>
              <a:rPr kumimoji="0" lang="fr-FR" sz="2000" b="1" i="0" u="none" strike="noStrike" kern="0" cap="none" spc="0" normalizeH="0" baseline="0" noProof="0" dirty="0" smtClean="0">
                <a:ln>
                  <a:noFill/>
                </a:ln>
                <a:solidFill>
                  <a:schemeClr val="bg2"/>
                </a:solidFill>
                <a:effectLst/>
                <a:uLnTx/>
                <a:uFillTx/>
                <a:latin typeface="Helvetica" pitchFamily="34" charset="0"/>
              </a:rPr>
              <a:t>renvoyées</a:t>
            </a:r>
            <a:r>
              <a:rPr kumimoji="0" lang="fr-FR" sz="2000" b="0" i="0" u="none" strike="noStrike" kern="0" cap="none" spc="0" normalizeH="0" baseline="0" noProof="0" dirty="0" smtClean="0">
                <a:ln>
                  <a:noFill/>
                </a:ln>
                <a:solidFill>
                  <a:schemeClr val="bg2"/>
                </a:solidFill>
                <a:effectLst/>
                <a:uLnTx/>
                <a:uFillTx/>
                <a:latin typeface="Helvetica" pitchFamily="34" charset="0"/>
              </a:rPr>
              <a:t> doivent normalement remplir les conditions suivantes : </a:t>
            </a:r>
          </a:p>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None/>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a:p>
            <a:pPr marL="742950" marR="0" lvl="1" indent="-28575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l’analyse comparative est adéquate</a:t>
            </a:r>
          </a:p>
          <a:p>
            <a:pPr marL="742950" marR="0" lvl="1" indent="-28575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les conditions d’authenticité et d’intégrité ont été remplies</a:t>
            </a:r>
          </a:p>
          <a:p>
            <a:pPr marL="742950" marR="0" lvl="1" indent="-28575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le bien répond au moins à un critère</a:t>
            </a:r>
          </a:p>
          <a:p>
            <a:pPr marL="742950" marR="0" lvl="1" indent="-28575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la VUE a été démontrée (même si, dans certains cas, la sélection des attributs peut être affinée) </a:t>
            </a:r>
          </a:p>
          <a:p>
            <a:pPr marL="742950" marR="0" lvl="1" indent="-28575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le système de gestion ou le plan de gestion est en place mais pourrait être renforcé</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11</a:t>
            </a:fld>
            <a:endParaRPr lang="en-US" dirty="0"/>
          </a:p>
        </p:txBody>
      </p:sp>
      <p:sp>
        <p:nvSpPr>
          <p:cNvPr id="9" name="Titre 8"/>
          <p:cNvSpPr>
            <a:spLocks noGrp="1"/>
          </p:cNvSpPr>
          <p:nvPr>
            <p:ph type="title"/>
          </p:nvPr>
        </p:nvSpPr>
        <p:spPr/>
        <p:txBody>
          <a:bodyPr/>
          <a:lstStyle/>
          <a:p>
            <a:pPr marL="0" indent="0"/>
            <a:r>
              <a:rPr lang="en-US" dirty="0" err="1" smtClean="0"/>
              <a:t>Recommandation</a:t>
            </a:r>
            <a:r>
              <a:rPr lang="en-US" dirty="0" smtClean="0"/>
              <a:t> : </a:t>
            </a:r>
            <a:r>
              <a:rPr lang="en-US" dirty="0" err="1" smtClean="0"/>
              <a:t>Renvoyer</a:t>
            </a:r>
            <a:endParaRPr lang="fr-FR" sz="2000" dirty="0"/>
          </a:p>
        </p:txBody>
      </p:sp>
      <p:sp>
        <p:nvSpPr>
          <p:cNvPr id="5" name="Content Placeholder 2"/>
          <p:cNvSpPr txBox="1">
            <a:spLocks/>
          </p:cNvSpPr>
          <p:nvPr/>
        </p:nvSpPr>
        <p:spPr>
          <a:xfrm>
            <a:off x="467544" y="1196975"/>
            <a:ext cx="8281036" cy="4608513"/>
          </a:xfrm>
          <a:prstGeom prst="rect">
            <a:avLst/>
          </a:prstGeom>
        </p:spPr>
        <p:txBody>
          <a:bodyPr/>
          <a:lstStyle/>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None/>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rPr>
              <a:t>Les raisons du </a:t>
            </a:r>
            <a:r>
              <a:rPr kumimoji="0" lang="fr-FR" sz="2000" b="1" i="0" u="none" strike="noStrike" kern="0" cap="none" spc="0" normalizeH="0" baseline="0" noProof="0" dirty="0" smtClean="0">
                <a:ln>
                  <a:noFill/>
                </a:ln>
                <a:solidFill>
                  <a:schemeClr val="bg2"/>
                </a:solidFill>
                <a:effectLst/>
                <a:uLnTx/>
                <a:uFillTx/>
                <a:latin typeface="Helvetica" pitchFamily="34" charset="0"/>
              </a:rPr>
              <a:t>renvoi</a:t>
            </a:r>
            <a:r>
              <a:rPr kumimoji="0" lang="fr-FR" sz="2000" b="0" i="0" u="none" strike="noStrike" kern="0" cap="none" spc="0" normalizeH="0" baseline="0" noProof="0" dirty="0" smtClean="0">
                <a:ln>
                  <a:noFill/>
                </a:ln>
                <a:solidFill>
                  <a:schemeClr val="bg2"/>
                </a:solidFill>
                <a:effectLst/>
                <a:uLnTx/>
                <a:uFillTx/>
                <a:latin typeface="Helvetica" pitchFamily="34" charset="0"/>
              </a:rPr>
              <a:t> peuvent être associées à : </a:t>
            </a:r>
          </a:p>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None/>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a:p>
            <a:pPr marL="742950" marR="0" lvl="1" indent="-28575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L’absence de :</a:t>
            </a:r>
          </a:p>
          <a:p>
            <a:pPr marL="1076325" marR="0" lvl="2" indent="-36195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définition appropriée du bien </a:t>
            </a:r>
          </a:p>
          <a:p>
            <a:pPr marL="1076325" marR="0" lvl="2" indent="-36195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protection juridique </a:t>
            </a:r>
          </a:p>
          <a:p>
            <a:pPr marL="1076325" marR="0" lvl="2" indent="-36195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processus permettant de lutter contre les menaces susceptibles d’avoir un impact sur le bien</a:t>
            </a:r>
          </a:p>
          <a:p>
            <a:pPr marL="1143000" marR="0" lvl="2" indent="-228600" algn="l" defTabSz="914400" rtl="0" eaLnBrk="1" fontAlgn="base" latinLnBrk="0" hangingPunct="1">
              <a:lnSpc>
                <a:spcPct val="100000"/>
              </a:lnSpc>
              <a:spcBef>
                <a:spcPts val="0"/>
              </a:spcBef>
              <a:spcAft>
                <a:spcPct val="0"/>
              </a:spcAft>
              <a:buClrTx/>
              <a:buSzTx/>
              <a:buFontTx/>
              <a:buNone/>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  </a:t>
            </a:r>
          </a:p>
          <a:p>
            <a:pPr marL="0" marR="0" lvl="0" indent="0" algn="l" defTabSz="914400" rtl="0" eaLnBrk="1" fontAlgn="base" latinLnBrk="0" hangingPunct="1">
              <a:lnSpc>
                <a:spcPct val="100000"/>
              </a:lnSpc>
              <a:spcBef>
                <a:spcPts val="0"/>
              </a:spcBef>
              <a:spcAft>
                <a:spcPct val="0"/>
              </a:spcAft>
              <a:buClrTx/>
              <a:buSzTx/>
              <a:buFont typeface="Arial Unicode MS" pitchFamily="34" charset="-128"/>
              <a:buNone/>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rPr>
              <a:t>Le complément d’information demandé ne doit pas conduire à exiger « </a:t>
            </a:r>
            <a:r>
              <a:rPr kumimoji="0" lang="fr-FR" sz="2000" b="0" i="1" u="none" strike="noStrike" kern="0" cap="none" spc="0" normalizeH="0" baseline="0" noProof="0" dirty="0" smtClean="0">
                <a:ln>
                  <a:noFill/>
                </a:ln>
                <a:solidFill>
                  <a:schemeClr val="bg2"/>
                </a:solidFill>
                <a:effectLst/>
                <a:uLnTx/>
                <a:uFillTx/>
                <a:latin typeface="Helvetica" pitchFamily="34" charset="0"/>
              </a:rPr>
              <a:t>d’effectuer une évaluation ou une étude plus approfondie, ou de demander une révision substantielle à l’État partie </a:t>
            </a:r>
            <a:r>
              <a:rPr kumimoji="0" lang="fr-FR" sz="2000" b="0" i="0" u="none" strike="noStrike" kern="0" cap="none" spc="0" normalizeH="0" baseline="0" noProof="0" dirty="0" smtClean="0">
                <a:ln>
                  <a:noFill/>
                </a:ln>
                <a:solidFill>
                  <a:schemeClr val="bg2"/>
                </a:solidFill>
                <a:effectLst/>
                <a:uLnTx/>
                <a:uFillTx/>
                <a:latin typeface="Helvetica" pitchFamily="34"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12</a:t>
            </a:fld>
            <a:endParaRPr lang="en-US" dirty="0"/>
          </a:p>
        </p:txBody>
      </p:sp>
      <p:sp>
        <p:nvSpPr>
          <p:cNvPr id="9" name="Titre 8"/>
          <p:cNvSpPr>
            <a:spLocks noGrp="1"/>
          </p:cNvSpPr>
          <p:nvPr>
            <p:ph type="title"/>
          </p:nvPr>
        </p:nvSpPr>
        <p:spPr/>
        <p:txBody>
          <a:bodyPr/>
          <a:lstStyle/>
          <a:p>
            <a:pPr marL="0" indent="0"/>
            <a:r>
              <a:rPr lang="en-US" dirty="0" err="1" smtClean="0"/>
              <a:t>Recommandation</a:t>
            </a:r>
            <a:r>
              <a:rPr lang="en-US" dirty="0" smtClean="0"/>
              <a:t> : </a:t>
            </a:r>
            <a:r>
              <a:rPr lang="en-US" dirty="0" err="1" smtClean="0"/>
              <a:t>Différer</a:t>
            </a:r>
            <a:endParaRPr lang="fr-FR" sz="2000" dirty="0"/>
          </a:p>
        </p:txBody>
      </p:sp>
      <p:sp>
        <p:nvSpPr>
          <p:cNvPr id="6" name="Content Placeholder 2"/>
          <p:cNvSpPr txBox="1">
            <a:spLocks/>
          </p:cNvSpPr>
          <p:nvPr/>
        </p:nvSpPr>
        <p:spPr>
          <a:xfrm>
            <a:off x="467429" y="1196975"/>
            <a:ext cx="8281151" cy="4608513"/>
          </a:xfrm>
          <a:prstGeom prst="rect">
            <a:avLst/>
          </a:prstGeom>
        </p:spPr>
        <p:txBody>
          <a:bodyPr/>
          <a:lstStyle/>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rPr>
              <a:t>Les Organisations consultatives décident de recommander de </a:t>
            </a:r>
            <a:r>
              <a:rPr kumimoji="0" lang="fr-FR" sz="2000" b="1" i="0" u="none" strike="noStrike" kern="0" cap="none" spc="0" normalizeH="0" baseline="0" noProof="0" dirty="0" smtClean="0">
                <a:ln>
                  <a:noFill/>
                </a:ln>
                <a:solidFill>
                  <a:schemeClr val="bg2"/>
                </a:solidFill>
                <a:effectLst/>
                <a:uLnTx/>
                <a:uFillTx/>
                <a:latin typeface="Helvetica" pitchFamily="34" charset="0"/>
              </a:rPr>
              <a:t>différer</a:t>
            </a:r>
            <a:r>
              <a:rPr kumimoji="0" lang="fr-FR" sz="2000" b="0" i="0" u="none" strike="noStrike" kern="0" cap="none" spc="0" normalizeH="0" baseline="0" noProof="0" dirty="0" smtClean="0">
                <a:ln>
                  <a:noFill/>
                </a:ln>
                <a:solidFill>
                  <a:schemeClr val="bg2"/>
                </a:solidFill>
                <a:effectLst/>
                <a:uLnTx/>
                <a:uFillTx/>
                <a:latin typeface="Helvetica" pitchFamily="34" charset="0"/>
              </a:rPr>
              <a:t> une proposition d’inscription si le complément d’information à fournir par l’EP ou les mesures nécessaires qu’il devrait prendre sont :</a:t>
            </a:r>
          </a:p>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a:p>
            <a:pPr marL="714375" marR="0" lvl="1" indent="-352425"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plus importants </a:t>
            </a:r>
          </a:p>
          <a:p>
            <a:pPr marL="714375" marR="0" lvl="1" indent="-352425"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susceptibles d’entraîner une révision substantielle de la proposition d’inscription  </a:t>
            </a:r>
          </a:p>
          <a:p>
            <a:pPr marL="1143000" marR="0" lvl="2" indent="-228600"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donc un nouveau dossier de proposition d’inscription ou un dossier profondément révisé </a:t>
            </a:r>
          </a:p>
          <a:p>
            <a:pPr marL="714375" marR="0" lvl="1" indent="-352425"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exigeraient d’être évalués par une nouvelle mission sur place</a:t>
            </a:r>
          </a:p>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13</a:t>
            </a:fld>
            <a:endParaRPr lang="en-US" dirty="0"/>
          </a:p>
        </p:txBody>
      </p:sp>
      <p:sp>
        <p:nvSpPr>
          <p:cNvPr id="9" name="Titre 8"/>
          <p:cNvSpPr>
            <a:spLocks noGrp="1"/>
          </p:cNvSpPr>
          <p:nvPr>
            <p:ph type="title"/>
          </p:nvPr>
        </p:nvSpPr>
        <p:spPr/>
        <p:txBody>
          <a:bodyPr/>
          <a:lstStyle/>
          <a:p>
            <a:pPr marL="0" indent="0"/>
            <a:r>
              <a:rPr lang="en-US" dirty="0" err="1" smtClean="0"/>
              <a:t>Recommandation</a:t>
            </a:r>
            <a:r>
              <a:rPr lang="en-US" dirty="0" smtClean="0"/>
              <a:t> : </a:t>
            </a:r>
            <a:r>
              <a:rPr lang="en-US" dirty="0" err="1" smtClean="0"/>
              <a:t>Différer</a:t>
            </a:r>
            <a:endParaRPr lang="fr-FR" sz="2000" dirty="0"/>
          </a:p>
        </p:txBody>
      </p:sp>
      <p:sp>
        <p:nvSpPr>
          <p:cNvPr id="5" name="Rectangle 4"/>
          <p:cNvSpPr/>
          <p:nvPr/>
        </p:nvSpPr>
        <p:spPr>
          <a:xfrm>
            <a:off x="467544" y="1143000"/>
            <a:ext cx="8390706" cy="3477875"/>
          </a:xfrm>
          <a:prstGeom prst="rect">
            <a:avLst/>
          </a:prstGeom>
        </p:spPr>
        <p:txBody>
          <a:bodyPr wrap="square">
            <a:spAutoFit/>
          </a:bodyPr>
          <a:lstStyle/>
          <a:p>
            <a:pPr marL="342900" indent="-342900">
              <a:spcBef>
                <a:spcPts val="0"/>
              </a:spcBef>
              <a:defRPr/>
            </a:pPr>
            <a:r>
              <a:rPr lang="fr-FR" sz="2000" kern="0" dirty="0">
                <a:solidFill>
                  <a:schemeClr val="bg2"/>
                </a:solidFill>
                <a:latin typeface="Helvetica" pitchFamily="34" charset="0"/>
              </a:rPr>
              <a:t>Les principales raisons du </a:t>
            </a:r>
            <a:r>
              <a:rPr lang="fr-FR" sz="2000" b="1" kern="0" dirty="0">
                <a:solidFill>
                  <a:schemeClr val="bg2"/>
                </a:solidFill>
                <a:latin typeface="Helvetica" pitchFamily="34" charset="0"/>
              </a:rPr>
              <a:t>différé</a:t>
            </a:r>
            <a:r>
              <a:rPr lang="fr-FR" sz="2000" kern="0" dirty="0">
                <a:solidFill>
                  <a:schemeClr val="bg2"/>
                </a:solidFill>
                <a:latin typeface="Helvetica" pitchFamily="34" charset="0"/>
              </a:rPr>
              <a:t> peuvent être associées à </a:t>
            </a:r>
            <a:r>
              <a:rPr lang="fr-FR" sz="2000" kern="0" dirty="0" smtClean="0">
                <a:solidFill>
                  <a:schemeClr val="bg2"/>
                </a:solidFill>
                <a:latin typeface="Helvetica" pitchFamily="34" charset="0"/>
              </a:rPr>
              <a:t>:</a:t>
            </a:r>
          </a:p>
          <a:p>
            <a:pPr marL="342900" indent="-342900">
              <a:spcBef>
                <a:spcPts val="0"/>
              </a:spcBef>
              <a:defRPr/>
            </a:pPr>
            <a:r>
              <a:rPr lang="fr-FR" sz="2000" kern="0" dirty="0" smtClean="0">
                <a:solidFill>
                  <a:schemeClr val="bg2"/>
                </a:solidFill>
                <a:latin typeface="Helvetica" pitchFamily="34" charset="0"/>
              </a:rPr>
              <a:t> </a:t>
            </a:r>
            <a:endParaRPr lang="fr-FR" sz="2000" kern="0" dirty="0">
              <a:solidFill>
                <a:schemeClr val="bg2"/>
              </a:solidFill>
              <a:latin typeface="Helvetica" pitchFamily="34" charset="0"/>
            </a:endParaRPr>
          </a:p>
          <a:p>
            <a:pPr marL="742950" lvl="1" indent="-285750">
              <a:spcBef>
                <a:spcPts val="0"/>
              </a:spcBef>
              <a:buFontTx/>
              <a:buChar char="–"/>
              <a:defRPr/>
            </a:pPr>
            <a:r>
              <a:rPr lang="fr-FR" sz="2000" kern="0" dirty="0">
                <a:solidFill>
                  <a:schemeClr val="bg2"/>
                </a:solidFill>
                <a:latin typeface="Helvetica" pitchFamily="34" charset="0"/>
              </a:rPr>
              <a:t>L’absence de :</a:t>
            </a:r>
          </a:p>
          <a:p>
            <a:pPr marL="1076325" lvl="2" indent="-361950">
              <a:spcBef>
                <a:spcPts val="0"/>
              </a:spcBef>
              <a:buFontTx/>
              <a:buChar char="•"/>
              <a:defRPr/>
            </a:pPr>
            <a:r>
              <a:rPr lang="fr-FR" sz="2000" kern="0" dirty="0">
                <a:solidFill>
                  <a:schemeClr val="bg2"/>
                </a:solidFill>
                <a:latin typeface="Helvetica" pitchFamily="34" charset="0"/>
              </a:rPr>
              <a:t>Justification appropriée de la VUE  </a:t>
            </a:r>
          </a:p>
          <a:p>
            <a:pPr marL="1076325" lvl="2" indent="-361950">
              <a:spcBef>
                <a:spcPts val="0"/>
              </a:spcBef>
              <a:buFontTx/>
              <a:buChar char="•"/>
              <a:defRPr/>
            </a:pPr>
            <a:r>
              <a:rPr lang="fr-FR" sz="2000" kern="0" dirty="0">
                <a:solidFill>
                  <a:schemeClr val="bg2"/>
                </a:solidFill>
                <a:latin typeface="Helvetica" pitchFamily="34" charset="0"/>
              </a:rPr>
              <a:t>Choix approprié de(s) site(s) </a:t>
            </a:r>
          </a:p>
          <a:p>
            <a:pPr marL="1076325" lvl="2" indent="-361950">
              <a:spcBef>
                <a:spcPts val="0"/>
              </a:spcBef>
              <a:buFontTx/>
              <a:buChar char="•"/>
              <a:defRPr/>
            </a:pPr>
            <a:r>
              <a:rPr lang="fr-FR" sz="2000" kern="0" dirty="0">
                <a:solidFill>
                  <a:schemeClr val="bg2"/>
                </a:solidFill>
                <a:latin typeface="Helvetica" pitchFamily="34" charset="0"/>
              </a:rPr>
              <a:t>Analyse comparative adéquate</a:t>
            </a:r>
          </a:p>
          <a:p>
            <a:pPr marL="1076325" lvl="2" indent="-361950">
              <a:spcBef>
                <a:spcPts val="0"/>
              </a:spcBef>
              <a:buFontTx/>
              <a:buChar char="•"/>
              <a:defRPr/>
            </a:pPr>
            <a:r>
              <a:rPr lang="fr-FR" sz="2000" kern="0" dirty="0">
                <a:solidFill>
                  <a:schemeClr val="bg2"/>
                </a:solidFill>
                <a:latin typeface="Helvetica" pitchFamily="34" charset="0"/>
              </a:rPr>
              <a:t>Gestion adéquate</a:t>
            </a:r>
          </a:p>
          <a:p>
            <a:pPr marL="1143000" lvl="2" indent="-228600">
              <a:spcBef>
                <a:spcPts val="0"/>
              </a:spcBef>
              <a:defRPr/>
            </a:pPr>
            <a:r>
              <a:rPr lang="fr-FR" sz="2000" kern="0" dirty="0">
                <a:solidFill>
                  <a:schemeClr val="bg2"/>
                </a:solidFill>
                <a:latin typeface="Helvetica" pitchFamily="34" charset="0"/>
              </a:rPr>
              <a:t>  </a:t>
            </a:r>
          </a:p>
          <a:p>
            <a:pPr>
              <a:spcBef>
                <a:spcPts val="0"/>
              </a:spcBef>
              <a:defRPr/>
            </a:pPr>
            <a:r>
              <a:rPr lang="fr-FR" sz="2000" kern="0" dirty="0">
                <a:solidFill>
                  <a:schemeClr val="bg2"/>
                </a:solidFill>
                <a:latin typeface="Helvetica" pitchFamily="34" charset="0"/>
              </a:rPr>
              <a:t>Le complément d’information demandé exige « </a:t>
            </a:r>
            <a:r>
              <a:rPr lang="fr-FR" sz="2000" i="1" kern="0" dirty="0">
                <a:solidFill>
                  <a:schemeClr val="bg2"/>
                </a:solidFill>
                <a:latin typeface="Helvetica" pitchFamily="34" charset="0"/>
              </a:rPr>
              <a:t>d’effectuer une évaluation ou une étude plus approfondie, ou de demander une révision substantielle à l’État partie </a:t>
            </a:r>
            <a:r>
              <a:rPr lang="fr-FR" sz="2000" kern="0" dirty="0">
                <a:solidFill>
                  <a:schemeClr val="bg2"/>
                </a:solidFill>
                <a:latin typeface="Helvetica" pitchFamily="34" charset="0"/>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14</a:t>
            </a:fld>
            <a:endParaRPr lang="en-US" dirty="0"/>
          </a:p>
        </p:txBody>
      </p:sp>
      <p:sp>
        <p:nvSpPr>
          <p:cNvPr id="9" name="Titre 8"/>
          <p:cNvSpPr>
            <a:spLocks noGrp="1"/>
          </p:cNvSpPr>
          <p:nvPr>
            <p:ph type="title"/>
          </p:nvPr>
        </p:nvSpPr>
        <p:spPr/>
        <p:txBody>
          <a:bodyPr/>
          <a:lstStyle/>
          <a:p>
            <a:pPr marL="0" indent="0"/>
            <a:r>
              <a:rPr lang="en-US" dirty="0" err="1" smtClean="0"/>
              <a:t>Renvoyer</a:t>
            </a:r>
            <a:r>
              <a:rPr lang="en-US" dirty="0" smtClean="0"/>
              <a:t> et </a:t>
            </a:r>
            <a:r>
              <a:rPr lang="en-US" dirty="0" err="1" smtClean="0"/>
              <a:t>Différer</a:t>
            </a:r>
            <a:endParaRPr lang="fr-FR" sz="2000" dirty="0"/>
          </a:p>
        </p:txBody>
      </p:sp>
      <p:sp>
        <p:nvSpPr>
          <p:cNvPr id="6" name="Content Placeholder 2"/>
          <p:cNvSpPr txBox="1">
            <a:spLocks/>
          </p:cNvSpPr>
          <p:nvPr/>
        </p:nvSpPr>
        <p:spPr>
          <a:xfrm>
            <a:off x="467430" y="908720"/>
            <a:ext cx="8209140" cy="5040560"/>
          </a:xfrm>
          <a:prstGeom prst="rect">
            <a:avLst/>
          </a:prstGeom>
        </p:spPr>
        <p:txBody>
          <a:bodyPr/>
          <a:lstStyle/>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Le </a:t>
            </a: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renvoyer</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et le </a:t>
            </a: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différer</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pourraient faire partie des processus en amont</a:t>
            </a:r>
          </a:p>
          <a:p>
            <a:pPr marL="714375" marR="0" lvl="1" indent="-35242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Où il y a une opportunité pour les OC de travailler avec les EP pour régler les problèmes identifiés</a:t>
            </a:r>
          </a:p>
          <a:p>
            <a:pPr marL="742950" marR="0" lvl="1" indent="-285750" algn="l" defTabSz="914400" rtl="0" eaLnBrk="0" fontAlgn="base" latinLnBrk="0" hangingPunct="0">
              <a:lnSpc>
                <a:spcPct val="100000"/>
              </a:lnSpc>
              <a:spcBef>
                <a:spcPts val="0"/>
              </a:spcBef>
              <a:spcAft>
                <a:spcPct val="0"/>
              </a:spcAft>
              <a:buClrTx/>
              <a:buSzTx/>
              <a:buFontTx/>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Une décision de </a:t>
            </a: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renvoyer</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a:t>
            </a:r>
          </a:p>
          <a:p>
            <a:pPr marL="714375" marR="0" lvl="1" indent="-352425"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est vue comme plus encourageante pour un État partie </a:t>
            </a:r>
            <a:endParaRPr kumimoji="0" lang="en-GB"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714375" marR="0" lvl="1" indent="-352425"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peut ouvrir la voie à une inscription plus rapide </a:t>
            </a:r>
            <a:endParaRPr kumimoji="0" lang="en-GB"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714375" marR="0" lvl="1" indent="-35242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peut empêcher l’EP d’améliorer de façon significative sa proposition d’inscription</a:t>
            </a:r>
          </a:p>
          <a:p>
            <a:pPr marL="742950" marR="0" lvl="1" indent="-285750" algn="l" defTabSz="914400" rtl="0" eaLnBrk="0" fontAlgn="base" latinLnBrk="0" hangingPunct="0">
              <a:lnSpc>
                <a:spcPct val="100000"/>
              </a:lnSpc>
              <a:spcBef>
                <a:spcPts val="0"/>
              </a:spcBef>
              <a:spcAft>
                <a:spcPct val="0"/>
              </a:spcAft>
              <a:buClrTx/>
              <a:buSzTx/>
              <a:buFontTx/>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Une décision de </a:t>
            </a: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différer</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permet la réalisation d’une mission et offre la possibilité de redéfinir ce qui est proposé pour inscription</a:t>
            </a:r>
          </a:p>
          <a:p>
            <a:pPr marL="742950" marR="0" lvl="1" indent="-285750" algn="l" defTabSz="914400" rtl="0" eaLnBrk="0" fontAlgn="base" latinLnBrk="0" hangingPunct="0">
              <a:lnSpc>
                <a:spcPct val="100000"/>
              </a:lnSpc>
              <a:spcBef>
                <a:spcPts val="0"/>
              </a:spcBef>
              <a:spcAft>
                <a:spcPct val="0"/>
              </a:spcAft>
              <a:buClrTx/>
              <a:buSzTx/>
              <a:buFontTx/>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15</a:t>
            </a:fld>
            <a:endParaRPr lang="en-US" dirty="0"/>
          </a:p>
        </p:txBody>
      </p:sp>
      <p:sp>
        <p:nvSpPr>
          <p:cNvPr id="9" name="Titre 8"/>
          <p:cNvSpPr>
            <a:spLocks noGrp="1"/>
          </p:cNvSpPr>
          <p:nvPr>
            <p:ph type="title"/>
          </p:nvPr>
        </p:nvSpPr>
        <p:spPr/>
        <p:txBody>
          <a:bodyPr/>
          <a:lstStyle/>
          <a:p>
            <a:pPr marL="0" indent="0"/>
            <a:r>
              <a:rPr lang="en-US" dirty="0" err="1" smtClean="0"/>
              <a:t>Renvoi</a:t>
            </a:r>
            <a:r>
              <a:rPr lang="en-US" dirty="0" smtClean="0"/>
              <a:t> et </a:t>
            </a:r>
            <a:r>
              <a:rPr lang="en-US" dirty="0" err="1" smtClean="0"/>
              <a:t>Différé</a:t>
            </a:r>
            <a:endParaRPr lang="fr-FR" sz="2000" dirty="0"/>
          </a:p>
        </p:txBody>
      </p:sp>
      <p:sp>
        <p:nvSpPr>
          <p:cNvPr id="5" name="Content Placeholder 2"/>
          <p:cNvSpPr txBox="1">
            <a:spLocks/>
          </p:cNvSpPr>
          <p:nvPr/>
        </p:nvSpPr>
        <p:spPr>
          <a:xfrm>
            <a:off x="467430" y="1196975"/>
            <a:ext cx="8281150" cy="4608513"/>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rPr>
              <a:t>Le </a:t>
            </a:r>
            <a:r>
              <a:rPr kumimoji="0" lang="fr-FR" sz="2000" b="1" i="0" u="none" strike="noStrike" kern="0" cap="none" spc="0" normalizeH="0" baseline="0" noProof="0" dirty="0" smtClean="0">
                <a:ln>
                  <a:noFill/>
                </a:ln>
                <a:solidFill>
                  <a:schemeClr val="bg2"/>
                </a:solidFill>
                <a:effectLst/>
                <a:uLnTx/>
                <a:uFillTx/>
                <a:latin typeface="Helvetica" pitchFamily="34" charset="0"/>
              </a:rPr>
              <a:t>renvoi</a:t>
            </a:r>
            <a:r>
              <a:rPr kumimoji="0" lang="fr-FR" sz="2000" b="0" i="0" u="none" strike="noStrike" kern="0" cap="none" spc="0" normalizeH="0" baseline="0" noProof="0" dirty="0" smtClean="0">
                <a:ln>
                  <a:noFill/>
                </a:ln>
                <a:solidFill>
                  <a:schemeClr val="bg2"/>
                </a:solidFill>
                <a:effectLst/>
                <a:uLnTx/>
                <a:uFillTx/>
                <a:latin typeface="Helvetica" pitchFamily="34" charset="0"/>
              </a:rPr>
              <a:t> et le </a:t>
            </a:r>
            <a:r>
              <a:rPr kumimoji="0" lang="fr-FR" sz="2000" b="1" i="0" u="none" strike="noStrike" kern="0" cap="none" spc="0" normalizeH="0" baseline="0" noProof="0" dirty="0" smtClean="0">
                <a:ln>
                  <a:noFill/>
                </a:ln>
                <a:solidFill>
                  <a:schemeClr val="bg2"/>
                </a:solidFill>
                <a:effectLst/>
                <a:uLnTx/>
                <a:uFillTx/>
                <a:latin typeface="Helvetica" pitchFamily="34" charset="0"/>
              </a:rPr>
              <a:t>différé</a:t>
            </a:r>
            <a:r>
              <a:rPr kumimoji="0" lang="fr-FR" sz="2000" b="0" i="0" u="none" strike="noStrike" kern="0" cap="none" spc="0" normalizeH="0" baseline="0" noProof="0" dirty="0" smtClean="0">
                <a:ln>
                  <a:noFill/>
                </a:ln>
                <a:solidFill>
                  <a:schemeClr val="bg2"/>
                </a:solidFill>
                <a:effectLst/>
                <a:uLnTx/>
                <a:uFillTx/>
                <a:latin typeface="Helvetica" pitchFamily="34" charset="0"/>
              </a:rPr>
              <a:t> sont deux outils différents mais les distinctions entre les deux processus ne sont pas toujours bien comprises</a:t>
            </a:r>
          </a:p>
          <a:p>
            <a:pPr marL="342900" marR="0" lvl="0" indent="-342900" algn="l" defTabSz="914400" rtl="0" eaLnBrk="0" fontAlgn="base" latinLnBrk="0" hangingPunct="0">
              <a:lnSpc>
                <a:spcPct val="100000"/>
              </a:lnSpc>
              <a:spcBef>
                <a:spcPct val="2000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Unicode MS" pitchFamily="34" charset="-128"/>
              <a:buChar char="•"/>
              <a:tabLst/>
              <a:defRPr/>
            </a:pPr>
            <a:r>
              <a:rPr kumimoji="0" lang="fr-FR" sz="2000" b="1" i="0" u="none" strike="noStrike" kern="0" cap="none" spc="0" normalizeH="0" baseline="0" noProof="0" dirty="0" smtClean="0">
                <a:ln>
                  <a:noFill/>
                </a:ln>
                <a:solidFill>
                  <a:schemeClr val="bg2"/>
                </a:solidFill>
                <a:effectLst/>
                <a:uLnTx/>
                <a:uFillTx/>
                <a:latin typeface="Helvetica" pitchFamily="34" charset="0"/>
              </a:rPr>
              <a:t>Le Comité à sa 35e session a demandé qu’un document soit préparé afin d’étudier les avantages et les désavantages d’associer dans un mécanisme unique les options de renvoi et d’examen différé avec les caractéristiques du renvoi et du différé</a:t>
            </a:r>
          </a:p>
          <a:p>
            <a:pPr marL="342900" marR="0" lvl="0" indent="-342900" algn="l" defTabSz="914400" rtl="0" eaLnBrk="0" fontAlgn="base" latinLnBrk="0" hangingPunct="0">
              <a:lnSpc>
                <a:spcPct val="100000"/>
              </a:lnSpc>
              <a:spcBef>
                <a:spcPct val="20000"/>
              </a:spcBef>
              <a:spcAft>
                <a:spcPct val="0"/>
              </a:spcAft>
              <a:buClrTx/>
              <a:buSzTx/>
              <a:buFont typeface="Arial Unicode MS" pitchFamily="34" charset="-128"/>
              <a:buChar char="•"/>
              <a:tabLst/>
              <a:defRPr/>
            </a:pPr>
            <a:endParaRPr kumimoji="0" lang="fr-FR" sz="2000" b="1" i="0" u="none" strike="noStrike" kern="0" cap="none" spc="0" normalizeH="0" baseline="0" noProof="0" dirty="0" smtClean="0">
              <a:ln>
                <a:noFill/>
              </a:ln>
              <a:solidFill>
                <a:schemeClr val="bg2"/>
              </a:solidFill>
              <a:effectLst/>
              <a:uLnTx/>
              <a:uFillTx/>
              <a:latin typeface="Helvetica"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rPr>
              <a:t>WHC-12/36.COM/8B </a:t>
            </a:r>
            <a:r>
              <a:rPr kumimoji="0" lang="fr-FR" sz="2000" b="1" i="0" u="none" strike="noStrike" kern="0" cap="none" spc="0" normalizeH="0" baseline="0" noProof="0" dirty="0" smtClean="0">
                <a:ln>
                  <a:noFill/>
                </a:ln>
                <a:solidFill>
                  <a:schemeClr val="bg2"/>
                </a:solidFill>
                <a:effectLst/>
                <a:uLnTx/>
                <a:uFillTx/>
                <a:latin typeface="Helvetica" pitchFamily="34" charset="0"/>
              </a:rPr>
              <a:t> </a:t>
            </a: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16</a:t>
            </a:fld>
            <a:endParaRPr lang="en-US" dirty="0"/>
          </a:p>
        </p:txBody>
      </p:sp>
      <p:sp>
        <p:nvSpPr>
          <p:cNvPr id="9" name="Titre 8"/>
          <p:cNvSpPr>
            <a:spLocks noGrp="1"/>
          </p:cNvSpPr>
          <p:nvPr>
            <p:ph type="title"/>
          </p:nvPr>
        </p:nvSpPr>
        <p:spPr/>
        <p:txBody>
          <a:bodyPr/>
          <a:lstStyle/>
          <a:p>
            <a:pPr marL="0" indent="0"/>
            <a:r>
              <a:rPr lang="en-US" dirty="0" err="1" smtClean="0"/>
              <a:t>Associer</a:t>
            </a:r>
            <a:r>
              <a:rPr lang="en-US" dirty="0" smtClean="0"/>
              <a:t> </a:t>
            </a:r>
            <a:r>
              <a:rPr lang="en-US" dirty="0" err="1" smtClean="0"/>
              <a:t>Renvoi</a:t>
            </a:r>
            <a:r>
              <a:rPr lang="en-US" dirty="0" smtClean="0"/>
              <a:t> et </a:t>
            </a:r>
            <a:r>
              <a:rPr lang="en-US" dirty="0" err="1" smtClean="0"/>
              <a:t>Différé</a:t>
            </a:r>
            <a:r>
              <a:rPr lang="en-US" dirty="0" smtClean="0"/>
              <a:t> : Conclusions</a:t>
            </a:r>
            <a:endParaRPr lang="fr-FR" sz="2000" dirty="0"/>
          </a:p>
        </p:txBody>
      </p:sp>
      <p:sp>
        <p:nvSpPr>
          <p:cNvPr id="6" name="Content Placeholder 2"/>
          <p:cNvSpPr txBox="1">
            <a:spLocks/>
          </p:cNvSpPr>
          <p:nvPr/>
        </p:nvSpPr>
        <p:spPr>
          <a:xfrm>
            <a:off x="395421" y="908050"/>
            <a:ext cx="8353160" cy="5307013"/>
          </a:xfrm>
          <a:prstGeom prst="rect">
            <a:avLst/>
          </a:prstGeom>
        </p:spPr>
        <p:txBody>
          <a:bodyPr/>
          <a:lstStyle/>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Renvoi</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et </a:t>
            </a: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différé</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sont des processus à la fois utiles, mais différents pour soutenir les propositions d’inscription soumises par les États parties.  </a:t>
            </a:r>
          </a:p>
          <a:p>
            <a:pPr marL="714375" marR="0" lvl="1" indent="-35242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Ils visent à assurer que les propositions d’inscription sont aussi solides que possible dans la façon dont elles répondent aux exigences des Orientations, </a:t>
            </a:r>
          </a:p>
          <a:p>
            <a:pPr marL="714375" marR="0" lvl="1" indent="-35242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Et sont à même de relever les défis </a:t>
            </a:r>
          </a:p>
          <a:p>
            <a:pPr marL="742950" marR="0" lvl="1" indent="-285750" algn="l" defTabSz="914400" rtl="0" eaLnBrk="0" fontAlgn="base" latinLnBrk="0" hangingPunct="0">
              <a:lnSpc>
                <a:spcPct val="100000"/>
              </a:lnSpc>
              <a:spcBef>
                <a:spcPts val="0"/>
              </a:spcBef>
              <a:spcAft>
                <a:spcPct val="0"/>
              </a:spcAft>
              <a:buClrTx/>
              <a:buSzTx/>
              <a:buFontTx/>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Associer le </a:t>
            </a: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renvoi</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et le </a:t>
            </a: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différé</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ne serait pas bénéfique pour les États parties, mais au contraire,</a:t>
            </a:r>
          </a:p>
          <a:p>
            <a:pPr marL="714375" marR="0" lvl="1" indent="-35242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les priverait d’options qui sont les plus adaptées à leur cas.</a:t>
            </a:r>
          </a:p>
          <a:p>
            <a:pPr marL="742950" marR="0" lvl="1" indent="-285750" algn="l" defTabSz="914400" rtl="0" eaLnBrk="0" fontAlgn="base" latinLnBrk="0" hangingPunct="0">
              <a:lnSpc>
                <a:spcPct val="100000"/>
              </a:lnSpc>
              <a:spcBef>
                <a:spcPts val="0"/>
              </a:spcBef>
              <a:spcAft>
                <a:spcPct val="0"/>
              </a:spcAft>
              <a:buClrTx/>
              <a:buSzTx/>
              <a:buFontTx/>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17</a:t>
            </a:fld>
            <a:endParaRPr lang="en-US" dirty="0"/>
          </a:p>
        </p:txBody>
      </p:sp>
      <p:sp>
        <p:nvSpPr>
          <p:cNvPr id="9" name="Titre 8"/>
          <p:cNvSpPr>
            <a:spLocks noGrp="1"/>
          </p:cNvSpPr>
          <p:nvPr>
            <p:ph type="title"/>
          </p:nvPr>
        </p:nvSpPr>
        <p:spPr/>
        <p:txBody>
          <a:bodyPr/>
          <a:lstStyle/>
          <a:p>
            <a:pPr marL="0" indent="0"/>
            <a:r>
              <a:rPr lang="en-US" dirty="0" err="1" smtClean="0"/>
              <a:t>Associer</a:t>
            </a:r>
            <a:r>
              <a:rPr lang="en-US" dirty="0" smtClean="0"/>
              <a:t> </a:t>
            </a:r>
            <a:r>
              <a:rPr lang="en-US" dirty="0" err="1" smtClean="0"/>
              <a:t>Renvoi</a:t>
            </a:r>
            <a:r>
              <a:rPr lang="en-US" dirty="0" smtClean="0"/>
              <a:t> et </a:t>
            </a:r>
            <a:r>
              <a:rPr lang="en-US" dirty="0" err="1" smtClean="0"/>
              <a:t>Différé</a:t>
            </a:r>
            <a:r>
              <a:rPr lang="en-US" dirty="0" smtClean="0"/>
              <a:t> : Conclusions</a:t>
            </a:r>
            <a:endParaRPr lang="fr-FR" sz="2000" dirty="0"/>
          </a:p>
        </p:txBody>
      </p:sp>
      <p:sp>
        <p:nvSpPr>
          <p:cNvPr id="5" name="Content Placeholder 2"/>
          <p:cNvSpPr txBox="1">
            <a:spLocks/>
          </p:cNvSpPr>
          <p:nvPr/>
        </p:nvSpPr>
        <p:spPr>
          <a:xfrm>
            <a:off x="467430" y="836712"/>
            <a:ext cx="8209140" cy="4968776"/>
          </a:xfrm>
          <a:prstGeom prst="rect">
            <a:avLst/>
          </a:prstGeom>
        </p:spPr>
        <p:txBody>
          <a:bodyPr/>
          <a:lstStyle/>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Si un travail supplémentaire est nécessaire avant qu’un bien ne soit inscrit</a:t>
            </a:r>
          </a:p>
          <a:p>
            <a:pPr marL="714375" marR="0" lvl="1" indent="-35242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Le Comité pourrait considérer la façon dont ceci serait accompli </a:t>
            </a:r>
          </a:p>
          <a:p>
            <a:pPr marL="895350" marR="0" lvl="2" indent="-18097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 par un dialogue avec les États parties et les organisations consultatives </a:t>
            </a:r>
          </a:p>
          <a:p>
            <a:pPr marL="1143000" marR="0" lvl="2" indent="-228600" algn="l" defTabSz="914400" rtl="0" eaLnBrk="0" fontAlgn="base" latinLnBrk="0" hangingPunct="0">
              <a:lnSpc>
                <a:spcPct val="100000"/>
              </a:lnSpc>
              <a:spcBef>
                <a:spcPts val="0"/>
              </a:spcBef>
              <a:spcAft>
                <a:spcPct val="0"/>
              </a:spcAft>
              <a:buClrTx/>
              <a:buSzTx/>
              <a:buFontTx/>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361950" marR="0" lvl="0" indent="-36195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Le Centre du patrimoine mondial et les organisations consultatives considèrent que  </a:t>
            </a:r>
          </a:p>
          <a:p>
            <a:pPr marL="714375" marR="0" lvl="1" indent="-35242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Une réflexion plus approfondie sur cette question pourrait être utile dans le contexte de l’évolution de la discussion sur les processus en amont</a:t>
            </a:r>
          </a:p>
          <a:p>
            <a:pPr marL="742950" marR="0" lvl="1" indent="-285750" algn="l" defTabSz="914400" rtl="0" eaLnBrk="0" fontAlgn="base" latinLnBrk="0" hangingPunct="0">
              <a:lnSpc>
                <a:spcPct val="100000"/>
              </a:lnSpc>
              <a:spcBef>
                <a:spcPts val="0"/>
              </a:spcBef>
              <a:spcAft>
                <a:spcPct val="0"/>
              </a:spcAft>
              <a:buClrTx/>
              <a:buSzTx/>
              <a:buFontTx/>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d’amender les </a:t>
            </a:r>
            <a:r>
              <a:rPr kumimoji="0" lang="fr-FR" sz="2000" b="0" i="1"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Orientations</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avant que toute proposition ne soit développée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18</a:t>
            </a:fld>
            <a:endParaRPr lang="en-US" dirty="0"/>
          </a:p>
        </p:txBody>
      </p:sp>
      <p:sp>
        <p:nvSpPr>
          <p:cNvPr id="9" name="Titre 8"/>
          <p:cNvSpPr>
            <a:spLocks noGrp="1"/>
          </p:cNvSpPr>
          <p:nvPr>
            <p:ph type="title"/>
          </p:nvPr>
        </p:nvSpPr>
        <p:spPr/>
        <p:txBody>
          <a:bodyPr/>
          <a:lstStyle/>
          <a:p>
            <a:pPr marL="0" indent="0"/>
            <a:r>
              <a:rPr lang="en-US" dirty="0" err="1" smtClean="0"/>
              <a:t>Associer</a:t>
            </a:r>
            <a:r>
              <a:rPr lang="en-US" dirty="0" smtClean="0"/>
              <a:t> </a:t>
            </a:r>
            <a:r>
              <a:rPr lang="en-US" dirty="0" err="1" smtClean="0"/>
              <a:t>Renvoi</a:t>
            </a:r>
            <a:r>
              <a:rPr lang="en-US" dirty="0" smtClean="0"/>
              <a:t> et </a:t>
            </a:r>
            <a:r>
              <a:rPr lang="en-US" dirty="0" err="1" smtClean="0"/>
              <a:t>Différé</a:t>
            </a:r>
            <a:r>
              <a:rPr lang="en-US" dirty="0" smtClean="0"/>
              <a:t> : Conclusions</a:t>
            </a:r>
            <a:endParaRPr lang="fr-FR" sz="2000" dirty="0"/>
          </a:p>
        </p:txBody>
      </p:sp>
      <p:sp>
        <p:nvSpPr>
          <p:cNvPr id="6" name="Content Placeholder 2"/>
          <p:cNvSpPr txBox="1">
            <a:spLocks/>
          </p:cNvSpPr>
          <p:nvPr/>
        </p:nvSpPr>
        <p:spPr>
          <a:xfrm>
            <a:off x="395420" y="980728"/>
            <a:ext cx="8353160" cy="4824760"/>
          </a:xfrm>
          <a:prstGeom prst="rect">
            <a:avLst/>
          </a:prstGeom>
        </p:spPr>
        <p:txBody>
          <a:bodyPr/>
          <a:lstStyle/>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smtClean="0">
                <a:ln>
                  <a:noFill/>
                </a:ln>
                <a:solidFill>
                  <a:schemeClr val="bg2"/>
                </a:solidFill>
                <a:effectLst/>
                <a:uLnTx/>
                <a:uFillTx/>
                <a:latin typeface="Helvetica" pitchFamily="34" charset="0"/>
              </a:rPr>
              <a:t>A sa 36</a:t>
            </a:r>
            <a:r>
              <a:rPr kumimoji="0" lang="fr-FR" sz="2000" b="0" i="0" u="none" strike="noStrike" kern="0" cap="none" spc="0" normalizeH="0" baseline="30000" noProof="0" smtClean="0">
                <a:ln>
                  <a:noFill/>
                </a:ln>
                <a:solidFill>
                  <a:schemeClr val="bg2"/>
                </a:solidFill>
                <a:effectLst/>
                <a:uLnTx/>
                <a:uFillTx/>
                <a:latin typeface="Helvetica" pitchFamily="34" charset="0"/>
              </a:rPr>
              <a:t>e</a:t>
            </a:r>
            <a:r>
              <a:rPr kumimoji="0" lang="fr-FR" sz="2000" b="0" i="0" u="none" strike="noStrike" kern="0" cap="none" spc="0" normalizeH="0" baseline="0" noProof="0" smtClean="0">
                <a:ln>
                  <a:noFill/>
                </a:ln>
                <a:solidFill>
                  <a:schemeClr val="bg2"/>
                </a:solidFill>
                <a:effectLst/>
                <a:uLnTx/>
                <a:uFillTx/>
                <a:latin typeface="Helvetica" pitchFamily="34" charset="0"/>
              </a:rPr>
              <a:t> session, le Comité du patrimoine mondial a demandé en outre au Centre du patrimoine mondial, en collaboration avec les Organisations consultatives, de :</a:t>
            </a: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smtClean="0">
              <a:ln>
                <a:noFill/>
              </a:ln>
              <a:solidFill>
                <a:schemeClr val="bg2"/>
              </a:solidFill>
              <a:effectLst/>
              <a:uLnTx/>
              <a:uFillTx/>
              <a:latin typeface="Helvetica"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Unicode MS" pitchFamily="34" charset="-128"/>
              <a:buNone/>
              <a:tabLst/>
              <a:defRPr/>
            </a:pPr>
            <a:r>
              <a:rPr kumimoji="0" lang="fr-FR" sz="2000" b="0" i="0" u="none" strike="noStrike" kern="0" cap="none" spc="0" normalizeH="0" baseline="0" noProof="0" smtClean="0">
                <a:ln>
                  <a:noFill/>
                </a:ln>
                <a:solidFill>
                  <a:schemeClr val="bg2"/>
                </a:solidFill>
                <a:effectLst/>
                <a:uLnTx/>
                <a:uFillTx/>
                <a:latin typeface="Helvetica" pitchFamily="34" charset="0"/>
              </a:rPr>
              <a:t>	</a:t>
            </a:r>
            <a:r>
              <a:rPr kumimoji="0" lang="fr-FR" sz="2000" b="0" i="1" u="none" strike="noStrike" kern="0" cap="none" spc="0" normalizeH="0" baseline="0" noProof="0" smtClean="0">
                <a:ln>
                  <a:noFill/>
                </a:ln>
                <a:solidFill>
                  <a:schemeClr val="bg2"/>
                </a:solidFill>
                <a:effectLst/>
                <a:uLnTx/>
                <a:uFillTx/>
                <a:latin typeface="Helvetica" pitchFamily="34" charset="0"/>
              </a:rPr>
              <a:t>élaborer d’autres propositions sur les options concernant l’inscription différée et le renvoi, </a:t>
            </a:r>
            <a:r>
              <a:rPr kumimoji="0" lang="fr-FR" sz="2000" b="0" i="0" u="none" strike="noStrike" kern="0" cap="none" spc="0" normalizeH="0" baseline="0" noProof="0" smtClean="0">
                <a:ln>
                  <a:noFill/>
                </a:ln>
                <a:solidFill>
                  <a:schemeClr val="bg2"/>
                </a:solidFill>
                <a:effectLst/>
                <a:uLnTx/>
                <a:uFillTx/>
                <a:latin typeface="Helvetica" pitchFamily="34" charset="0"/>
              </a:rPr>
              <a:t>(…)</a:t>
            </a:r>
            <a:r>
              <a:rPr kumimoji="0" lang="fr-FR" sz="2000" b="0" i="1" u="none" strike="noStrike" kern="0" cap="none" spc="0" normalizeH="0" baseline="0" noProof="0" smtClean="0">
                <a:ln>
                  <a:noFill/>
                </a:ln>
                <a:solidFill>
                  <a:schemeClr val="bg2"/>
                </a:solidFill>
                <a:effectLst/>
                <a:uLnTx/>
                <a:uFillTx/>
                <a:latin typeface="Helvetica" pitchFamily="34" charset="0"/>
              </a:rPr>
              <a:t> et soumettre les conclusions et les recommandations pour examen à la 37</a:t>
            </a:r>
            <a:r>
              <a:rPr kumimoji="0" lang="fr-FR" sz="2000" b="0" i="1" u="none" strike="noStrike" kern="0" cap="none" spc="0" normalizeH="0" baseline="30000" noProof="0" smtClean="0">
                <a:ln>
                  <a:noFill/>
                </a:ln>
                <a:solidFill>
                  <a:schemeClr val="bg2"/>
                </a:solidFill>
                <a:effectLst/>
                <a:uLnTx/>
                <a:uFillTx/>
                <a:latin typeface="Helvetica" pitchFamily="34" charset="0"/>
              </a:rPr>
              <a:t>e</a:t>
            </a:r>
            <a:r>
              <a:rPr kumimoji="0" lang="fr-FR" sz="2000" b="0" i="1" u="none" strike="noStrike" kern="0" cap="none" spc="0" normalizeH="0" baseline="0" noProof="0" smtClean="0">
                <a:ln>
                  <a:noFill/>
                </a:ln>
                <a:solidFill>
                  <a:schemeClr val="bg2"/>
                </a:solidFill>
                <a:effectLst/>
                <a:uLnTx/>
                <a:uFillTx/>
                <a:latin typeface="Helvetica" pitchFamily="34" charset="0"/>
              </a:rPr>
              <a:t> session du Comité du patrimoine mondial</a:t>
            </a:r>
          </a:p>
          <a:p>
            <a:pPr marL="342900" marR="0" lvl="0" indent="-342900" algn="l" defTabSz="914400" rtl="0" eaLnBrk="0" fontAlgn="base" latinLnBrk="0" hangingPunct="0">
              <a:lnSpc>
                <a:spcPct val="100000"/>
              </a:lnSpc>
              <a:spcBef>
                <a:spcPct val="20000"/>
              </a:spcBef>
              <a:spcAft>
                <a:spcPct val="0"/>
              </a:spcAft>
              <a:buClrTx/>
              <a:buSzTx/>
              <a:buFont typeface="Arial Unicode MS" pitchFamily="34" charset="-128"/>
              <a:buNone/>
              <a:tabLst/>
              <a:defRPr/>
            </a:pPr>
            <a:r>
              <a:rPr kumimoji="0" lang="en-GB" sz="2000" b="0" i="0" u="none" strike="noStrike" kern="0" cap="none" spc="0" normalizeH="0" baseline="0" noProof="0" smtClean="0">
                <a:ln>
                  <a:noFill/>
                </a:ln>
                <a:solidFill>
                  <a:schemeClr val="bg2"/>
                </a:solidFill>
                <a:effectLst/>
                <a:uLnTx/>
                <a:uFillTx/>
                <a:latin typeface="Helvetica" pitchFamily="34" charset="0"/>
              </a:rPr>
              <a:t>	(Décision 36 COM 13. I ) 10. (c))</a:t>
            </a: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19</a:t>
            </a:fld>
            <a:endParaRPr lang="en-US" dirty="0"/>
          </a:p>
        </p:txBody>
      </p:sp>
      <p:sp>
        <p:nvSpPr>
          <p:cNvPr id="9" name="Titre 8"/>
          <p:cNvSpPr>
            <a:spLocks noGrp="1"/>
          </p:cNvSpPr>
          <p:nvPr>
            <p:ph type="title"/>
          </p:nvPr>
        </p:nvSpPr>
        <p:spPr/>
        <p:txBody>
          <a:bodyPr/>
          <a:lstStyle/>
          <a:p>
            <a:pPr marL="0" indent="0"/>
            <a:r>
              <a:rPr lang="en-US" dirty="0" err="1" smtClean="0"/>
              <a:t>Recommandation</a:t>
            </a:r>
            <a:r>
              <a:rPr lang="en-US" dirty="0" smtClean="0"/>
              <a:t> : Ne pas </a:t>
            </a:r>
            <a:r>
              <a:rPr lang="en-US" dirty="0" err="1" smtClean="0"/>
              <a:t>inscrire</a:t>
            </a:r>
            <a:endParaRPr lang="fr-FR" sz="2000" dirty="0"/>
          </a:p>
        </p:txBody>
      </p:sp>
      <p:sp>
        <p:nvSpPr>
          <p:cNvPr id="5" name="Content Placeholder 2"/>
          <p:cNvSpPr txBox="1">
            <a:spLocks/>
          </p:cNvSpPr>
          <p:nvPr/>
        </p:nvSpPr>
        <p:spPr>
          <a:xfrm>
            <a:off x="467430" y="836712"/>
            <a:ext cx="8208258" cy="5328791"/>
          </a:xfrm>
          <a:prstGeom prst="rect">
            <a:avLst/>
          </a:prstGeom>
        </p:spPr>
        <p:txBody>
          <a:bodyPr/>
          <a:lstStyle/>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rPr>
              <a:t>Recommandation de </a:t>
            </a:r>
            <a:r>
              <a:rPr kumimoji="0" lang="fr-FR" sz="2000" b="1" i="0" u="none" strike="noStrike" kern="0" cap="none" spc="0" normalizeH="0" baseline="0" noProof="0" dirty="0" smtClean="0">
                <a:ln>
                  <a:noFill/>
                </a:ln>
                <a:solidFill>
                  <a:schemeClr val="bg2"/>
                </a:solidFill>
                <a:effectLst/>
                <a:uLnTx/>
                <a:uFillTx/>
                <a:latin typeface="Helvetica" pitchFamily="34" charset="0"/>
              </a:rPr>
              <a:t>ne pas inscrire  </a:t>
            </a:r>
          </a:p>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rPr>
              <a:t>En réponse au fait que la VUE d’un bien n’est pas démontrée, et que les conditions d’intégrité et d’authenticité ne sont pas remplies, et lorsque qu’il n’y a pas le potentiel pour que ces conditions se réalisent même avec un travail supplémentaire</a:t>
            </a:r>
          </a:p>
          <a:p>
            <a:pPr marL="714375" marR="0" lvl="3" indent="-352425" algn="l" defTabSz="914400" rtl="0" eaLnBrk="1" fontAlgn="base" latinLnBrk="0" hangingPunct="1">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peut être uniquement  de nouveau présentée au Comité, dans des circonstances exceptionnelles : « </a:t>
            </a:r>
            <a:r>
              <a:rPr kumimoji="0" lang="fr-FR" sz="2000" b="0" i="1"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de nouvelles découvertes, de nouvelles informations scientifiques sur le bien, ou différents critères non présentés dans la proposition d’inscription initiale. </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a:t>
            </a:r>
          </a:p>
          <a:p>
            <a:pPr marL="714375" marR="0" lvl="3" indent="-352425" algn="l" defTabSz="914400" rtl="0" eaLnBrk="1" fontAlgn="base" latinLnBrk="0" hangingPunct="1">
              <a:lnSpc>
                <a:spcPct val="100000"/>
              </a:lnSpc>
              <a:spcBef>
                <a:spcPts val="0"/>
              </a:spcBef>
              <a:spcAft>
                <a:spcPct val="0"/>
              </a:spcAft>
              <a:buClrTx/>
              <a:buSzTx/>
              <a:buFontTx/>
              <a:buNone/>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rPr>
              <a:t>Différé n’est pas une solution alternative car il n’y aurait pas de possibilité de recommander des mesures qui seraient nécessaires à son succès.</a:t>
            </a:r>
          </a:p>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a:p>
            <a:pPr marL="342900" marR="0" lvl="0" indent="-342900" algn="l" defTabSz="914400" rtl="0" eaLnBrk="1" fontAlgn="base" latinLnBrk="0" hangingPunct="1">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2</a:t>
            </a:fld>
            <a:endParaRPr lang="en-US" dirty="0"/>
          </a:p>
        </p:txBody>
      </p:sp>
      <p:sp>
        <p:nvSpPr>
          <p:cNvPr id="9" name="Titre 8"/>
          <p:cNvSpPr>
            <a:spLocks noGrp="1"/>
          </p:cNvSpPr>
          <p:nvPr>
            <p:ph type="title"/>
          </p:nvPr>
        </p:nvSpPr>
        <p:spPr/>
        <p:txBody>
          <a:bodyPr/>
          <a:lstStyle/>
          <a:p>
            <a:pPr marL="0" indent="0"/>
            <a:r>
              <a:rPr lang="fr-FR" dirty="0" smtClean="0"/>
              <a:t> </a:t>
            </a:r>
            <a:r>
              <a:rPr lang="en-US" dirty="0" err="1" smtClean="0"/>
              <a:t>Présentation</a:t>
            </a:r>
            <a:r>
              <a:rPr lang="en-US" dirty="0" smtClean="0"/>
              <a:t> des propositions </a:t>
            </a:r>
            <a:r>
              <a:rPr lang="en-US" dirty="0" err="1" smtClean="0"/>
              <a:t>d'inscription</a:t>
            </a:r>
            <a:r>
              <a:rPr lang="en-US" dirty="0" smtClean="0"/>
              <a:t> au </a:t>
            </a:r>
            <a:r>
              <a:rPr lang="en-US" dirty="0" err="1" smtClean="0"/>
              <a:t>Comité</a:t>
            </a:r>
            <a:r>
              <a:rPr lang="en-US" dirty="0" smtClean="0"/>
              <a:t> du PM</a:t>
            </a:r>
            <a:endParaRPr lang="fr-FR" sz="2000" dirty="0"/>
          </a:p>
        </p:txBody>
      </p:sp>
      <p:sp>
        <p:nvSpPr>
          <p:cNvPr id="6" name="Rectangle 5"/>
          <p:cNvSpPr/>
          <p:nvPr/>
        </p:nvSpPr>
        <p:spPr>
          <a:xfrm>
            <a:off x="683460" y="1433144"/>
            <a:ext cx="7849090" cy="3231654"/>
          </a:xfrm>
          <a:prstGeom prst="rect">
            <a:avLst/>
          </a:prstGeom>
        </p:spPr>
        <p:txBody>
          <a:bodyPr wrap="square">
            <a:spAutoFit/>
          </a:bodyPr>
          <a:lstStyle/>
          <a:p>
            <a:pPr eaLnBrk="0" hangingPunct="0">
              <a:spcBef>
                <a:spcPct val="20000"/>
              </a:spcBef>
              <a:defRPr/>
            </a:pPr>
            <a:r>
              <a:rPr lang="fr-FR" sz="2000" dirty="0" smtClean="0">
                <a:solidFill>
                  <a:schemeClr val="bg2"/>
                </a:solidFill>
                <a:latin typeface="Helvetica" pitchFamily="34" charset="0"/>
              </a:rPr>
              <a:t>Les </a:t>
            </a:r>
            <a:r>
              <a:rPr lang="fr-FR" sz="2000" dirty="0">
                <a:solidFill>
                  <a:schemeClr val="bg2"/>
                </a:solidFill>
                <a:latin typeface="Helvetica" pitchFamily="34" charset="0"/>
              </a:rPr>
              <a:t>Organisations consultatives présentent leurs évaluations des propositions d’inscription au Comité du PM pour :</a:t>
            </a:r>
          </a:p>
          <a:p>
            <a:pPr marL="342900" indent="-342900" eaLnBrk="0" hangingPunct="0">
              <a:spcBef>
                <a:spcPct val="20000"/>
              </a:spcBef>
              <a:defRPr/>
            </a:pPr>
            <a:endParaRPr lang="fr-FR" sz="2000" dirty="0">
              <a:solidFill>
                <a:schemeClr val="bg2"/>
              </a:solidFill>
              <a:latin typeface="Helvetica" pitchFamily="34" charset="0"/>
            </a:endParaRPr>
          </a:p>
          <a:p>
            <a:pPr marL="714375" lvl="1" indent="-257175" eaLnBrk="0" hangingPunct="0">
              <a:spcBef>
                <a:spcPct val="20000"/>
              </a:spcBef>
              <a:buFontTx/>
              <a:buChar char="-"/>
              <a:defRPr/>
            </a:pPr>
            <a:r>
              <a:rPr lang="fr-FR" sz="2000" dirty="0">
                <a:solidFill>
                  <a:schemeClr val="bg2"/>
                </a:solidFill>
                <a:latin typeface="Helvetica" pitchFamily="34" charset="0"/>
              </a:rPr>
              <a:t>Les </a:t>
            </a:r>
            <a:r>
              <a:rPr lang="fr-FR" sz="2000" b="1" dirty="0">
                <a:solidFill>
                  <a:schemeClr val="bg2"/>
                </a:solidFill>
                <a:latin typeface="Helvetica" pitchFamily="34" charset="0"/>
              </a:rPr>
              <a:t>nouvelles </a:t>
            </a:r>
            <a:r>
              <a:rPr lang="fr-FR" sz="2000" dirty="0">
                <a:solidFill>
                  <a:schemeClr val="bg2"/>
                </a:solidFill>
                <a:latin typeface="Helvetica" pitchFamily="34" charset="0"/>
              </a:rPr>
              <a:t>propositions d’inscription,</a:t>
            </a:r>
          </a:p>
          <a:p>
            <a:pPr marL="800100" lvl="1" indent="-342900" eaLnBrk="0" hangingPunct="0">
              <a:spcBef>
                <a:spcPct val="20000"/>
              </a:spcBef>
              <a:buFontTx/>
              <a:buChar char="-"/>
              <a:defRPr/>
            </a:pPr>
            <a:endParaRPr lang="fr-FR" sz="2000" dirty="0">
              <a:solidFill>
                <a:schemeClr val="bg2"/>
              </a:solidFill>
              <a:latin typeface="Helvetica" pitchFamily="34" charset="0"/>
            </a:endParaRPr>
          </a:p>
          <a:p>
            <a:pPr marL="742950" lvl="1" indent="-285750" eaLnBrk="0" hangingPunct="0">
              <a:spcBef>
                <a:spcPct val="20000"/>
              </a:spcBef>
              <a:buFontTx/>
              <a:buChar char="-"/>
              <a:defRPr/>
            </a:pPr>
            <a:r>
              <a:rPr lang="fr-FR" sz="2000" dirty="0">
                <a:solidFill>
                  <a:schemeClr val="bg2"/>
                </a:solidFill>
                <a:latin typeface="Helvetica" pitchFamily="34" charset="0"/>
              </a:rPr>
              <a:t>Les propositions d’inscription </a:t>
            </a:r>
            <a:r>
              <a:rPr lang="fr-FR" sz="2000" b="1" dirty="0">
                <a:solidFill>
                  <a:schemeClr val="bg2"/>
                </a:solidFill>
                <a:latin typeface="Helvetica" pitchFamily="34" charset="0"/>
              </a:rPr>
              <a:t>renvoyées</a:t>
            </a:r>
            <a:r>
              <a:rPr lang="fr-FR" sz="2000" dirty="0">
                <a:solidFill>
                  <a:schemeClr val="bg2"/>
                </a:solidFill>
                <a:latin typeface="Helvetica" pitchFamily="34" charset="0"/>
              </a:rPr>
              <a:t> ou </a:t>
            </a:r>
            <a:r>
              <a:rPr lang="fr-FR" sz="2000" b="1" dirty="0">
                <a:solidFill>
                  <a:schemeClr val="bg2"/>
                </a:solidFill>
                <a:latin typeface="Helvetica" pitchFamily="34" charset="0"/>
              </a:rPr>
              <a:t>différées </a:t>
            </a:r>
            <a:r>
              <a:rPr lang="fr-FR" sz="2000" dirty="0">
                <a:solidFill>
                  <a:schemeClr val="bg2"/>
                </a:solidFill>
                <a:latin typeface="Helvetica" pitchFamily="34" charset="0"/>
              </a:rPr>
              <a:t>par des décisions précédentes du Comité,</a:t>
            </a:r>
          </a:p>
          <a:p>
            <a:pPr marL="742950" lvl="1" indent="-285750" eaLnBrk="0" hangingPunct="0">
              <a:spcBef>
                <a:spcPct val="20000"/>
              </a:spcBef>
              <a:buFontTx/>
              <a:buChar char="-"/>
              <a:defRPr/>
            </a:pPr>
            <a:endParaRPr lang="fr-FR" sz="2000" dirty="0">
              <a:solidFill>
                <a:schemeClr val="bg2"/>
              </a:solidFill>
              <a:latin typeface="Helvetica" pitchFamily="34" charset="0"/>
            </a:endParaRPr>
          </a:p>
          <a:p>
            <a:pPr marL="742950" lvl="1" indent="-285750" eaLnBrk="0" hangingPunct="0">
              <a:spcBef>
                <a:spcPct val="20000"/>
              </a:spcBef>
              <a:buFontTx/>
              <a:buChar char="-"/>
              <a:defRPr/>
            </a:pPr>
            <a:r>
              <a:rPr lang="fr-FR" sz="2000" dirty="0">
                <a:solidFill>
                  <a:schemeClr val="bg2"/>
                </a:solidFill>
                <a:latin typeface="Helvetica" pitchFamily="34" charset="0"/>
              </a:rPr>
              <a:t>Les </a:t>
            </a:r>
            <a:r>
              <a:rPr lang="fr-FR" sz="2000" b="1" dirty="0">
                <a:solidFill>
                  <a:schemeClr val="bg2"/>
                </a:solidFill>
                <a:latin typeface="Helvetica" pitchFamily="34" charset="0"/>
              </a:rPr>
              <a:t>extensions</a:t>
            </a:r>
            <a:r>
              <a:rPr lang="fr-FR" sz="2000" i="1" dirty="0">
                <a:solidFill>
                  <a:schemeClr val="bg2"/>
                </a:solidFill>
                <a:latin typeface="Helvetica" pitchFamily="34" charset="0"/>
              </a:rPr>
              <a:t> </a:t>
            </a:r>
            <a:r>
              <a:rPr lang="fr-FR" sz="2000" dirty="0">
                <a:solidFill>
                  <a:schemeClr val="bg2"/>
                </a:solidFill>
                <a:latin typeface="Helvetica" pitchFamily="34" charset="0"/>
              </a:rPr>
              <a:t>des biens déjà inscrits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20</a:t>
            </a:fld>
            <a:endParaRPr lang="en-US" dirty="0"/>
          </a:p>
        </p:txBody>
      </p:sp>
      <p:sp>
        <p:nvSpPr>
          <p:cNvPr id="9" name="Titre 8"/>
          <p:cNvSpPr>
            <a:spLocks noGrp="1"/>
          </p:cNvSpPr>
          <p:nvPr>
            <p:ph type="title"/>
          </p:nvPr>
        </p:nvSpPr>
        <p:spPr/>
        <p:txBody>
          <a:bodyPr/>
          <a:lstStyle/>
          <a:p>
            <a:pPr marL="0" indent="0"/>
            <a:r>
              <a:rPr lang="en-US" dirty="0" err="1" smtClean="0"/>
              <a:t>Recommandation</a:t>
            </a:r>
            <a:r>
              <a:rPr lang="en-US" dirty="0" smtClean="0"/>
              <a:t> : Ne pas </a:t>
            </a:r>
            <a:r>
              <a:rPr lang="en-US" dirty="0" err="1" smtClean="0"/>
              <a:t>inscrire</a:t>
            </a:r>
            <a:endParaRPr lang="fr-FR" sz="2000" dirty="0"/>
          </a:p>
        </p:txBody>
      </p:sp>
      <p:sp>
        <p:nvSpPr>
          <p:cNvPr id="6" name="Content Placeholder 2"/>
          <p:cNvSpPr txBox="1">
            <a:spLocks/>
          </p:cNvSpPr>
          <p:nvPr/>
        </p:nvSpPr>
        <p:spPr>
          <a:xfrm>
            <a:off x="467430" y="1196975"/>
            <a:ext cx="8208258" cy="4608513"/>
          </a:xfrm>
          <a:prstGeom prst="rect">
            <a:avLst/>
          </a:prstGeom>
        </p:spPr>
        <p:txBody>
          <a:bodyPr/>
          <a:lstStyle/>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smtClean="0">
                <a:ln>
                  <a:noFill/>
                </a:ln>
                <a:solidFill>
                  <a:schemeClr val="bg2"/>
                </a:solidFill>
                <a:effectLst/>
                <a:uLnTx/>
                <a:uFillTx/>
                <a:latin typeface="Helvetica" pitchFamily="34" charset="0"/>
                <a:ea typeface="ＭＳ Ｐゴシック" pitchFamily="34" charset="-128"/>
                <a:cs typeface="+mn-cs"/>
              </a:rPr>
              <a:t>En relation avec les </a:t>
            </a:r>
            <a:r>
              <a:rPr kumimoji="0" lang="fr-FR" sz="2000" b="0" i="0" u="sng" strike="noStrike" kern="0" cap="none" spc="0" normalizeH="0" baseline="0" noProof="0" smtClean="0">
                <a:ln>
                  <a:noFill/>
                </a:ln>
                <a:solidFill>
                  <a:schemeClr val="bg2"/>
                </a:solidFill>
                <a:effectLst/>
                <a:uLnTx/>
                <a:uFillTx/>
                <a:latin typeface="Helvetica" pitchFamily="34" charset="0"/>
                <a:ea typeface="ＭＳ Ｐゴシック" pitchFamily="34" charset="-128"/>
                <a:cs typeface="+mn-cs"/>
              </a:rPr>
              <a:t>propositions d’inscription en série </a:t>
            </a:r>
            <a:r>
              <a:rPr kumimoji="0" lang="fr-FR" sz="2000" b="0" i="0" u="none" strike="noStrike" kern="0" cap="none" spc="0" normalizeH="0" baseline="0" noProof="0" smtClean="0">
                <a:ln>
                  <a:noFill/>
                </a:ln>
                <a:solidFill>
                  <a:schemeClr val="bg2"/>
                </a:solidFill>
                <a:effectLst/>
                <a:uLnTx/>
                <a:uFillTx/>
                <a:latin typeface="Helvetica" pitchFamily="34" charset="0"/>
                <a:ea typeface="ＭＳ Ｐゴシック" pitchFamily="34" charset="-128"/>
                <a:cs typeface="+mn-cs"/>
              </a:rPr>
              <a:t>:</a:t>
            </a: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smtClean="0">
              <a:ln>
                <a:noFill/>
              </a:ln>
              <a:solidFill>
                <a:schemeClr val="bg2"/>
              </a:solidFill>
              <a:effectLst/>
              <a:uLnTx/>
              <a:uFillTx/>
              <a:latin typeface="Helvetica" pitchFamily="34" charset="0"/>
              <a:ea typeface="ＭＳ Ｐゴシック" pitchFamily="34" charset="-128"/>
              <a:cs typeface="+mn-cs"/>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smtClean="0">
                <a:ln>
                  <a:noFill/>
                </a:ln>
                <a:solidFill>
                  <a:schemeClr val="bg2"/>
                </a:solidFill>
                <a:effectLst/>
                <a:uLnTx/>
                <a:uFillTx/>
                <a:latin typeface="Helvetica" pitchFamily="34" charset="0"/>
                <a:ea typeface="ＭＳ Ｐゴシック" pitchFamily="34" charset="-128"/>
                <a:cs typeface="+mn-cs"/>
              </a:rPr>
              <a:t>La recommandation de ne pas inscrire la série :</a:t>
            </a:r>
          </a:p>
          <a:p>
            <a:pPr marL="714375" marR="0" lvl="0" indent="-352425"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smtClean="0">
              <a:ln>
                <a:noFill/>
              </a:ln>
              <a:solidFill>
                <a:schemeClr val="bg2"/>
              </a:solidFill>
              <a:effectLst/>
              <a:uLnTx/>
              <a:uFillTx/>
              <a:latin typeface="Helvetica" pitchFamily="34" charset="0"/>
              <a:ea typeface="ＭＳ Ｐゴシック" pitchFamily="34" charset="-128"/>
              <a:cs typeface="+mn-cs"/>
            </a:endParaRPr>
          </a:p>
          <a:p>
            <a:pPr marL="714375" marR="0" lvl="1" indent="-35242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smtClean="0">
                <a:ln>
                  <a:noFill/>
                </a:ln>
                <a:solidFill>
                  <a:schemeClr val="bg2"/>
                </a:solidFill>
                <a:effectLst/>
                <a:uLnTx/>
                <a:uFillTx/>
                <a:latin typeface="Helvetica" pitchFamily="34" charset="0"/>
                <a:ea typeface="ＭＳ Ｐゴシック" pitchFamily="-112" charset="-128"/>
              </a:rPr>
              <a:t>Indique que la logique et la composition de la série doivent être entièrement reconsidérées</a:t>
            </a:r>
          </a:p>
          <a:p>
            <a:pPr marL="714375" marR="0" lvl="1" indent="-352425"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smtClean="0">
                <a:ln>
                  <a:noFill/>
                </a:ln>
                <a:solidFill>
                  <a:schemeClr val="bg2"/>
                </a:solidFill>
                <a:effectLst/>
                <a:uLnTx/>
                <a:uFillTx/>
                <a:latin typeface="Helvetica" pitchFamily="34" charset="0"/>
                <a:ea typeface="ＭＳ Ｐゴシック" pitchFamily="-112" charset="-128"/>
              </a:rPr>
              <a:t>N’empêche pas une nouvelle série d’être proposée pour inscription qui répondrait aux faiblesses de la première proposition </a:t>
            </a:r>
          </a:p>
          <a:p>
            <a:pPr marL="457200" marR="0" lvl="1" indent="0" algn="l" defTabSz="914400" rtl="0" eaLnBrk="0" fontAlgn="base" latinLnBrk="0" hangingPunct="0">
              <a:lnSpc>
                <a:spcPct val="100000"/>
              </a:lnSpc>
              <a:spcBef>
                <a:spcPts val="0"/>
              </a:spcBef>
              <a:spcAft>
                <a:spcPct val="0"/>
              </a:spcAft>
              <a:buClrTx/>
              <a:buSzTx/>
              <a:buFontTx/>
              <a:buNone/>
              <a:tabLst/>
              <a:defRPr/>
            </a:pPr>
            <a:endParaRPr kumimoji="0" lang="fr-FR" sz="2000" b="0" i="0" u="none" strike="noStrike" kern="0" cap="none" spc="0" normalizeH="0" baseline="0" noProof="0" smtClean="0">
              <a:ln>
                <a:noFill/>
              </a:ln>
              <a:solidFill>
                <a:schemeClr val="bg2"/>
              </a:solidFill>
              <a:effectLst/>
              <a:uLnTx/>
              <a:uFillTx/>
              <a:latin typeface="Helvetica" pitchFamily="34" charset="0"/>
              <a:ea typeface="ＭＳ Ｐゴシック" pitchFamily="-112" charset="-128"/>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smtClean="0">
              <a:ln>
                <a:noFill/>
              </a:ln>
              <a:solidFill>
                <a:schemeClr val="bg2"/>
              </a:solidFill>
              <a:effectLst/>
              <a:uLnTx/>
              <a:uFillTx/>
              <a:latin typeface="Helvetica" pitchFamily="34" charset="0"/>
              <a:ea typeface="ＭＳ Ｐゴシック" pitchFamily="34" charset="-128"/>
              <a:cs typeface="+mn-cs"/>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a:ln>
                <a:noFill/>
              </a:ln>
              <a:solidFill>
                <a:schemeClr val="bg2"/>
              </a:solidFill>
              <a:effectLst/>
              <a:uLnTx/>
              <a:uFillTx/>
              <a:latin typeface="Helvetica" pitchFamily="34" charset="0"/>
              <a:ea typeface="ＭＳ Ｐゴシック" pitchFamily="34" charset="-128"/>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21</a:t>
            </a:fld>
            <a:endParaRPr lang="en-US" dirty="0"/>
          </a:p>
        </p:txBody>
      </p:sp>
      <p:sp>
        <p:nvSpPr>
          <p:cNvPr id="9" name="Titre 8"/>
          <p:cNvSpPr>
            <a:spLocks noGrp="1"/>
          </p:cNvSpPr>
          <p:nvPr>
            <p:ph type="title"/>
          </p:nvPr>
        </p:nvSpPr>
        <p:spPr/>
        <p:txBody>
          <a:bodyPr/>
          <a:lstStyle/>
          <a:p>
            <a:pPr marL="0" indent="0"/>
            <a:r>
              <a:rPr lang="en-US" dirty="0" smtClean="0"/>
              <a:t>Dialogue avec les OC</a:t>
            </a:r>
            <a:endParaRPr lang="fr-FR" sz="2000" dirty="0"/>
          </a:p>
        </p:txBody>
      </p:sp>
      <p:sp>
        <p:nvSpPr>
          <p:cNvPr id="5" name="Content Placeholder 2"/>
          <p:cNvSpPr txBox="1">
            <a:spLocks/>
          </p:cNvSpPr>
          <p:nvPr/>
        </p:nvSpPr>
        <p:spPr>
          <a:xfrm>
            <a:off x="467430" y="764704"/>
            <a:ext cx="8281150" cy="5544021"/>
          </a:xfrm>
          <a:prstGeom prst="rect">
            <a:avLst/>
          </a:prstGeom>
        </p:spPr>
        <p:txBody>
          <a:bodyPr/>
          <a:lstStyle/>
          <a:p>
            <a:pPr marL="342900" lvl="0" indent="-342900" eaLnBrk="0" hangingPunct="0">
              <a:spcBef>
                <a:spcPts val="0"/>
              </a:spcBef>
              <a:buFont typeface="Arial Unicode MS" pitchFamily="34" charset="-128"/>
              <a:buChar char="•"/>
              <a:defRPr/>
            </a:pPr>
            <a:r>
              <a:rPr lang="fr-FR" sz="2000" b="1" kern="0" dirty="0" smtClean="0">
                <a:solidFill>
                  <a:schemeClr val="bg2"/>
                </a:solidFill>
                <a:latin typeface="Helvetica" pitchFamily="34" charset="0"/>
              </a:rPr>
              <a:t>Le processus d’évaluation offre des </a:t>
            </a: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opportunités de dialogue entre les organisations consultatives et les États parties</a:t>
            </a:r>
          </a:p>
          <a:p>
            <a:pPr marL="342900" lvl="0" indent="-342900" eaLnBrk="0" hangingPunct="0">
              <a:spcBef>
                <a:spcPts val="0"/>
              </a:spcBef>
              <a:buFont typeface="Arial Unicode MS" pitchFamily="34" charset="-128"/>
              <a:buChar char="•"/>
              <a:defRPr/>
            </a:pPr>
            <a:endParaRPr lang="fr-FR" sz="2000" b="1" kern="0" dirty="0" smtClean="0">
              <a:solidFill>
                <a:schemeClr val="bg2"/>
              </a:solidFill>
              <a:latin typeface="Helvetica" pitchFamily="34" charset="0"/>
            </a:endParaRPr>
          </a:p>
          <a:p>
            <a:pPr marL="342900" indent="-342900" eaLnBrk="0" hangingPunct="0">
              <a:spcBef>
                <a:spcPts val="0"/>
              </a:spcBef>
              <a:buFont typeface="Arial Unicode MS" pitchFamily="34" charset="-128"/>
              <a:buChar char="•"/>
              <a:defRPr/>
            </a:pPr>
            <a:r>
              <a:rPr lang="fr-FR" sz="2000" b="1" kern="0" dirty="0" smtClean="0">
                <a:solidFill>
                  <a:srgbClr val="808080"/>
                </a:solidFill>
                <a:latin typeface="Helvetica" pitchFamily="34" charset="0"/>
                <a:cs typeface="Helvetica" pitchFamily="34" charset="0"/>
              </a:rPr>
              <a:t>Associé à </a:t>
            </a:r>
            <a:r>
              <a:rPr lang="fr-FR" sz="2000" kern="0" dirty="0" smtClean="0">
                <a:solidFill>
                  <a:srgbClr val="808080"/>
                </a:solidFill>
                <a:latin typeface="Helvetica" pitchFamily="34" charset="0"/>
                <a:cs typeface="Helvetica" pitchFamily="34" charset="0"/>
              </a:rPr>
              <a:t>la clarification de certaines questions et à la demande de complément d’information</a:t>
            </a:r>
          </a:p>
          <a:p>
            <a:pPr marL="342900" indent="-342900" eaLnBrk="0" hangingPunct="0">
              <a:spcBef>
                <a:spcPts val="0"/>
              </a:spcBef>
              <a:defRPr/>
            </a:pPr>
            <a:endParaRPr lang="fr-FR" sz="2000" kern="0" dirty="0" smtClean="0">
              <a:solidFill>
                <a:srgbClr val="808080"/>
              </a:solidFill>
              <a:latin typeface="Helvetica" pitchFamily="34" charset="0"/>
              <a:cs typeface="Helvetica" pitchFamily="34" charset="0"/>
            </a:endParaRPr>
          </a:p>
          <a:p>
            <a:pPr marL="800100" lvl="1" indent="-342900" eaLnBrk="0" hangingPunct="0">
              <a:spcBef>
                <a:spcPts val="0"/>
              </a:spcBef>
              <a:buFont typeface="Arial Unicode MS" pitchFamily="34" charset="-128"/>
              <a:buChar char="•"/>
              <a:defRPr/>
            </a:pPr>
            <a:r>
              <a:rPr kumimoji="0" lang="fr-FR" sz="2000" i="0" u="none" strike="noStrike" kern="0" cap="none" spc="0" normalizeH="0" baseline="0" noProof="0" dirty="0" smtClean="0">
                <a:ln>
                  <a:noFill/>
                </a:ln>
                <a:solidFill>
                  <a:srgbClr val="808080"/>
                </a:solidFill>
                <a:effectLst/>
                <a:uLnTx/>
                <a:uFillTx/>
                <a:latin typeface="Helvetica" pitchFamily="34" charset="0"/>
                <a:ea typeface="ＭＳ Ｐゴシック" pitchFamily="34" charset="-128"/>
                <a:cs typeface="Helvetica" pitchFamily="34" charset="0"/>
              </a:rPr>
              <a:t>Notamment durant les différentes étapes du processus :</a:t>
            </a: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342900" marR="0" indent="-342900" defTabSz="914400" eaLnBrk="0" latinLnBrk="0" hangingPunct="0">
              <a:lnSpc>
                <a:spcPct val="100000"/>
              </a:lnSpc>
              <a:buClrTx/>
              <a:buSzTx/>
              <a:buFontTx/>
              <a:buChar char="•"/>
              <a:tabLst/>
              <a:defRPr/>
            </a:pPr>
            <a:r>
              <a:rPr lang="fr-FR" dirty="0" smtClean="0">
                <a:solidFill>
                  <a:schemeClr val="bg2"/>
                </a:solidFill>
                <a:latin typeface="Helvetica" pitchFamily="34" charset="0"/>
                <a:ea typeface="+mn-ea"/>
                <a:cs typeface="Helvetica" pitchFamily="34" charset="0"/>
              </a:rPr>
              <a:t>A la suite de la réception des propositions d’inscription, pendant et après la mission technique d’évaluation, et avant et après la réunion de la Commission jusqu’au 28 février</a:t>
            </a:r>
          </a:p>
          <a:p>
            <a:pPr marL="342900" marR="0" indent="-342900" defTabSz="914400" eaLnBrk="0" latinLnBrk="0" hangingPunct="0">
              <a:lnSpc>
                <a:spcPct val="100000"/>
              </a:lnSpc>
              <a:buClrTx/>
              <a:buSzTx/>
              <a:buFontTx/>
              <a:buChar char="•"/>
              <a:tabLst/>
              <a:defRPr/>
            </a:pPr>
            <a:endParaRPr lang="fr-FR" dirty="0" smtClean="0">
              <a:solidFill>
                <a:schemeClr val="bg2"/>
              </a:solidFill>
              <a:latin typeface="Helvetica" pitchFamily="34" charset="0"/>
              <a:ea typeface="+mn-ea"/>
              <a:cs typeface="Helvetica" pitchFamily="34" charset="0"/>
            </a:endParaRPr>
          </a:p>
          <a:p>
            <a:pPr marL="742950" lvl="1" indent="-285750" eaLnBrk="0" hangingPunct="0">
              <a:spcBef>
                <a:spcPct val="20000"/>
              </a:spcBef>
              <a:buFontTx/>
              <a:buChar char="–"/>
              <a:defRPr/>
            </a:pPr>
            <a:r>
              <a:rPr lang="fr-FR" sz="2800" kern="0" dirty="0" smtClean="0">
                <a:solidFill>
                  <a:srgbClr val="808080"/>
                </a:solidFill>
                <a:latin typeface="Helvetica" pitchFamily="34" charset="0"/>
                <a:ea typeface="ＭＳ Ｐゴシック" pitchFamily="-112" charset="-128"/>
                <a:cs typeface="Helvetica" pitchFamily="34" charset="0"/>
              </a:rPr>
              <a:t>Les organisations consultatives  sont favorables à ce dialogue</a:t>
            </a:r>
          </a:p>
          <a:p>
            <a:pPr marL="342900" marR="0" indent="-342900" defTabSz="914400" eaLnBrk="0" latinLnBrk="0" hangingPunct="0">
              <a:lnSpc>
                <a:spcPct val="100000"/>
              </a:lnSpc>
              <a:buClrTx/>
              <a:buSzTx/>
              <a:buFontTx/>
              <a:buChar char="•"/>
              <a:tabLst/>
              <a:defRPr/>
            </a:pPr>
            <a:endParaRPr lang="fr-FR" dirty="0" smtClean="0">
              <a:solidFill>
                <a:schemeClr val="bg2"/>
              </a:solidFill>
              <a:latin typeface="Helvetica" pitchFamily="34" charset="0"/>
              <a:ea typeface="+mn-ea"/>
              <a:cs typeface="Helvetica" pitchFamily="34" charset="0"/>
            </a:endParaRPr>
          </a:p>
          <a:p>
            <a:pPr marL="714375" marR="0" lvl="0" indent="-352425" algn="l" defTabSz="914400" rtl="0" eaLnBrk="0" fontAlgn="base" latinLnBrk="0" hangingPunct="0">
              <a:lnSpc>
                <a:spcPct val="100000"/>
              </a:lnSpc>
              <a:spcBef>
                <a:spcPts val="0"/>
              </a:spcBef>
              <a:spcAft>
                <a:spcPct val="0"/>
              </a:spcAft>
              <a:buClrTx/>
              <a:buSzTx/>
              <a:buFont typeface="Helvetica" pitchFamily="34" charset="0"/>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342900" marR="0" indent="-342900" defTabSz="914400" eaLnBrk="0" latinLnBrk="0" hangingPunct="0">
              <a:lnSpc>
                <a:spcPct val="100000"/>
              </a:lnSpc>
              <a:buClrTx/>
              <a:buSzTx/>
              <a:buFontTx/>
              <a:buChar char="•"/>
              <a:tabLst/>
              <a:defRPr/>
            </a:pPr>
            <a:r>
              <a:rPr lang="fr-FR" sz="2000" dirty="0" smtClean="0">
                <a:solidFill>
                  <a:schemeClr val="bg2"/>
                </a:solidFill>
                <a:latin typeface="Helvetica" pitchFamily="34" charset="0"/>
                <a:ea typeface="+mn-ea"/>
                <a:cs typeface="Helvetica" pitchFamily="34" charset="0"/>
              </a:rPr>
              <a:t>Les réponses apportées par les EP ont souvent confirmé ou aidé à l’adoption des recommandations finales faites par les OC;</a:t>
            </a:r>
          </a:p>
          <a:p>
            <a:pPr marL="714375" marR="0" lvl="0" indent="-352425" algn="l" defTabSz="914400" rtl="0" eaLnBrk="0" fontAlgn="base" latinLnBrk="0" hangingPunct="0">
              <a:lnSpc>
                <a:spcPct val="100000"/>
              </a:lnSpc>
              <a:spcBef>
                <a:spcPts val="0"/>
              </a:spcBef>
              <a:spcAft>
                <a:spcPct val="0"/>
              </a:spcAft>
              <a:buClrTx/>
              <a:buSzTx/>
              <a:buFont typeface="Helvetica" pitchFamily="34" charset="0"/>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457200" marR="0" lvl="1" indent="0" algn="l" defTabSz="914400" rtl="0" eaLnBrk="0" fontAlgn="base" latinLnBrk="0" hangingPunct="0">
              <a:lnSpc>
                <a:spcPct val="100000"/>
              </a:lnSpc>
              <a:spcBef>
                <a:spcPts val="0"/>
              </a:spcBef>
              <a:spcAft>
                <a:spcPct val="0"/>
              </a:spcAft>
              <a:buClrTx/>
              <a:buSzTx/>
              <a:buFontTx/>
              <a:buNone/>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22</a:t>
            </a:fld>
            <a:endParaRPr lang="en-US" dirty="0"/>
          </a:p>
        </p:txBody>
      </p:sp>
      <p:sp>
        <p:nvSpPr>
          <p:cNvPr id="9" name="Titre 8"/>
          <p:cNvSpPr>
            <a:spLocks noGrp="1"/>
          </p:cNvSpPr>
          <p:nvPr>
            <p:ph type="title"/>
          </p:nvPr>
        </p:nvSpPr>
        <p:spPr/>
        <p:txBody>
          <a:bodyPr/>
          <a:lstStyle/>
          <a:p>
            <a:pPr marL="0" indent="0"/>
            <a:r>
              <a:rPr lang="en-US" dirty="0" smtClean="0"/>
              <a:t>Dialogue avec les OC</a:t>
            </a:r>
            <a:endParaRPr lang="fr-FR" sz="2000" dirty="0"/>
          </a:p>
        </p:txBody>
      </p:sp>
      <p:sp>
        <p:nvSpPr>
          <p:cNvPr id="5" name="Content Placeholder 2"/>
          <p:cNvSpPr txBox="1">
            <a:spLocks/>
          </p:cNvSpPr>
          <p:nvPr/>
        </p:nvSpPr>
        <p:spPr>
          <a:xfrm>
            <a:off x="467430" y="764704"/>
            <a:ext cx="8281150" cy="5544021"/>
          </a:xfrm>
          <a:prstGeom prst="rect">
            <a:avLst/>
          </a:prstGeom>
        </p:spPr>
        <p:txBody>
          <a:bodyPr/>
          <a:lstStyle/>
          <a:p>
            <a:pPr marL="342900" marR="0" lvl="0" indent="-342900" defTabSz="914400" eaLnBrk="0" latinLnBrk="0" hangingPunct="0">
              <a:lnSpc>
                <a:spcPct val="100000"/>
              </a:lnSpc>
              <a:spcBef>
                <a:spcPts val="0"/>
              </a:spcBef>
              <a:buClrTx/>
              <a:buSzTx/>
              <a:buFont typeface="Arial Unicode MS" pitchFamily="34" charset="-128"/>
              <a:buChar char="•"/>
              <a:tabLst/>
              <a:defRPr/>
            </a:pPr>
            <a:r>
              <a:rPr lang="fr-FR" sz="2000" b="1" dirty="0" smtClean="0">
                <a:solidFill>
                  <a:schemeClr val="bg2"/>
                </a:solidFill>
                <a:latin typeface="Helvetica" pitchFamily="34" charset="0"/>
              </a:rPr>
              <a:t>Les recommandations des organisations consultatives sont mises à la disposition des membres du Comité six semaines avant le début de la session</a:t>
            </a: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714375" marR="0" lvl="0" indent="-352425" algn="l" defTabSz="914400" rtl="0" eaLnBrk="0" fontAlgn="base" latinLnBrk="0" hangingPunct="0">
              <a:lnSpc>
                <a:spcPct val="100000"/>
              </a:lnSpc>
              <a:spcBef>
                <a:spcPts val="0"/>
              </a:spcBef>
              <a:spcAft>
                <a:spcPct val="0"/>
              </a:spcAft>
              <a:buClrTx/>
              <a:buSzTx/>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714375" marR="0" lvl="0" indent="-352425" algn="l" defTabSz="914400" rtl="0" eaLnBrk="0" fontAlgn="base" latinLnBrk="0" hangingPunct="0">
              <a:lnSpc>
                <a:spcPct val="100000"/>
              </a:lnSpc>
              <a:spcBef>
                <a:spcPts val="0"/>
              </a:spcBef>
              <a:spcAft>
                <a:spcPct val="0"/>
              </a:spcAft>
              <a:buClrTx/>
              <a:buSzTx/>
              <a:buFont typeface="Helvetica" pitchFamily="34" charset="0"/>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Les OC sont à la disposition des Etats Parties pour discuter et expliquer leurs recommandations ;</a:t>
            </a:r>
          </a:p>
          <a:p>
            <a:pPr marL="714375" marR="0" lvl="0" indent="-352425" algn="l" defTabSz="914400" rtl="0" eaLnBrk="0" fontAlgn="base" latinLnBrk="0" hangingPunct="0">
              <a:lnSpc>
                <a:spcPct val="100000"/>
              </a:lnSpc>
              <a:spcBef>
                <a:spcPts val="0"/>
              </a:spcBef>
              <a:spcAft>
                <a:spcPct val="0"/>
              </a:spcAft>
              <a:buClrTx/>
              <a:buSzTx/>
              <a:buFont typeface="Helvetica" pitchFamily="34" charset="0"/>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714375" marR="0" lvl="0" indent="-352425" algn="l" defTabSz="914400" rtl="0" eaLnBrk="0" fontAlgn="base" latinLnBrk="0" hangingPunct="0">
              <a:lnSpc>
                <a:spcPct val="100000"/>
              </a:lnSpc>
              <a:spcBef>
                <a:spcPts val="0"/>
              </a:spcBef>
              <a:spcAft>
                <a:spcPct val="0"/>
              </a:spcAft>
              <a:buClrTx/>
              <a:buSzTx/>
              <a:buFont typeface="Helvetica" pitchFamily="34" charset="0"/>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Cependant, les contraintes de temps sont un problème et les organisations consultatives  sont </a:t>
            </a:r>
            <a:r>
              <a:rPr lang="fr-FR" sz="2000" kern="0" dirty="0" smtClean="0">
                <a:solidFill>
                  <a:schemeClr val="bg2"/>
                </a:solidFill>
                <a:latin typeface="Helvetica" pitchFamily="34" charset="0"/>
              </a:rPr>
              <a:t>favorables à de plus amples </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discussions sur la façon d’améliorer ce dialogue.</a:t>
            </a: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457200" marR="0" lvl="1" indent="0" algn="l" defTabSz="914400" rtl="0" eaLnBrk="0" fontAlgn="base" latinLnBrk="0" hangingPunct="0">
              <a:lnSpc>
                <a:spcPct val="100000"/>
              </a:lnSpc>
              <a:spcBef>
                <a:spcPts val="0"/>
              </a:spcBef>
              <a:spcAft>
                <a:spcPct val="0"/>
              </a:spcAft>
              <a:buClrTx/>
              <a:buSzTx/>
              <a:buFontTx/>
              <a:buNone/>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23</a:t>
            </a:fld>
            <a:endParaRPr lang="en-US" dirty="0"/>
          </a:p>
        </p:txBody>
      </p:sp>
      <p:sp>
        <p:nvSpPr>
          <p:cNvPr id="5" name="Espace réservé du texte 4"/>
          <p:cNvSpPr>
            <a:spLocks noGrp="1"/>
          </p:cNvSpPr>
          <p:nvPr>
            <p:ph type="body" sz="quarter" idx="14"/>
          </p:nvPr>
        </p:nvSpPr>
        <p:spPr>
          <a:xfrm>
            <a:off x="467431" y="908651"/>
            <a:ext cx="8281150" cy="5184720"/>
          </a:xfrm>
        </p:spPr>
        <p:txBody>
          <a:bodyPr/>
          <a:lstStyle/>
          <a:p>
            <a:pPr algn="ctr">
              <a:buNone/>
            </a:pPr>
            <a:r>
              <a:rPr lang="fr-FR" sz="2400" dirty="0" smtClean="0"/>
              <a:t>Merci</a:t>
            </a: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3</a:t>
            </a:fld>
            <a:endParaRPr lang="en-US" dirty="0"/>
          </a:p>
        </p:txBody>
      </p:sp>
      <p:sp>
        <p:nvSpPr>
          <p:cNvPr id="9" name="Titre 8"/>
          <p:cNvSpPr>
            <a:spLocks noGrp="1"/>
          </p:cNvSpPr>
          <p:nvPr>
            <p:ph type="title"/>
          </p:nvPr>
        </p:nvSpPr>
        <p:spPr/>
        <p:txBody>
          <a:bodyPr/>
          <a:lstStyle/>
          <a:p>
            <a:pPr marL="0" indent="0"/>
            <a:r>
              <a:rPr lang="fr-FR" dirty="0" smtClean="0"/>
              <a:t> </a:t>
            </a:r>
            <a:r>
              <a:rPr lang="en-US" dirty="0" err="1" smtClean="0"/>
              <a:t>Présentation</a:t>
            </a:r>
            <a:r>
              <a:rPr lang="en-US" dirty="0" smtClean="0"/>
              <a:t> des propositions </a:t>
            </a:r>
            <a:r>
              <a:rPr lang="en-US" dirty="0" err="1" smtClean="0"/>
              <a:t>d'inscription</a:t>
            </a:r>
            <a:r>
              <a:rPr lang="en-US" dirty="0" smtClean="0"/>
              <a:t> au </a:t>
            </a:r>
            <a:r>
              <a:rPr lang="en-US" dirty="0" err="1" smtClean="0"/>
              <a:t>Comité</a:t>
            </a:r>
            <a:r>
              <a:rPr lang="en-US" dirty="0" smtClean="0"/>
              <a:t> du PM</a:t>
            </a:r>
            <a:endParaRPr lang="fr-FR" sz="2000" dirty="0"/>
          </a:p>
        </p:txBody>
      </p:sp>
      <p:sp>
        <p:nvSpPr>
          <p:cNvPr id="5" name="Rectangle 4"/>
          <p:cNvSpPr/>
          <p:nvPr/>
        </p:nvSpPr>
        <p:spPr>
          <a:xfrm>
            <a:off x="611449" y="1124680"/>
            <a:ext cx="7921101" cy="5088831"/>
          </a:xfrm>
          <a:prstGeom prst="rect">
            <a:avLst/>
          </a:prstGeom>
        </p:spPr>
        <p:txBody>
          <a:bodyPr wrap="square">
            <a:spAutoFit/>
          </a:bodyPr>
          <a:lstStyle/>
          <a:p>
            <a:pPr marL="342900" indent="-342900" eaLnBrk="0" hangingPunct="0">
              <a:spcBef>
                <a:spcPts val="0"/>
              </a:spcBef>
              <a:defRPr/>
            </a:pPr>
            <a:r>
              <a:rPr lang="fr-FR" sz="2000" dirty="0" smtClean="0">
                <a:solidFill>
                  <a:schemeClr val="bg2"/>
                </a:solidFill>
                <a:latin typeface="Helvetica" pitchFamily="34" charset="0"/>
              </a:rPr>
              <a:t>L’</a:t>
            </a:r>
            <a:r>
              <a:rPr lang="fr-FR" sz="2000" b="1" dirty="0" smtClean="0">
                <a:solidFill>
                  <a:schemeClr val="bg2"/>
                </a:solidFill>
                <a:latin typeface="Helvetica" pitchFamily="34" charset="0"/>
              </a:rPr>
              <a:t>ordre</a:t>
            </a:r>
            <a:r>
              <a:rPr lang="fr-FR" sz="2000" dirty="0" smtClean="0">
                <a:solidFill>
                  <a:schemeClr val="bg2"/>
                </a:solidFill>
                <a:latin typeface="Helvetica" pitchFamily="34" charset="0"/>
              </a:rPr>
              <a:t> </a:t>
            </a:r>
            <a:r>
              <a:rPr lang="fr-FR" sz="2000" dirty="0">
                <a:solidFill>
                  <a:schemeClr val="bg2"/>
                </a:solidFill>
                <a:latin typeface="Helvetica" pitchFamily="34" charset="0"/>
              </a:rPr>
              <a:t>de présentation </a:t>
            </a:r>
            <a:r>
              <a:rPr lang="fr-FR" sz="2000" dirty="0" smtClean="0">
                <a:solidFill>
                  <a:schemeClr val="bg2"/>
                </a:solidFill>
                <a:latin typeface="Helvetica" pitchFamily="34" charset="0"/>
              </a:rPr>
              <a:t>est </a:t>
            </a:r>
            <a:r>
              <a:rPr lang="fr-FR" sz="2000" dirty="0">
                <a:solidFill>
                  <a:schemeClr val="bg2"/>
                </a:solidFill>
                <a:latin typeface="Helvetica" pitchFamily="34" charset="0"/>
              </a:rPr>
              <a:t>le suivant :</a:t>
            </a:r>
          </a:p>
          <a:p>
            <a:pPr marL="342900" indent="-342900" eaLnBrk="0" hangingPunct="0">
              <a:spcBef>
                <a:spcPts val="0"/>
              </a:spcBef>
              <a:defRPr/>
            </a:pPr>
            <a:endParaRPr lang="fr-FR" sz="2000" dirty="0">
              <a:solidFill>
                <a:schemeClr val="bg2"/>
              </a:solidFill>
              <a:latin typeface="Helvetica" pitchFamily="34" charset="0"/>
            </a:endParaRPr>
          </a:p>
          <a:p>
            <a:pPr marL="742950" lvl="1" indent="-285750" eaLnBrk="0" hangingPunct="0">
              <a:spcBef>
                <a:spcPts val="0"/>
              </a:spcBef>
              <a:buFont typeface="Arial" pitchFamily="34" charset="0"/>
              <a:buChar char="•"/>
              <a:defRPr/>
            </a:pPr>
            <a:r>
              <a:rPr lang="fr-FR" sz="2000" dirty="0">
                <a:solidFill>
                  <a:schemeClr val="bg2"/>
                </a:solidFill>
                <a:latin typeface="Helvetica" pitchFamily="34" charset="0"/>
              </a:rPr>
              <a:t>Les </a:t>
            </a:r>
            <a:r>
              <a:rPr lang="fr-FR" sz="2000" b="1" dirty="0">
                <a:solidFill>
                  <a:schemeClr val="bg2"/>
                </a:solidFill>
                <a:latin typeface="Helvetica" pitchFamily="34" charset="0"/>
              </a:rPr>
              <a:t>biens naturels </a:t>
            </a:r>
            <a:r>
              <a:rPr lang="fr-FR" sz="2000" dirty="0" smtClean="0">
                <a:solidFill>
                  <a:schemeClr val="bg2"/>
                </a:solidFill>
                <a:latin typeface="Helvetica" pitchFamily="34" charset="0"/>
              </a:rPr>
              <a:t>sont </a:t>
            </a:r>
            <a:r>
              <a:rPr lang="fr-FR" sz="2000" dirty="0">
                <a:solidFill>
                  <a:schemeClr val="bg2"/>
                </a:solidFill>
                <a:latin typeface="Helvetica" pitchFamily="34" charset="0"/>
              </a:rPr>
              <a:t>présentés en premier, suivis par les </a:t>
            </a:r>
            <a:r>
              <a:rPr lang="fr-FR" sz="2000" b="1" dirty="0">
                <a:solidFill>
                  <a:schemeClr val="bg2"/>
                </a:solidFill>
                <a:latin typeface="Helvetica" pitchFamily="34" charset="0"/>
              </a:rPr>
              <a:t>biens mixtes</a:t>
            </a:r>
            <a:r>
              <a:rPr lang="fr-FR" sz="2000" dirty="0">
                <a:solidFill>
                  <a:schemeClr val="bg2"/>
                </a:solidFill>
                <a:latin typeface="Helvetica" pitchFamily="34" charset="0"/>
              </a:rPr>
              <a:t> et </a:t>
            </a:r>
            <a:r>
              <a:rPr lang="fr-FR" sz="2000" dirty="0" smtClean="0">
                <a:solidFill>
                  <a:schemeClr val="bg2"/>
                </a:solidFill>
                <a:latin typeface="Helvetica" pitchFamily="34" charset="0"/>
              </a:rPr>
              <a:t>ensuite par </a:t>
            </a:r>
            <a:r>
              <a:rPr lang="fr-FR" sz="2000" dirty="0">
                <a:solidFill>
                  <a:schemeClr val="bg2"/>
                </a:solidFill>
                <a:latin typeface="Helvetica" pitchFamily="34" charset="0"/>
              </a:rPr>
              <a:t>les </a:t>
            </a:r>
            <a:r>
              <a:rPr lang="fr-FR" sz="2000" b="1" dirty="0">
                <a:solidFill>
                  <a:schemeClr val="bg2"/>
                </a:solidFill>
                <a:latin typeface="Helvetica" pitchFamily="34" charset="0"/>
              </a:rPr>
              <a:t>biens culturels</a:t>
            </a:r>
            <a:r>
              <a:rPr lang="fr-FR" sz="2000" dirty="0">
                <a:solidFill>
                  <a:schemeClr val="bg2"/>
                </a:solidFill>
                <a:latin typeface="Helvetica" pitchFamily="34" charset="0"/>
              </a:rPr>
              <a:t>;</a:t>
            </a:r>
          </a:p>
          <a:p>
            <a:pPr marL="742950" lvl="1" indent="-285750" eaLnBrk="0" hangingPunct="0">
              <a:spcBef>
                <a:spcPts val="0"/>
              </a:spcBef>
              <a:defRPr/>
            </a:pPr>
            <a:endParaRPr lang="fr-FR" sz="2000" dirty="0">
              <a:solidFill>
                <a:schemeClr val="bg2"/>
              </a:solidFill>
              <a:latin typeface="Helvetica" pitchFamily="34" charset="0"/>
            </a:endParaRPr>
          </a:p>
          <a:p>
            <a:pPr marL="742950" lvl="1" indent="-285750" eaLnBrk="0" hangingPunct="0">
              <a:spcBef>
                <a:spcPts val="0"/>
              </a:spcBef>
              <a:buFont typeface="Arial" pitchFamily="34" charset="0"/>
              <a:buChar char="•"/>
              <a:defRPr/>
            </a:pPr>
            <a:r>
              <a:rPr lang="fr-FR" sz="2000" dirty="0">
                <a:solidFill>
                  <a:schemeClr val="bg2"/>
                </a:solidFill>
                <a:latin typeface="Helvetica" pitchFamily="34" charset="0"/>
              </a:rPr>
              <a:t> Ensuite, l’ordre est celui du document de travail WHC-13/37.COM/8B, </a:t>
            </a:r>
            <a:r>
              <a:rPr lang="fr-FR" sz="2000" dirty="0" smtClean="0">
                <a:solidFill>
                  <a:schemeClr val="bg2"/>
                </a:solidFill>
                <a:latin typeface="Helvetica" pitchFamily="34" charset="0"/>
              </a:rPr>
              <a:t>en ordre alphabétique par région et par pays en </a:t>
            </a:r>
            <a:r>
              <a:rPr lang="fr-FR" sz="2000" dirty="0">
                <a:solidFill>
                  <a:schemeClr val="bg2"/>
                </a:solidFill>
                <a:latin typeface="Helvetica" pitchFamily="34" charset="0"/>
              </a:rPr>
              <a:t>anglais : </a:t>
            </a:r>
            <a:r>
              <a:rPr lang="fr-FR" sz="2000" b="1" dirty="0">
                <a:solidFill>
                  <a:schemeClr val="bg2"/>
                </a:solidFill>
                <a:latin typeface="Helvetica" pitchFamily="34" charset="0"/>
              </a:rPr>
              <a:t>Afrique, États arabes, Asie </a:t>
            </a:r>
            <a:r>
              <a:rPr lang="fr-FR" sz="2000" b="1" dirty="0" smtClean="0">
                <a:solidFill>
                  <a:schemeClr val="bg2"/>
                </a:solidFill>
                <a:latin typeface="Helvetica" pitchFamily="34" charset="0"/>
              </a:rPr>
              <a:t>- </a:t>
            </a:r>
            <a:r>
              <a:rPr lang="fr-FR" sz="2000" b="1" dirty="0">
                <a:solidFill>
                  <a:schemeClr val="bg2"/>
                </a:solidFill>
                <a:latin typeface="Helvetica" pitchFamily="34" charset="0"/>
              </a:rPr>
              <a:t>Pacifique, Europe </a:t>
            </a:r>
            <a:r>
              <a:rPr lang="fr-FR" sz="2000" b="1" dirty="0" smtClean="0">
                <a:solidFill>
                  <a:schemeClr val="bg2"/>
                </a:solidFill>
                <a:latin typeface="Helvetica" pitchFamily="34" charset="0"/>
              </a:rPr>
              <a:t>- Amérique </a:t>
            </a:r>
            <a:r>
              <a:rPr lang="fr-FR" sz="2000" b="1" dirty="0">
                <a:solidFill>
                  <a:schemeClr val="bg2"/>
                </a:solidFill>
                <a:latin typeface="Helvetica" pitchFamily="34" charset="0"/>
              </a:rPr>
              <a:t>du Nord, Amérique latine </a:t>
            </a:r>
            <a:r>
              <a:rPr lang="fr-FR" sz="2000" b="1" dirty="0" smtClean="0">
                <a:solidFill>
                  <a:schemeClr val="bg2"/>
                </a:solidFill>
                <a:latin typeface="Helvetica" pitchFamily="34" charset="0"/>
              </a:rPr>
              <a:t>et </a:t>
            </a:r>
            <a:r>
              <a:rPr lang="fr-FR" sz="2000" b="1" dirty="0">
                <a:solidFill>
                  <a:schemeClr val="bg2"/>
                </a:solidFill>
                <a:latin typeface="Helvetica" pitchFamily="34" charset="0"/>
              </a:rPr>
              <a:t>Caraïbes;</a:t>
            </a:r>
          </a:p>
          <a:p>
            <a:pPr marL="742950" lvl="1" indent="-285750" eaLnBrk="0" hangingPunct="0">
              <a:spcBef>
                <a:spcPts val="0"/>
              </a:spcBef>
              <a:defRPr/>
            </a:pPr>
            <a:endParaRPr lang="fr-FR" sz="2000" dirty="0">
              <a:solidFill>
                <a:schemeClr val="bg2"/>
              </a:solidFill>
              <a:latin typeface="Helvetica" pitchFamily="34" charset="0"/>
            </a:endParaRPr>
          </a:p>
          <a:p>
            <a:pPr marL="742950" lvl="1" indent="-285750" eaLnBrk="0" hangingPunct="0">
              <a:spcBef>
                <a:spcPts val="0"/>
              </a:spcBef>
              <a:buFont typeface="Arial" pitchFamily="34" charset="0"/>
              <a:buChar char="•"/>
              <a:defRPr/>
            </a:pPr>
            <a:r>
              <a:rPr lang="fr-FR" sz="2000" dirty="0">
                <a:solidFill>
                  <a:schemeClr val="bg2"/>
                </a:solidFill>
                <a:latin typeface="Helvetica" pitchFamily="34" charset="0"/>
              </a:rPr>
              <a:t>Dans les régions, </a:t>
            </a:r>
            <a:r>
              <a:rPr lang="fr-FR" sz="2000" dirty="0" smtClean="0">
                <a:solidFill>
                  <a:schemeClr val="bg2"/>
                </a:solidFill>
                <a:latin typeface="Helvetica" pitchFamily="34" charset="0"/>
              </a:rPr>
              <a:t>les </a:t>
            </a:r>
            <a:r>
              <a:rPr lang="fr-FR" sz="2000" b="1" dirty="0">
                <a:solidFill>
                  <a:schemeClr val="bg2"/>
                </a:solidFill>
                <a:latin typeface="Helvetica" pitchFamily="34" charset="0"/>
              </a:rPr>
              <a:t>nouvelles</a:t>
            </a:r>
            <a:r>
              <a:rPr lang="fr-FR" sz="2000" dirty="0">
                <a:solidFill>
                  <a:schemeClr val="bg2"/>
                </a:solidFill>
                <a:latin typeface="Helvetica" pitchFamily="34" charset="0"/>
              </a:rPr>
              <a:t> </a:t>
            </a:r>
            <a:r>
              <a:rPr lang="fr-FR" sz="2000" b="1" dirty="0">
                <a:solidFill>
                  <a:schemeClr val="bg2"/>
                </a:solidFill>
                <a:latin typeface="Helvetica" pitchFamily="34" charset="0"/>
              </a:rPr>
              <a:t>propositions </a:t>
            </a:r>
            <a:r>
              <a:rPr lang="fr-FR" sz="2000" dirty="0" smtClean="0">
                <a:solidFill>
                  <a:schemeClr val="bg2"/>
                </a:solidFill>
                <a:latin typeface="Helvetica" pitchFamily="34" charset="0"/>
              </a:rPr>
              <a:t>d’inscription sont présentées en premier, </a:t>
            </a:r>
            <a:r>
              <a:rPr lang="fr-FR" sz="2000" dirty="0">
                <a:solidFill>
                  <a:schemeClr val="bg2"/>
                </a:solidFill>
                <a:latin typeface="Helvetica" pitchFamily="34" charset="0"/>
              </a:rPr>
              <a:t>suivies par les propositions </a:t>
            </a:r>
            <a:r>
              <a:rPr lang="fr-FR" sz="2000" b="1" dirty="0">
                <a:solidFill>
                  <a:schemeClr val="bg2"/>
                </a:solidFill>
                <a:latin typeface="Helvetica" pitchFamily="34" charset="0"/>
              </a:rPr>
              <a:t>différées</a:t>
            </a:r>
            <a:r>
              <a:rPr lang="fr-FR" sz="2000" dirty="0">
                <a:solidFill>
                  <a:schemeClr val="bg2"/>
                </a:solidFill>
                <a:latin typeface="Helvetica" pitchFamily="34" charset="0"/>
              </a:rPr>
              <a:t> ou </a:t>
            </a:r>
            <a:r>
              <a:rPr lang="fr-FR" sz="2000" b="1" dirty="0">
                <a:solidFill>
                  <a:schemeClr val="bg2"/>
                </a:solidFill>
                <a:latin typeface="Helvetica" pitchFamily="34" charset="0"/>
              </a:rPr>
              <a:t>renvoyées</a:t>
            </a:r>
            <a:r>
              <a:rPr lang="fr-FR" sz="2000" dirty="0">
                <a:solidFill>
                  <a:schemeClr val="bg2"/>
                </a:solidFill>
                <a:latin typeface="Helvetica" pitchFamily="34" charset="0"/>
              </a:rPr>
              <a:t> par des sessions précédentes du Comité, et </a:t>
            </a:r>
            <a:r>
              <a:rPr lang="fr-FR" sz="2000" dirty="0" smtClean="0">
                <a:solidFill>
                  <a:schemeClr val="bg2"/>
                </a:solidFill>
                <a:latin typeface="Helvetica" pitchFamily="34" charset="0"/>
              </a:rPr>
              <a:t>finalement par </a:t>
            </a:r>
            <a:r>
              <a:rPr lang="fr-FR" sz="2000" dirty="0">
                <a:solidFill>
                  <a:schemeClr val="bg2"/>
                </a:solidFill>
                <a:latin typeface="Helvetica" pitchFamily="34" charset="0"/>
              </a:rPr>
              <a:t>les </a:t>
            </a:r>
            <a:r>
              <a:rPr lang="fr-FR" sz="2000" b="1" dirty="0">
                <a:solidFill>
                  <a:schemeClr val="bg2"/>
                </a:solidFill>
                <a:latin typeface="Helvetica" pitchFamily="34" charset="0"/>
              </a:rPr>
              <a:t>extensions</a:t>
            </a:r>
            <a:r>
              <a:rPr lang="fr-FR" sz="2000" dirty="0">
                <a:solidFill>
                  <a:schemeClr val="bg2"/>
                </a:solidFill>
                <a:latin typeface="Helvetica" pitchFamily="34" charset="0"/>
              </a:rPr>
              <a:t> des biens déjà inscrits sur la Liste du patrimoine mondial.  </a:t>
            </a:r>
          </a:p>
          <a:p>
            <a:pPr marL="342900" indent="-342900" eaLnBrk="0" hangingPunct="0">
              <a:spcBef>
                <a:spcPts val="0"/>
              </a:spcBef>
              <a:defRPr/>
            </a:pPr>
            <a:endParaRPr lang="fr-FR" sz="2000" dirty="0">
              <a:solidFill>
                <a:schemeClr val="bg2"/>
              </a:solidFill>
              <a:latin typeface="Helvetic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4</a:t>
            </a:fld>
            <a:endParaRPr lang="en-US" dirty="0"/>
          </a:p>
        </p:txBody>
      </p:sp>
      <p:sp>
        <p:nvSpPr>
          <p:cNvPr id="9" name="Titre 8"/>
          <p:cNvSpPr>
            <a:spLocks noGrp="1"/>
          </p:cNvSpPr>
          <p:nvPr>
            <p:ph type="title"/>
          </p:nvPr>
        </p:nvSpPr>
        <p:spPr/>
        <p:txBody>
          <a:bodyPr/>
          <a:lstStyle/>
          <a:p>
            <a:pPr marL="0" indent="0"/>
            <a:r>
              <a:rPr lang="fr-FR" dirty="0" smtClean="0"/>
              <a:t> </a:t>
            </a:r>
            <a:r>
              <a:rPr lang="en-US" dirty="0" err="1" smtClean="0"/>
              <a:t>Présentation</a:t>
            </a:r>
            <a:r>
              <a:rPr lang="en-US" dirty="0" smtClean="0"/>
              <a:t> des propositions </a:t>
            </a:r>
            <a:r>
              <a:rPr lang="en-US" dirty="0" err="1" smtClean="0"/>
              <a:t>d'inscription</a:t>
            </a:r>
            <a:r>
              <a:rPr lang="en-US" dirty="0" smtClean="0"/>
              <a:t> au </a:t>
            </a:r>
            <a:r>
              <a:rPr lang="en-US" dirty="0" err="1" smtClean="0"/>
              <a:t>Comité</a:t>
            </a:r>
            <a:r>
              <a:rPr lang="en-US" dirty="0" smtClean="0"/>
              <a:t> du PM</a:t>
            </a:r>
            <a:endParaRPr lang="fr-FR" sz="2000" dirty="0"/>
          </a:p>
        </p:txBody>
      </p:sp>
      <p:sp>
        <p:nvSpPr>
          <p:cNvPr id="6" name="Espace réservé du contenu 2"/>
          <p:cNvSpPr txBox="1">
            <a:spLocks/>
          </p:cNvSpPr>
          <p:nvPr/>
        </p:nvSpPr>
        <p:spPr>
          <a:xfrm>
            <a:off x="467430" y="1340768"/>
            <a:ext cx="7920920" cy="4608512"/>
          </a:xfrm>
          <a:prstGeom prst="rect">
            <a:avLst/>
          </a:prstGeom>
        </p:spPr>
        <p:txBody>
          <a:bodyPr/>
          <a:lstStyle/>
          <a:p>
            <a:pPr marL="457200" marR="0" lvl="0" indent="-457200" algn="l" defTabSz="914400" rtl="0" eaLnBrk="0" fontAlgn="base" latinLnBrk="0" hangingPunct="0">
              <a:lnSpc>
                <a:spcPct val="100000"/>
              </a:lnSpc>
              <a:spcBef>
                <a:spcPts val="0"/>
              </a:spcBef>
              <a:spcAft>
                <a:spcPct val="0"/>
              </a:spcAft>
              <a:buClrTx/>
              <a:buSzTx/>
              <a:buFontTx/>
              <a:buNone/>
              <a:tabLst/>
              <a:defRPr/>
            </a:pPr>
            <a:r>
              <a:rPr lang="fr-FR" sz="2000" dirty="0" smtClean="0">
                <a:solidFill>
                  <a:schemeClr val="bg2"/>
                </a:solidFill>
                <a:latin typeface="Helvetica" pitchFamily="34" charset="0"/>
              </a:rPr>
              <a:t>La </a:t>
            </a:r>
            <a:r>
              <a:rPr kumimoji="0" lang="fr-FR" sz="2000" b="0" i="0" u="none" strike="noStrike" kern="1200" cap="none" spc="0" normalizeH="0" baseline="0" noProof="0" dirty="0" smtClean="0">
                <a:ln>
                  <a:noFill/>
                </a:ln>
                <a:solidFill>
                  <a:schemeClr val="bg2"/>
                </a:solidFill>
                <a:effectLst/>
                <a:uLnTx/>
                <a:uFillTx/>
                <a:latin typeface="Helvetica" pitchFamily="34" charset="0"/>
              </a:rPr>
              <a:t>présentation des organisations consultatives comprend :</a:t>
            </a:r>
          </a:p>
          <a:p>
            <a:pPr marL="457200" marR="0" lvl="0" indent="-457200" algn="l" defTabSz="914400" rtl="0" eaLnBrk="0" fontAlgn="base" latinLnBrk="0" hangingPunct="0">
              <a:lnSpc>
                <a:spcPct val="100000"/>
              </a:lnSpc>
              <a:spcBef>
                <a:spcPts val="0"/>
              </a:spcBef>
              <a:spcAft>
                <a:spcPct val="0"/>
              </a:spcAft>
              <a:buClrTx/>
              <a:buSzTx/>
              <a:buFontTx/>
              <a:buNone/>
              <a:tabLst/>
              <a:defRPr/>
            </a:pPr>
            <a:endParaRPr kumimoji="0" lang="fr-FR" sz="2000" b="0" i="0" u="none" strike="noStrike" kern="1200" cap="none" spc="0" normalizeH="0" baseline="0" noProof="0" dirty="0" smtClean="0">
              <a:ln>
                <a:noFill/>
              </a:ln>
              <a:solidFill>
                <a:schemeClr val="bg2"/>
              </a:solidFill>
              <a:effectLst/>
              <a:uLnTx/>
              <a:uFillTx/>
              <a:latin typeface="Helvetica" pitchFamily="34" charset="0"/>
            </a:endParaRPr>
          </a:p>
          <a:p>
            <a:pPr marL="361950" marR="0" lvl="0" indent="-361950"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rPr>
              <a:t>L’identification du bien et de son parcours en tant que nomination</a:t>
            </a:r>
          </a:p>
          <a:p>
            <a:pPr marL="457200" marR="0" lvl="0" indent="-457200" algn="l" defTabSz="914400" rtl="0" eaLnBrk="0" fontAlgn="base" latinLnBrk="0" hangingPunct="0">
              <a:lnSpc>
                <a:spcPct val="100000"/>
              </a:lnSpc>
              <a:spcBef>
                <a:spcPts val="0"/>
              </a:spcBef>
              <a:spcAft>
                <a:spcPct val="0"/>
              </a:spcAft>
              <a:buClrTx/>
              <a:buSzTx/>
              <a:buFont typeface="Arial" pitchFamily="34" charset="0"/>
              <a:buChar char="•"/>
              <a:tabLst/>
              <a:defRPr/>
            </a:pPr>
            <a:endParaRPr kumimoji="0" lang="fr-FR" sz="2000" b="0" i="0" u="none" strike="noStrike" kern="1200" cap="none" spc="0" normalizeH="0" baseline="0" noProof="0" dirty="0" smtClean="0">
              <a:ln>
                <a:noFill/>
              </a:ln>
              <a:solidFill>
                <a:schemeClr val="bg2"/>
              </a:solidFill>
              <a:effectLst/>
              <a:uLnTx/>
              <a:uFillTx/>
              <a:latin typeface="Helvetica" pitchFamily="34" charset="0"/>
            </a:endParaRPr>
          </a:p>
          <a:p>
            <a:pPr marL="361950" marR="0" lvl="0" indent="-361950"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rPr>
              <a:t>La description cartographique du bien :</a:t>
            </a:r>
          </a:p>
          <a:p>
            <a:pPr marL="714375" marR="0" lvl="2" indent="-352425" algn="l" defTabSz="914400" rtl="0" eaLnBrk="0" fontAlgn="base" latinLnBrk="0" hangingPunct="0">
              <a:lnSpc>
                <a:spcPct val="100000"/>
              </a:lnSpc>
              <a:spcBef>
                <a:spcPts val="0"/>
              </a:spcBef>
              <a:spcAft>
                <a:spcPct val="0"/>
              </a:spcAft>
              <a:buClrTx/>
              <a:buSzTx/>
              <a:buFont typeface="Helvetica" pitchFamily="34" charset="0"/>
              <a:buChar char="-"/>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mn-ea"/>
              </a:rPr>
              <a:t>Le bien ou les biens proposés</a:t>
            </a:r>
          </a:p>
          <a:p>
            <a:pPr marL="714375" marR="0" lvl="2" indent="-352425" algn="l" defTabSz="914400" rtl="0" eaLnBrk="0" fontAlgn="base" latinLnBrk="0" hangingPunct="0">
              <a:lnSpc>
                <a:spcPct val="100000"/>
              </a:lnSpc>
              <a:spcBef>
                <a:spcPts val="0"/>
              </a:spcBef>
              <a:spcAft>
                <a:spcPct val="0"/>
              </a:spcAft>
              <a:buClrTx/>
              <a:buSzTx/>
              <a:buFont typeface="Helvetica" pitchFamily="34" charset="0"/>
              <a:buChar char="-"/>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mn-ea"/>
              </a:rPr>
              <a:t>Leurs éventuelles zones tampons</a:t>
            </a:r>
          </a:p>
          <a:p>
            <a:pPr marL="457200" marR="0" lvl="1" indent="-457200" algn="l" defTabSz="914400" rtl="0" eaLnBrk="0" fontAlgn="base" latinLnBrk="0" hangingPunct="0">
              <a:lnSpc>
                <a:spcPct val="100000"/>
              </a:lnSpc>
              <a:spcBef>
                <a:spcPts val="0"/>
              </a:spcBef>
              <a:spcAft>
                <a:spcPct val="0"/>
              </a:spcAft>
              <a:buClrTx/>
              <a:buSzTx/>
              <a:buFont typeface="Arial" pitchFamily="34" charset="0"/>
              <a:buChar char="•"/>
              <a:tabLst/>
              <a:defRPr/>
            </a:pPr>
            <a:endParaRPr kumimoji="0" lang="fr-FR" sz="2000" b="0" i="0" u="none" strike="noStrike" kern="1200" cap="none" spc="0" normalizeH="0" baseline="0" noProof="0" dirty="0" smtClean="0">
              <a:ln>
                <a:noFill/>
              </a:ln>
              <a:solidFill>
                <a:schemeClr val="bg2"/>
              </a:solidFill>
              <a:effectLst/>
              <a:uLnTx/>
              <a:uFillTx/>
              <a:latin typeface="Helvetica" pitchFamily="34" charset="0"/>
              <a:ea typeface="+mn-ea"/>
            </a:endParaRPr>
          </a:p>
          <a:p>
            <a:pPr marL="361950" marR="0" lvl="0" indent="-361950" algn="l" defTabSz="914400" rtl="0" eaLnBrk="0" fontAlgn="base" latinLnBrk="0" hangingPunct="0">
              <a:lnSpc>
                <a:spcPct val="100000"/>
              </a:lnSpc>
              <a:spcBef>
                <a:spcPts val="0"/>
              </a:spcBef>
              <a:spcAft>
                <a:spcPct val="0"/>
              </a:spcAft>
              <a:buClrTx/>
              <a:buSzTx/>
              <a:buFont typeface="Arial" pitchFamily="34" charset="0"/>
              <a:buChar char="•"/>
              <a:tabLst>
                <a:tab pos="361950" algn="l"/>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rPr>
              <a:t>La description du bien proposé pour inscription, en termes patrimoniaux, avec les éléments historiques en rapport avec sa VUE potentielle</a:t>
            </a:r>
          </a:p>
          <a:p>
            <a:pPr marL="342900" marR="0" lvl="0" indent="-342900" algn="l" defTabSz="914400" rtl="0" eaLnBrk="1" fontAlgn="base" latinLnBrk="0" hangingPunct="1">
              <a:lnSpc>
                <a:spcPct val="100000"/>
              </a:lnSpc>
              <a:spcBef>
                <a:spcPts val="0"/>
              </a:spcBef>
              <a:spcAft>
                <a:spcPct val="0"/>
              </a:spcAft>
              <a:buClrTx/>
              <a:buSzTx/>
              <a:buFontTx/>
              <a:buNone/>
              <a:tabLst/>
              <a:defRPr/>
            </a:pPr>
            <a:endParaRPr kumimoji="0" lang="fr-FR" sz="2000" b="0" i="1" u="none" strike="noStrike" kern="0" cap="none" spc="0" normalizeH="0" baseline="0" noProof="0" dirty="0" smtClean="0">
              <a:ln>
                <a:noFill/>
              </a:ln>
              <a:solidFill>
                <a:schemeClr val="bg2"/>
              </a:solidFill>
              <a:effectLst/>
              <a:uLnTx/>
              <a:uFillTx/>
              <a:latin typeface="Helvetica" pitchFamily="34" charset="0"/>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5</a:t>
            </a:fld>
            <a:endParaRPr lang="en-US" dirty="0"/>
          </a:p>
        </p:txBody>
      </p:sp>
      <p:sp>
        <p:nvSpPr>
          <p:cNvPr id="9" name="Titre 8"/>
          <p:cNvSpPr>
            <a:spLocks noGrp="1"/>
          </p:cNvSpPr>
          <p:nvPr>
            <p:ph type="title"/>
          </p:nvPr>
        </p:nvSpPr>
        <p:spPr/>
        <p:txBody>
          <a:bodyPr/>
          <a:lstStyle/>
          <a:p>
            <a:pPr marL="0" indent="0"/>
            <a:r>
              <a:rPr lang="fr-FR" dirty="0" smtClean="0"/>
              <a:t> </a:t>
            </a:r>
            <a:r>
              <a:rPr lang="en-US" dirty="0" err="1" smtClean="0"/>
              <a:t>Présentation</a:t>
            </a:r>
            <a:r>
              <a:rPr lang="en-US" dirty="0" smtClean="0"/>
              <a:t> des propositions </a:t>
            </a:r>
            <a:r>
              <a:rPr lang="en-US" dirty="0" err="1" smtClean="0"/>
              <a:t>d'inscription</a:t>
            </a:r>
            <a:r>
              <a:rPr lang="en-US" dirty="0" smtClean="0"/>
              <a:t> au </a:t>
            </a:r>
            <a:r>
              <a:rPr lang="en-US" dirty="0" err="1" smtClean="0"/>
              <a:t>Comité</a:t>
            </a:r>
            <a:r>
              <a:rPr lang="en-US" dirty="0" smtClean="0"/>
              <a:t> du PM</a:t>
            </a:r>
            <a:endParaRPr lang="fr-FR" sz="2000" dirty="0"/>
          </a:p>
        </p:txBody>
      </p:sp>
      <p:sp>
        <p:nvSpPr>
          <p:cNvPr id="5" name="Espace réservé du contenu 2"/>
          <p:cNvSpPr txBox="1">
            <a:spLocks/>
          </p:cNvSpPr>
          <p:nvPr/>
        </p:nvSpPr>
        <p:spPr>
          <a:xfrm>
            <a:off x="467429" y="1340768"/>
            <a:ext cx="8065383" cy="4608512"/>
          </a:xfrm>
          <a:prstGeom prst="rect">
            <a:avLst/>
          </a:prstGeom>
        </p:spPr>
        <p:txBody>
          <a:bodyPr/>
          <a:lstStyle/>
          <a:p>
            <a:pPr marL="361950" marR="0" lvl="0" indent="-361950"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rPr>
              <a:t>Un résumé indiquant si les biens proposés pour inscription remplissent les conditions de VUE telles que définies par les Orientations, en termes de : </a:t>
            </a:r>
          </a:p>
          <a:p>
            <a:pPr marL="457200" marR="0" lvl="0" indent="-457200" algn="l" defTabSz="914400" rtl="0" eaLnBrk="0" fontAlgn="base" latinLnBrk="0" hangingPunct="0">
              <a:lnSpc>
                <a:spcPct val="100000"/>
              </a:lnSpc>
              <a:spcBef>
                <a:spcPts val="0"/>
              </a:spcBef>
              <a:spcAft>
                <a:spcPct val="0"/>
              </a:spcAft>
              <a:buClrTx/>
              <a:buSzTx/>
              <a:buFont typeface="Arial Unicode MS" pitchFamily="34" charset="-128"/>
              <a:buNone/>
              <a:tabLst/>
              <a:defRPr/>
            </a:pPr>
            <a:endParaRPr kumimoji="0" lang="fr-FR" sz="2000" b="0" i="0" u="none" strike="noStrike" kern="1200" cap="none" spc="0" normalizeH="0" baseline="0" noProof="0" dirty="0" smtClean="0">
              <a:ln>
                <a:noFill/>
              </a:ln>
              <a:solidFill>
                <a:schemeClr val="bg2"/>
              </a:solidFill>
              <a:effectLst/>
              <a:uLnTx/>
              <a:uFillTx/>
              <a:latin typeface="Helvetica" pitchFamily="34" charset="0"/>
            </a:endParaRPr>
          </a:p>
          <a:p>
            <a:pPr marL="742950" marR="0" lvl="1" indent="-285750" algn="l" defTabSz="914400" rtl="0" eaLnBrk="0" fontAlgn="base" latinLnBrk="0" hangingPunct="0">
              <a:lnSpc>
                <a:spcPct val="100000"/>
              </a:lnSpc>
              <a:spcBef>
                <a:spcPts val="0"/>
              </a:spcBef>
              <a:spcAft>
                <a:spcPct val="0"/>
              </a:spcAft>
              <a:buClrTx/>
              <a:buSzTx/>
              <a:buFontTx/>
              <a:buNone/>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ＭＳ Ｐゴシック" pitchFamily="-112" charset="-128"/>
              </a:rPr>
              <a:t>Analyse comparative</a:t>
            </a:r>
          </a:p>
          <a:p>
            <a:pPr marL="742950" marR="0" lvl="1" indent="-285750" algn="l" defTabSz="914400" rtl="0" eaLnBrk="0" fontAlgn="base" latinLnBrk="0" hangingPunct="0">
              <a:lnSpc>
                <a:spcPct val="100000"/>
              </a:lnSpc>
              <a:spcBef>
                <a:spcPts val="0"/>
              </a:spcBef>
              <a:spcAft>
                <a:spcPct val="0"/>
              </a:spcAft>
              <a:buClrTx/>
              <a:buSzTx/>
              <a:buFontTx/>
              <a:buNone/>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ＭＳ Ｐゴシック" pitchFamily="-112" charset="-128"/>
              </a:rPr>
              <a:t>Critères d’inscription</a:t>
            </a:r>
          </a:p>
          <a:p>
            <a:pPr marL="742950" marR="0" lvl="1" indent="-285750" algn="l" defTabSz="914400" rtl="0" eaLnBrk="0" fontAlgn="base" latinLnBrk="0" hangingPunct="0">
              <a:lnSpc>
                <a:spcPct val="100000"/>
              </a:lnSpc>
              <a:spcBef>
                <a:spcPts val="0"/>
              </a:spcBef>
              <a:spcAft>
                <a:spcPct val="0"/>
              </a:spcAft>
              <a:buClrTx/>
              <a:buSzTx/>
              <a:buFontTx/>
              <a:buNone/>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mn-ea"/>
              </a:rPr>
              <a:t>Intégrité et authenticité</a:t>
            </a:r>
          </a:p>
          <a:p>
            <a:pPr marL="742950" marR="0" lvl="1" indent="-285750" algn="l" defTabSz="914400" rtl="0" eaLnBrk="0" fontAlgn="base" latinLnBrk="0" hangingPunct="0">
              <a:lnSpc>
                <a:spcPct val="100000"/>
              </a:lnSpc>
              <a:spcBef>
                <a:spcPts val="0"/>
              </a:spcBef>
              <a:spcAft>
                <a:spcPct val="0"/>
              </a:spcAft>
              <a:buClrTx/>
              <a:buSzTx/>
              <a:buFontTx/>
              <a:buNone/>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mn-ea"/>
              </a:rPr>
              <a:t>Délimitations adéquates </a:t>
            </a:r>
          </a:p>
          <a:p>
            <a:pPr marL="742950" marR="0" lvl="1" indent="-285750" algn="l" defTabSz="914400" rtl="0" eaLnBrk="0" fontAlgn="base" latinLnBrk="0" hangingPunct="0">
              <a:lnSpc>
                <a:spcPct val="100000"/>
              </a:lnSpc>
              <a:spcBef>
                <a:spcPts val="0"/>
              </a:spcBef>
              <a:spcAft>
                <a:spcPct val="0"/>
              </a:spcAft>
              <a:buClrTx/>
              <a:buSzTx/>
              <a:buFontTx/>
              <a:buNone/>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mn-ea"/>
              </a:rPr>
              <a:t>Protection </a:t>
            </a:r>
          </a:p>
          <a:p>
            <a:pPr marL="742950" marR="0" lvl="1" indent="-285750" algn="l" defTabSz="914400" rtl="0" eaLnBrk="0" fontAlgn="base" latinLnBrk="0" hangingPunct="0">
              <a:lnSpc>
                <a:spcPct val="100000"/>
              </a:lnSpc>
              <a:spcBef>
                <a:spcPts val="0"/>
              </a:spcBef>
              <a:spcAft>
                <a:spcPct val="0"/>
              </a:spcAft>
              <a:buClrTx/>
              <a:buSzTx/>
              <a:buFontTx/>
              <a:buNone/>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mn-ea"/>
              </a:rPr>
              <a:t>Conservation</a:t>
            </a:r>
          </a:p>
          <a:p>
            <a:pPr marL="742950" marR="0" lvl="1" indent="-285750" algn="l" defTabSz="914400" rtl="0" eaLnBrk="0" fontAlgn="base" latinLnBrk="0" hangingPunct="0">
              <a:lnSpc>
                <a:spcPct val="100000"/>
              </a:lnSpc>
              <a:spcBef>
                <a:spcPts val="0"/>
              </a:spcBef>
              <a:spcAft>
                <a:spcPct val="0"/>
              </a:spcAft>
              <a:buClrTx/>
              <a:buSzTx/>
              <a:buFontTx/>
              <a:buNone/>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mn-ea"/>
              </a:rPr>
              <a:t>Gestion</a:t>
            </a:r>
          </a:p>
          <a:p>
            <a:pPr marL="742950" marR="0" lvl="1" indent="-285750" algn="l" defTabSz="914400" rtl="0" eaLnBrk="0" fontAlgn="base" latinLnBrk="0" hangingPunct="0">
              <a:lnSpc>
                <a:spcPct val="100000"/>
              </a:lnSpc>
              <a:spcBef>
                <a:spcPts val="0"/>
              </a:spcBef>
              <a:spcAft>
                <a:spcPct val="0"/>
              </a:spcAft>
              <a:buClrTx/>
              <a:buSzTx/>
              <a:buFontTx/>
              <a:buNone/>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ea typeface="ＭＳ Ｐゴシック" pitchFamily="-112" charset="-128"/>
              </a:rPr>
              <a:t>Réponses adéquates aux menaces et vulnérabilités</a:t>
            </a:r>
          </a:p>
          <a:p>
            <a:pPr marL="742950" marR="0" lvl="1" indent="-285750" algn="l" defTabSz="914400" rtl="0" eaLnBrk="0" fontAlgn="base" latinLnBrk="0" hangingPunct="0">
              <a:lnSpc>
                <a:spcPct val="100000"/>
              </a:lnSpc>
              <a:spcBef>
                <a:spcPts val="0"/>
              </a:spcBef>
              <a:spcAft>
                <a:spcPct val="0"/>
              </a:spcAft>
              <a:buClrTx/>
              <a:buSzTx/>
              <a:buFontTx/>
              <a:buNone/>
              <a:tabLst/>
              <a:defRPr/>
            </a:pPr>
            <a:endParaRPr kumimoji="0" lang="fr-FR" sz="2000" b="0" i="0" u="none" strike="noStrike" kern="1200" cap="none" spc="0" normalizeH="0" baseline="0" noProof="0" dirty="0" smtClean="0">
              <a:ln>
                <a:noFill/>
              </a:ln>
              <a:solidFill>
                <a:schemeClr val="bg2"/>
              </a:solidFill>
              <a:effectLst/>
              <a:uLnTx/>
              <a:uFillTx/>
              <a:latin typeface="Helvetica" pitchFamily="34" charset="0"/>
              <a:ea typeface="+mn-ea"/>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en-US" sz="2000" b="0" i="0" u="none" strike="noStrike" kern="0" cap="none" spc="0" normalizeH="0" baseline="0" noProof="0" dirty="0" smtClean="0">
              <a:ln>
                <a:noFill/>
              </a:ln>
              <a:solidFill>
                <a:schemeClr val="bg2"/>
              </a:solidFill>
              <a:effectLst/>
              <a:uLnTx/>
              <a:uFillTx/>
              <a:latin typeface="Helvetic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6</a:t>
            </a:fld>
            <a:endParaRPr lang="en-US" dirty="0"/>
          </a:p>
        </p:txBody>
      </p:sp>
      <p:sp>
        <p:nvSpPr>
          <p:cNvPr id="9" name="Titre 8"/>
          <p:cNvSpPr>
            <a:spLocks noGrp="1"/>
          </p:cNvSpPr>
          <p:nvPr>
            <p:ph type="title"/>
          </p:nvPr>
        </p:nvSpPr>
        <p:spPr/>
        <p:txBody>
          <a:bodyPr/>
          <a:lstStyle/>
          <a:p>
            <a:pPr marL="0" indent="0"/>
            <a:r>
              <a:rPr lang="fr-FR" dirty="0" smtClean="0"/>
              <a:t> </a:t>
            </a:r>
            <a:r>
              <a:rPr lang="en-US" dirty="0" err="1" smtClean="0"/>
              <a:t>Présentation</a:t>
            </a:r>
            <a:r>
              <a:rPr lang="en-US" dirty="0" smtClean="0"/>
              <a:t> des propositions </a:t>
            </a:r>
            <a:r>
              <a:rPr lang="en-US" dirty="0" err="1" smtClean="0"/>
              <a:t>d'inscription</a:t>
            </a:r>
            <a:r>
              <a:rPr lang="en-US" dirty="0" smtClean="0"/>
              <a:t> au </a:t>
            </a:r>
            <a:r>
              <a:rPr lang="en-US" dirty="0" err="1" smtClean="0"/>
              <a:t>Comité</a:t>
            </a:r>
            <a:r>
              <a:rPr lang="en-US" dirty="0" smtClean="0"/>
              <a:t> du PM</a:t>
            </a:r>
            <a:endParaRPr lang="fr-FR" sz="2000" dirty="0"/>
          </a:p>
        </p:txBody>
      </p:sp>
      <p:sp>
        <p:nvSpPr>
          <p:cNvPr id="6" name="Espace réservé du contenu 2"/>
          <p:cNvSpPr txBox="1">
            <a:spLocks/>
          </p:cNvSpPr>
          <p:nvPr/>
        </p:nvSpPr>
        <p:spPr>
          <a:xfrm>
            <a:off x="467430" y="1196752"/>
            <a:ext cx="8281150" cy="4752528"/>
          </a:xfrm>
          <a:prstGeom prst="rect">
            <a:avLst/>
          </a:prstGeom>
        </p:spPr>
        <p:txBody>
          <a:bodyPr/>
          <a:lstStyle/>
          <a:p>
            <a:pPr marL="361950" marR="0" lvl="0" indent="-36195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rPr>
              <a:t>Les évaluations des Organisations Consultatives concluent par l’une des recommandations à leur disposition :</a:t>
            </a:r>
          </a:p>
          <a:p>
            <a:pPr marL="361950" marR="0" lvl="2" indent="0" algn="l" defTabSz="914400" rtl="0" eaLnBrk="0" fontAlgn="base" latinLnBrk="0" hangingPunct="0">
              <a:lnSpc>
                <a:spcPct val="100000"/>
              </a:lnSpc>
              <a:spcBef>
                <a:spcPts val="0"/>
              </a:spcBef>
              <a:spcAft>
                <a:spcPct val="0"/>
              </a:spcAft>
              <a:buClrTx/>
              <a:buSzTx/>
              <a:buFontTx/>
              <a:buNone/>
              <a:tabLst>
                <a:tab pos="266700" algn="l"/>
              </a:tabLst>
              <a:defRPr/>
            </a:pPr>
            <a:r>
              <a:rPr kumimoji="0" lang="fr-FR" sz="2000" b="1" i="0" u="none" strike="noStrike" kern="1200" cap="none" spc="0" normalizeH="0" baseline="0" noProof="0" dirty="0" smtClean="0">
                <a:ln>
                  <a:noFill/>
                </a:ln>
                <a:solidFill>
                  <a:schemeClr val="bg2"/>
                </a:solidFill>
                <a:effectLst/>
                <a:uLnTx/>
                <a:uFillTx/>
                <a:latin typeface="Helvetica" pitchFamily="34" charset="0"/>
                <a:ea typeface="+mn-ea"/>
              </a:rPr>
              <a:t>Inscrire</a:t>
            </a:r>
            <a:r>
              <a:rPr kumimoji="0" lang="fr-FR" sz="2000" i="0" u="none" strike="noStrike" kern="1200" cap="none" spc="0" normalizeH="0" baseline="0" noProof="0" dirty="0" smtClean="0">
                <a:ln>
                  <a:noFill/>
                </a:ln>
                <a:solidFill>
                  <a:schemeClr val="bg2"/>
                </a:solidFill>
                <a:effectLst/>
                <a:uLnTx/>
                <a:uFillTx/>
                <a:latin typeface="Helvetica" pitchFamily="34" charset="0"/>
                <a:ea typeface="+mn-ea"/>
              </a:rPr>
              <a:t>,</a:t>
            </a:r>
            <a:r>
              <a:rPr kumimoji="0" lang="fr-FR" sz="2000" i="0" u="none" strike="noStrike" kern="1200" cap="none" spc="0" normalizeH="0" noProof="0" dirty="0" smtClean="0">
                <a:ln>
                  <a:noFill/>
                </a:ln>
                <a:solidFill>
                  <a:schemeClr val="bg2"/>
                </a:solidFill>
                <a:effectLst/>
                <a:uLnTx/>
                <a:uFillTx/>
                <a:latin typeface="Helvetica" pitchFamily="34" charset="0"/>
                <a:ea typeface="+mn-ea"/>
              </a:rPr>
              <a:t> </a:t>
            </a:r>
            <a:r>
              <a:rPr kumimoji="0" lang="fr-FR" sz="2000" b="0" i="0" u="none" strike="noStrike" kern="1200" cap="none" spc="0" normalizeH="0" baseline="0" noProof="0" dirty="0" smtClean="0">
                <a:ln>
                  <a:noFill/>
                </a:ln>
                <a:solidFill>
                  <a:schemeClr val="bg2"/>
                </a:solidFill>
                <a:effectLst/>
                <a:uLnTx/>
                <a:uFillTx/>
                <a:latin typeface="Helvetica" pitchFamily="34" charset="0"/>
                <a:ea typeface="+mn-ea"/>
              </a:rPr>
              <a:t>si toutes les conditions sont remplies</a:t>
            </a:r>
            <a:endParaRPr kumimoji="0" lang="fr-FR" sz="2000" b="1" i="0" u="none" strike="noStrike" kern="1200" cap="none" spc="0" normalizeH="0" baseline="0" noProof="0" dirty="0" smtClean="0">
              <a:ln>
                <a:noFill/>
              </a:ln>
              <a:solidFill>
                <a:schemeClr val="bg2"/>
              </a:solidFill>
              <a:effectLst/>
              <a:uLnTx/>
              <a:uFillTx/>
              <a:latin typeface="Helvetica" pitchFamily="34" charset="0"/>
              <a:ea typeface="+mn-ea"/>
            </a:endParaRPr>
          </a:p>
          <a:p>
            <a:pPr marL="361950" marR="0" lvl="2" indent="0" algn="l" defTabSz="914400" rtl="0" eaLnBrk="0" fontAlgn="base" latinLnBrk="0" hangingPunct="0">
              <a:lnSpc>
                <a:spcPct val="100000"/>
              </a:lnSpc>
              <a:spcBef>
                <a:spcPts val="0"/>
              </a:spcBef>
              <a:spcAft>
                <a:spcPct val="0"/>
              </a:spcAft>
              <a:buClrTx/>
              <a:buSzTx/>
              <a:buFontTx/>
              <a:buNone/>
              <a:tabLst>
                <a:tab pos="266700" algn="l"/>
              </a:tabLst>
              <a:defRPr/>
            </a:pPr>
            <a:r>
              <a:rPr kumimoji="0" lang="fr-FR" sz="2000" b="1" i="0" u="none" strike="noStrike" kern="1200" cap="none" spc="0" normalizeH="0" baseline="0" noProof="0" dirty="0" smtClean="0">
                <a:ln>
                  <a:noFill/>
                </a:ln>
                <a:solidFill>
                  <a:schemeClr val="bg2"/>
                </a:solidFill>
                <a:effectLst/>
                <a:uLnTx/>
                <a:uFillTx/>
                <a:latin typeface="Helvetica" pitchFamily="34" charset="0"/>
                <a:ea typeface="+mn-ea"/>
              </a:rPr>
              <a:t>Renvoyer</a:t>
            </a:r>
          </a:p>
          <a:p>
            <a:pPr marL="361950" marR="0" lvl="2" indent="0" algn="l" defTabSz="914400" rtl="0" eaLnBrk="0" fontAlgn="base" latinLnBrk="0" hangingPunct="0">
              <a:lnSpc>
                <a:spcPct val="100000"/>
              </a:lnSpc>
              <a:spcBef>
                <a:spcPts val="0"/>
              </a:spcBef>
              <a:spcAft>
                <a:spcPct val="0"/>
              </a:spcAft>
              <a:buClrTx/>
              <a:buSzTx/>
              <a:buFontTx/>
              <a:buNone/>
              <a:tabLst>
                <a:tab pos="266700" algn="l"/>
              </a:tabLst>
              <a:defRPr/>
            </a:pPr>
            <a:r>
              <a:rPr kumimoji="0" lang="fr-FR" sz="2000" b="1" i="0" u="none" strike="noStrike" kern="1200" cap="none" spc="0" normalizeH="0" baseline="0" noProof="0" dirty="0" smtClean="0">
                <a:ln>
                  <a:noFill/>
                </a:ln>
                <a:solidFill>
                  <a:schemeClr val="bg2"/>
                </a:solidFill>
                <a:effectLst/>
                <a:uLnTx/>
                <a:uFillTx/>
                <a:latin typeface="Helvetica" pitchFamily="34" charset="0"/>
                <a:ea typeface="+mn-ea"/>
              </a:rPr>
              <a:t>Différer</a:t>
            </a:r>
          </a:p>
          <a:p>
            <a:pPr marL="361950" marR="0" lvl="2" indent="0" algn="l" defTabSz="914400" rtl="0" eaLnBrk="0" fontAlgn="base" latinLnBrk="0" hangingPunct="0">
              <a:lnSpc>
                <a:spcPct val="100000"/>
              </a:lnSpc>
              <a:spcBef>
                <a:spcPts val="0"/>
              </a:spcBef>
              <a:spcAft>
                <a:spcPct val="0"/>
              </a:spcAft>
              <a:buClrTx/>
              <a:buSzTx/>
              <a:buFontTx/>
              <a:buNone/>
              <a:tabLst>
                <a:tab pos="266700" algn="l"/>
              </a:tabLst>
              <a:defRPr/>
            </a:pPr>
            <a:r>
              <a:rPr kumimoji="0" lang="fr-FR" sz="2000" b="1" i="0" u="none" strike="noStrike" kern="1200" cap="none" spc="0" normalizeH="0" baseline="0" noProof="0" dirty="0" smtClean="0">
                <a:ln>
                  <a:noFill/>
                </a:ln>
                <a:solidFill>
                  <a:schemeClr val="bg2"/>
                </a:solidFill>
                <a:effectLst/>
                <a:uLnTx/>
                <a:uFillTx/>
                <a:latin typeface="Helvetica" pitchFamily="34" charset="0"/>
                <a:ea typeface="+mn-ea"/>
              </a:rPr>
              <a:t>Ne pas inscrire</a:t>
            </a:r>
            <a:r>
              <a:rPr kumimoji="0" lang="fr-FR" sz="2000" i="0" u="none" strike="noStrike" kern="1200" cap="none" spc="0" normalizeH="0" baseline="0" noProof="0" dirty="0" smtClean="0">
                <a:ln>
                  <a:noFill/>
                </a:ln>
                <a:solidFill>
                  <a:schemeClr val="bg2"/>
                </a:solidFill>
                <a:effectLst/>
                <a:uLnTx/>
                <a:uFillTx/>
                <a:latin typeface="Helvetica" pitchFamily="34" charset="0"/>
                <a:ea typeface="+mn-ea"/>
              </a:rPr>
              <a:t>,</a:t>
            </a:r>
            <a:r>
              <a:rPr kumimoji="0" lang="fr-FR" sz="2000" b="1" i="0" u="none" strike="noStrike" kern="1200" cap="none" spc="0" normalizeH="0" noProof="0" dirty="0" smtClean="0">
                <a:ln>
                  <a:noFill/>
                </a:ln>
                <a:solidFill>
                  <a:schemeClr val="bg2"/>
                </a:solidFill>
                <a:effectLst/>
                <a:uLnTx/>
                <a:uFillTx/>
                <a:latin typeface="Helvetica" pitchFamily="34" charset="0"/>
                <a:ea typeface="+mn-ea"/>
              </a:rPr>
              <a:t> </a:t>
            </a:r>
            <a:r>
              <a:rPr kumimoji="0" lang="fr-FR" sz="2000" b="0" i="0" u="none" strike="noStrike" kern="1200" cap="none" spc="0" normalizeH="0" baseline="0" noProof="0" dirty="0" smtClean="0">
                <a:ln>
                  <a:noFill/>
                </a:ln>
                <a:solidFill>
                  <a:schemeClr val="bg2"/>
                </a:solidFill>
                <a:effectLst/>
                <a:uLnTx/>
                <a:uFillTx/>
                <a:latin typeface="Helvetica" pitchFamily="34" charset="0"/>
                <a:ea typeface="+mn-ea"/>
              </a:rPr>
              <a:t>si l’on considère que le bien n’a pas le potentiel pour remplir les conditions nécessaires à une Valeur universelle exceptionnelle</a:t>
            </a:r>
          </a:p>
          <a:p>
            <a:pPr marL="361950" marR="0" lvl="2" indent="0" algn="l" defTabSz="914400" rtl="0" eaLnBrk="0" fontAlgn="base" latinLnBrk="0" hangingPunct="0">
              <a:lnSpc>
                <a:spcPct val="100000"/>
              </a:lnSpc>
              <a:spcBef>
                <a:spcPts val="0"/>
              </a:spcBef>
              <a:spcAft>
                <a:spcPct val="0"/>
              </a:spcAft>
              <a:buClrTx/>
              <a:buSzTx/>
              <a:buFontTx/>
              <a:buNone/>
              <a:tabLst>
                <a:tab pos="266700" algn="l"/>
              </a:tabLst>
              <a:defRPr/>
            </a:pPr>
            <a:endParaRPr kumimoji="0" lang="fr-FR" sz="2000" b="0" i="0" u="none" strike="noStrike" kern="1200" cap="none" spc="0" normalizeH="0" baseline="0" noProof="0" dirty="0" smtClean="0">
              <a:ln>
                <a:noFill/>
              </a:ln>
              <a:solidFill>
                <a:schemeClr val="bg2"/>
              </a:solidFill>
              <a:effectLst/>
              <a:uLnTx/>
              <a:uFillTx/>
              <a:latin typeface="Helvetica" pitchFamily="34" charset="0"/>
              <a:ea typeface="+mn-ea"/>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1200" cap="none" spc="0" normalizeH="0" baseline="0" noProof="0" dirty="0" smtClean="0">
                <a:ln>
                  <a:noFill/>
                </a:ln>
                <a:solidFill>
                  <a:schemeClr val="bg2"/>
                </a:solidFill>
                <a:effectLst/>
                <a:uLnTx/>
                <a:uFillTx/>
                <a:latin typeface="Helvetica" pitchFamily="34" charset="0"/>
              </a:rPr>
              <a:t>Les évaluations des OC apportent également des recommandations techniques dans différents domaines de la définition du bien, de sa protection, de sa conservation et de sa gestion</a:t>
            </a: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en-US" sz="2000" b="0" i="0" u="none" strike="noStrike" kern="0" cap="none" spc="0" normalizeH="0" baseline="0" noProof="0" dirty="0" smtClean="0">
              <a:ln>
                <a:noFill/>
              </a:ln>
              <a:solidFill>
                <a:schemeClr val="bg2"/>
              </a:solidFill>
              <a:effectLst/>
              <a:uLnTx/>
              <a:uFillTx/>
              <a:latin typeface="Helvetic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7</a:t>
            </a:fld>
            <a:endParaRPr lang="en-US" dirty="0"/>
          </a:p>
        </p:txBody>
      </p:sp>
      <p:sp>
        <p:nvSpPr>
          <p:cNvPr id="9" name="Titre 8"/>
          <p:cNvSpPr>
            <a:spLocks noGrp="1"/>
          </p:cNvSpPr>
          <p:nvPr>
            <p:ph type="title"/>
          </p:nvPr>
        </p:nvSpPr>
        <p:spPr/>
        <p:txBody>
          <a:bodyPr/>
          <a:lstStyle/>
          <a:p>
            <a:pPr marL="0" indent="0"/>
            <a:r>
              <a:rPr lang="fr-FR" dirty="0" smtClean="0"/>
              <a:t> </a:t>
            </a:r>
            <a:r>
              <a:rPr lang="en-US" dirty="0" err="1" smtClean="0"/>
              <a:t>Recommandation</a:t>
            </a:r>
            <a:r>
              <a:rPr lang="en-US" dirty="0" smtClean="0"/>
              <a:t> : Inscription</a:t>
            </a:r>
            <a:endParaRPr lang="fr-FR" sz="2000" dirty="0"/>
          </a:p>
        </p:txBody>
      </p:sp>
      <p:sp>
        <p:nvSpPr>
          <p:cNvPr id="5" name="Content Placeholder 2"/>
          <p:cNvSpPr txBox="1">
            <a:spLocks/>
          </p:cNvSpPr>
          <p:nvPr/>
        </p:nvSpPr>
        <p:spPr>
          <a:xfrm>
            <a:off x="467429" y="908050"/>
            <a:ext cx="8281283" cy="4826000"/>
          </a:xfrm>
          <a:prstGeom prst="rect">
            <a:avLst/>
          </a:prstGeom>
        </p:spPr>
        <p:txBody>
          <a:bodyPr/>
          <a:lstStyle/>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Recommandation </a:t>
            </a:r>
            <a:r>
              <a:rPr kumimoji="0" lang="fr-FR" sz="2000" b="1"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d’inscrire</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si :</a:t>
            </a: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VUE a été démontrée :</a:t>
            </a:r>
          </a:p>
          <a:p>
            <a:pPr marL="742950" marR="0" lvl="1" indent="-285750"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Analyse comparative satisfaisante</a:t>
            </a:r>
          </a:p>
          <a:p>
            <a:pPr marL="742950" marR="0" lvl="1" indent="-285750"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Justification d’un ou plusieurs critères</a:t>
            </a:r>
          </a:p>
          <a:p>
            <a:pPr marL="742950" marR="0" lvl="1" indent="-285750"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Authenticité &amp; intégrité sont satisfaisantes</a:t>
            </a:r>
          </a:p>
          <a:p>
            <a:pPr marL="742950" marR="0" lvl="1" indent="-285750"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Protection adéquate est en place</a:t>
            </a:r>
          </a:p>
          <a:p>
            <a:pPr marL="742950" marR="0" lvl="1" indent="-285750" algn="l" defTabSz="914400" rtl="0" eaLnBrk="0" fontAlgn="base" latinLnBrk="0" hangingPunct="0">
              <a:lnSpc>
                <a:spcPct val="100000"/>
              </a:lnSpc>
              <a:spcBef>
                <a:spcPts val="0"/>
              </a:spcBef>
              <a:spcAft>
                <a:spcPct val="0"/>
              </a:spcAft>
              <a:buClrTx/>
              <a:buSzTx/>
              <a:buFontTx/>
              <a:buChar char="–"/>
              <a:tabLst/>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112" charset="-128"/>
              </a:rPr>
              <a:t>Gestion appropriée est en place</a:t>
            </a:r>
          </a:p>
          <a:p>
            <a:pPr marL="342900" marR="0" lvl="0" indent="-342900" algn="l" defTabSz="914400" rtl="0" eaLnBrk="0" fontAlgn="base" latinLnBrk="0" hangingPunct="0">
              <a:lnSpc>
                <a:spcPct val="100000"/>
              </a:lnSpc>
              <a:spcBef>
                <a:spcPts val="0"/>
              </a:spcBef>
              <a:spcAft>
                <a:spcPct val="0"/>
              </a:spcAft>
              <a:buClrTx/>
              <a:buSzTx/>
              <a:buFont typeface="Arial Unicode MS" pitchFamily="34" charset="-128"/>
              <a:buChar char="•"/>
              <a:tabLst/>
              <a:defRPr/>
            </a:pPr>
            <a:endPar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endParaRPr>
          </a:p>
          <a:p>
            <a:pPr marL="342900" lvl="0" indent="-342900" eaLnBrk="0" hangingPunct="0">
              <a:spcBef>
                <a:spcPts val="0"/>
              </a:spcBef>
              <a:buFont typeface="Arial Unicode MS" pitchFamily="34" charset="-128"/>
              <a:buChar char="•"/>
              <a:defRPr/>
            </a:pP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Les</a:t>
            </a:r>
            <a:r>
              <a:rPr lang="fr-FR" sz="2000" dirty="0" smtClean="0">
                <a:solidFill>
                  <a:schemeClr val="bg2"/>
                </a:solidFill>
                <a:latin typeface="Helvetica" pitchFamily="34" charset="0"/>
              </a:rPr>
              <a:t> organisations consultatives</a:t>
            </a:r>
            <a:r>
              <a:rPr kumimoji="0" lang="fr-FR" sz="2000" b="0" i="0" u="none" strike="noStrike" kern="0" cap="none" spc="0" normalizeH="0" baseline="0" noProof="0" dirty="0" smtClean="0">
                <a:ln>
                  <a:noFill/>
                </a:ln>
                <a:solidFill>
                  <a:schemeClr val="bg2"/>
                </a:solidFill>
                <a:effectLst/>
                <a:uLnTx/>
                <a:uFillTx/>
                <a:latin typeface="Helvetica" pitchFamily="34" charset="0"/>
                <a:ea typeface="ＭＳ Ｐゴシック" pitchFamily="34" charset="-128"/>
                <a:cs typeface="+mn-cs"/>
              </a:rPr>
              <a:t> peuvent être amenées à faire des recommandations additionnelles mais l’inscription n’est pas conditionnelle à leur réalisation.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8</a:t>
            </a:fld>
            <a:endParaRPr lang="en-US" dirty="0"/>
          </a:p>
        </p:txBody>
      </p:sp>
      <p:sp>
        <p:nvSpPr>
          <p:cNvPr id="9" name="Titre 8"/>
          <p:cNvSpPr>
            <a:spLocks noGrp="1"/>
          </p:cNvSpPr>
          <p:nvPr>
            <p:ph type="title"/>
          </p:nvPr>
        </p:nvSpPr>
        <p:spPr/>
        <p:txBody>
          <a:bodyPr/>
          <a:lstStyle/>
          <a:p>
            <a:pPr marL="0" indent="0"/>
            <a:r>
              <a:rPr lang="en-US" dirty="0" err="1" smtClean="0"/>
              <a:t>Recommandation</a:t>
            </a:r>
            <a:r>
              <a:rPr lang="en-US" dirty="0" smtClean="0"/>
              <a:t> : </a:t>
            </a:r>
            <a:r>
              <a:rPr lang="en-US" dirty="0" err="1" smtClean="0"/>
              <a:t>Renvoyer</a:t>
            </a:r>
            <a:r>
              <a:rPr lang="en-US" dirty="0" smtClean="0"/>
              <a:t> et </a:t>
            </a:r>
            <a:r>
              <a:rPr lang="en-US" dirty="0" err="1" smtClean="0"/>
              <a:t>différer</a:t>
            </a:r>
            <a:endParaRPr lang="fr-FR" sz="2000" dirty="0"/>
          </a:p>
        </p:txBody>
      </p:sp>
      <p:sp>
        <p:nvSpPr>
          <p:cNvPr id="6" name="Content Placeholder 2"/>
          <p:cNvSpPr txBox="1">
            <a:spLocks/>
          </p:cNvSpPr>
          <p:nvPr/>
        </p:nvSpPr>
        <p:spPr bwMode="auto">
          <a:xfrm>
            <a:off x="428625" y="980728"/>
            <a:ext cx="8281988" cy="5058122"/>
          </a:xfrm>
          <a:prstGeom prst="rect">
            <a:avLst/>
          </a:prstGeom>
          <a:noFill/>
          <a:ln w="9525">
            <a:noFill/>
            <a:miter lim="800000"/>
            <a:headEnd/>
            <a:tailEnd/>
          </a:ln>
        </p:spPr>
        <p:txBody>
          <a:bodyPr/>
          <a:lstStyle/>
          <a:p>
            <a:pPr marL="342900" indent="-342900">
              <a:defRPr/>
            </a:pPr>
            <a:r>
              <a:rPr lang="fr-FR" sz="2000" kern="0" dirty="0">
                <a:solidFill>
                  <a:schemeClr val="bg2"/>
                </a:solidFill>
                <a:latin typeface="Helvetica" pitchFamily="34" charset="0"/>
              </a:rPr>
              <a:t>Définies par les Orientations</a:t>
            </a:r>
          </a:p>
          <a:p>
            <a:pPr marL="342900" indent="-342900">
              <a:defRPr/>
            </a:pPr>
            <a:endParaRPr lang="fr-FR" sz="2000" kern="0" dirty="0">
              <a:solidFill>
                <a:schemeClr val="bg2"/>
              </a:solidFill>
              <a:latin typeface="Helvetica" pitchFamily="34" charset="0"/>
            </a:endParaRPr>
          </a:p>
          <a:p>
            <a:pPr marL="342900" indent="-342900">
              <a:defRPr/>
            </a:pPr>
            <a:r>
              <a:rPr lang="fr-FR" sz="2000" b="1" kern="0" dirty="0" smtClean="0">
                <a:solidFill>
                  <a:schemeClr val="bg2"/>
                </a:solidFill>
                <a:latin typeface="Helvetica" pitchFamily="34" charset="0"/>
              </a:rPr>
              <a:t>		Renvoyer</a:t>
            </a:r>
            <a:endParaRPr lang="fr-FR" sz="2000" b="1" kern="0" dirty="0">
              <a:solidFill>
                <a:schemeClr val="bg2"/>
              </a:solidFill>
              <a:latin typeface="Helvetica" pitchFamily="34" charset="0"/>
            </a:endParaRPr>
          </a:p>
          <a:p>
            <a:pPr marL="895350" indent="-895350">
              <a:defRPr/>
            </a:pPr>
            <a:r>
              <a:rPr lang="fr-FR" sz="2000" i="1" kern="0" dirty="0">
                <a:solidFill>
                  <a:schemeClr val="bg2"/>
                </a:solidFill>
                <a:latin typeface="Helvetica" pitchFamily="34" charset="0"/>
              </a:rPr>
              <a:t>159 </a:t>
            </a:r>
            <a:r>
              <a:rPr lang="fr-FR" sz="2000" i="1" kern="0" dirty="0" smtClean="0">
                <a:solidFill>
                  <a:schemeClr val="bg2"/>
                </a:solidFill>
                <a:latin typeface="Helvetica" pitchFamily="34" charset="0"/>
              </a:rPr>
              <a:t>	Les </a:t>
            </a:r>
            <a:r>
              <a:rPr lang="fr-FR" sz="2000" i="1" kern="0" dirty="0">
                <a:solidFill>
                  <a:schemeClr val="bg2"/>
                </a:solidFill>
                <a:latin typeface="Helvetica" pitchFamily="34" charset="0"/>
              </a:rPr>
              <a:t>propositions d’inscription que le Comité décide de </a:t>
            </a:r>
            <a:r>
              <a:rPr lang="fr-FR" sz="2000" b="1" i="1" kern="0" dirty="0">
                <a:solidFill>
                  <a:schemeClr val="bg2"/>
                </a:solidFill>
                <a:latin typeface="Helvetica" pitchFamily="34" charset="0"/>
              </a:rPr>
              <a:t>renvoyer</a:t>
            </a:r>
            <a:r>
              <a:rPr lang="fr-FR" sz="2000" i="1" kern="0" dirty="0">
                <a:solidFill>
                  <a:schemeClr val="bg2"/>
                </a:solidFill>
                <a:latin typeface="Helvetica" pitchFamily="34" charset="0"/>
              </a:rPr>
              <a:t> à l’État partie pour complément d’information peuvent être de nouveau présentées au Comité suivant pour examen. </a:t>
            </a:r>
          </a:p>
          <a:p>
            <a:pPr marL="342900" indent="-342900">
              <a:defRPr/>
            </a:pPr>
            <a:endParaRPr lang="fr-FR" sz="2000" i="1" kern="0" dirty="0">
              <a:solidFill>
                <a:schemeClr val="bg2"/>
              </a:solidFill>
              <a:latin typeface="Helvetica" pitchFamily="34" charset="0"/>
            </a:endParaRPr>
          </a:p>
          <a:p>
            <a:pPr marL="342900" indent="-342900">
              <a:defRPr/>
            </a:pPr>
            <a:r>
              <a:rPr lang="fr-FR" sz="2000" b="1" kern="0" dirty="0" smtClean="0">
                <a:solidFill>
                  <a:schemeClr val="bg2"/>
                </a:solidFill>
                <a:latin typeface="Helvetica" pitchFamily="34" charset="0"/>
              </a:rPr>
              <a:t>		Différer</a:t>
            </a:r>
            <a:endParaRPr lang="fr-FR" sz="2000" b="1" kern="0" dirty="0">
              <a:solidFill>
                <a:schemeClr val="bg2"/>
              </a:solidFill>
              <a:latin typeface="Helvetica" pitchFamily="34" charset="0"/>
            </a:endParaRPr>
          </a:p>
          <a:p>
            <a:pPr marL="895350" indent="-895350">
              <a:defRPr/>
            </a:pPr>
            <a:r>
              <a:rPr lang="fr-FR" sz="2000" i="1" kern="0" dirty="0">
                <a:solidFill>
                  <a:schemeClr val="bg2"/>
                </a:solidFill>
                <a:latin typeface="Helvetica" pitchFamily="34" charset="0"/>
              </a:rPr>
              <a:t>160 </a:t>
            </a:r>
            <a:r>
              <a:rPr lang="fr-FR" sz="2000" i="1" kern="0" dirty="0" smtClean="0">
                <a:solidFill>
                  <a:schemeClr val="bg2"/>
                </a:solidFill>
                <a:latin typeface="Helvetica" pitchFamily="34" charset="0"/>
              </a:rPr>
              <a:t>	Le </a:t>
            </a:r>
            <a:r>
              <a:rPr lang="fr-FR" sz="2000" i="1" kern="0" dirty="0">
                <a:solidFill>
                  <a:schemeClr val="bg2"/>
                </a:solidFill>
                <a:latin typeface="Helvetica" pitchFamily="34" charset="0"/>
              </a:rPr>
              <a:t>Comité peut décider de </a:t>
            </a:r>
            <a:r>
              <a:rPr lang="fr-FR" sz="2000" b="1" i="1" kern="0" dirty="0">
                <a:solidFill>
                  <a:schemeClr val="bg2"/>
                </a:solidFill>
                <a:latin typeface="Helvetica" pitchFamily="34" charset="0"/>
              </a:rPr>
              <a:t>différer</a:t>
            </a:r>
            <a:r>
              <a:rPr lang="fr-FR" sz="2000" i="1" kern="0" dirty="0">
                <a:solidFill>
                  <a:schemeClr val="bg2"/>
                </a:solidFill>
                <a:latin typeface="Helvetica" pitchFamily="34" charset="0"/>
              </a:rPr>
              <a:t> une proposition d’inscription pour effectuer une évaluation ou une étude plus approfondie, ou demander une révision substantielle à l’État partie. </a:t>
            </a:r>
          </a:p>
          <a:p>
            <a:pPr marL="342900" indent="-342900">
              <a:buFontTx/>
              <a:buChar char="•"/>
              <a:defRPr/>
            </a:pPr>
            <a:endParaRPr lang="fr-FR" sz="2000" i="1" kern="0" dirty="0">
              <a:solidFill>
                <a:schemeClr val="bg2"/>
              </a:solidFill>
              <a:latin typeface="Helvetica" pitchFamily="34" charset="0"/>
            </a:endParaRPr>
          </a:p>
          <a:p>
            <a:pPr marL="342900" indent="-342900">
              <a:buFontTx/>
              <a:buChar char="•"/>
              <a:defRPr/>
            </a:pPr>
            <a:endParaRPr lang="fr-FR" sz="2000" kern="0" dirty="0">
              <a:solidFill>
                <a:schemeClr val="bg2"/>
              </a:solidFill>
              <a:latin typeface="Helvetic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CC7A9A8F-A723-47DB-90F8-A708BEDF83DD}" type="slidenum">
              <a:rPr lang="en-US" smtClean="0"/>
              <a:pPr>
                <a:defRPr/>
              </a:pPr>
              <a:t>9</a:t>
            </a:fld>
            <a:endParaRPr lang="en-US" dirty="0"/>
          </a:p>
        </p:txBody>
      </p:sp>
      <p:sp>
        <p:nvSpPr>
          <p:cNvPr id="9" name="Titre 8"/>
          <p:cNvSpPr>
            <a:spLocks noGrp="1"/>
          </p:cNvSpPr>
          <p:nvPr>
            <p:ph type="title"/>
          </p:nvPr>
        </p:nvSpPr>
        <p:spPr/>
        <p:txBody>
          <a:bodyPr/>
          <a:lstStyle/>
          <a:p>
            <a:pPr marL="0" indent="0"/>
            <a:r>
              <a:rPr lang="en-US" dirty="0" err="1" smtClean="0"/>
              <a:t>Recommandation</a:t>
            </a:r>
            <a:r>
              <a:rPr lang="en-US" dirty="0" smtClean="0"/>
              <a:t> : </a:t>
            </a:r>
            <a:r>
              <a:rPr lang="en-US" dirty="0" err="1" smtClean="0"/>
              <a:t>Renvoyer</a:t>
            </a:r>
            <a:endParaRPr lang="fr-FR" sz="2000" dirty="0"/>
          </a:p>
        </p:txBody>
      </p:sp>
      <p:sp>
        <p:nvSpPr>
          <p:cNvPr id="5" name="Content Placeholder 2"/>
          <p:cNvSpPr txBox="1">
            <a:spLocks/>
          </p:cNvSpPr>
          <p:nvPr/>
        </p:nvSpPr>
        <p:spPr bwMode="auto">
          <a:xfrm>
            <a:off x="467430" y="836712"/>
            <a:ext cx="8281150" cy="5112568"/>
          </a:xfrm>
          <a:prstGeom prst="rect">
            <a:avLst/>
          </a:prstGeom>
          <a:noFill/>
          <a:ln w="9525">
            <a:noFill/>
            <a:miter lim="800000"/>
            <a:headEnd/>
            <a:tailEnd/>
          </a:ln>
        </p:spPr>
        <p:txBody>
          <a:bodyPr/>
          <a:lstStyle/>
          <a:p>
            <a:pPr>
              <a:spcBef>
                <a:spcPts val="0"/>
              </a:spcBef>
              <a:buFont typeface="Arial Unicode MS" pitchFamily="34" charset="-128"/>
              <a:buNone/>
              <a:defRPr/>
            </a:pPr>
            <a:r>
              <a:rPr lang="fr-FR" sz="2000" kern="0" dirty="0">
                <a:solidFill>
                  <a:schemeClr val="bg2"/>
                </a:solidFill>
                <a:latin typeface="Helvetica" pitchFamily="34" charset="0"/>
              </a:rPr>
              <a:t>Les Organisations consultatives décident de recommander de </a:t>
            </a:r>
            <a:r>
              <a:rPr lang="fr-FR" sz="2000" b="1" kern="0" dirty="0">
                <a:solidFill>
                  <a:schemeClr val="bg2"/>
                </a:solidFill>
                <a:latin typeface="Helvetica" pitchFamily="34" charset="0"/>
              </a:rPr>
              <a:t>renvoyer</a:t>
            </a:r>
            <a:r>
              <a:rPr lang="fr-FR" sz="2000" kern="0" dirty="0">
                <a:solidFill>
                  <a:schemeClr val="bg2"/>
                </a:solidFill>
                <a:latin typeface="Helvetica" pitchFamily="34" charset="0"/>
              </a:rPr>
              <a:t> </a:t>
            </a:r>
            <a:r>
              <a:rPr lang="fr-FR" sz="2000" kern="0" dirty="0" smtClean="0">
                <a:solidFill>
                  <a:schemeClr val="bg2"/>
                </a:solidFill>
                <a:latin typeface="Helvetica" pitchFamily="34" charset="0"/>
              </a:rPr>
              <a:t>une proposition d’inscription à </a:t>
            </a:r>
            <a:r>
              <a:rPr lang="fr-FR" sz="2000" kern="0" dirty="0">
                <a:solidFill>
                  <a:schemeClr val="bg2"/>
                </a:solidFill>
                <a:latin typeface="Helvetica" pitchFamily="34" charset="0"/>
              </a:rPr>
              <a:t>l’État partie lorsque le complément d’information </a:t>
            </a:r>
            <a:r>
              <a:rPr lang="fr-FR" sz="2000" kern="0" dirty="0" smtClean="0">
                <a:solidFill>
                  <a:schemeClr val="bg2"/>
                </a:solidFill>
                <a:latin typeface="Helvetica" pitchFamily="34" charset="0"/>
              </a:rPr>
              <a:t>exigé </a:t>
            </a:r>
            <a:r>
              <a:rPr lang="fr-FR" sz="2000" kern="0" dirty="0">
                <a:solidFill>
                  <a:schemeClr val="bg2"/>
                </a:solidFill>
                <a:latin typeface="Helvetica" pitchFamily="34" charset="0"/>
              </a:rPr>
              <a:t>: 	</a:t>
            </a:r>
          </a:p>
          <a:p>
            <a:pPr marL="628650" lvl="1" indent="-266700">
              <a:spcBef>
                <a:spcPts val="0"/>
              </a:spcBef>
              <a:buFontTx/>
              <a:buChar char="–"/>
              <a:defRPr/>
            </a:pPr>
            <a:r>
              <a:rPr lang="fr-FR" sz="2000" kern="0" dirty="0" smtClean="0">
                <a:solidFill>
                  <a:schemeClr val="bg2"/>
                </a:solidFill>
                <a:latin typeface="Helvetica" pitchFamily="34" charset="0"/>
              </a:rPr>
              <a:t>est mineur</a:t>
            </a:r>
            <a:endParaRPr lang="fr-FR" sz="2000" kern="0" dirty="0">
              <a:solidFill>
                <a:schemeClr val="bg2"/>
              </a:solidFill>
              <a:latin typeface="Helvetica" pitchFamily="34" charset="0"/>
            </a:endParaRPr>
          </a:p>
          <a:p>
            <a:pPr marL="628650" lvl="1" indent="-266700">
              <a:spcBef>
                <a:spcPts val="0"/>
              </a:spcBef>
              <a:buFontTx/>
              <a:buChar char="–"/>
              <a:defRPr/>
            </a:pPr>
            <a:r>
              <a:rPr lang="fr-FR" sz="2000" kern="0" dirty="0" smtClean="0">
                <a:solidFill>
                  <a:schemeClr val="bg2"/>
                </a:solidFill>
                <a:latin typeface="Helvetica" pitchFamily="34" charset="0"/>
              </a:rPr>
              <a:t>est destiné </a:t>
            </a:r>
            <a:r>
              <a:rPr lang="fr-FR" sz="2000" kern="0" dirty="0">
                <a:solidFill>
                  <a:schemeClr val="bg2"/>
                </a:solidFill>
                <a:latin typeface="Helvetica" pitchFamily="34" charset="0"/>
              </a:rPr>
              <a:t>à compléter la proposition d’inscription initiale </a:t>
            </a:r>
          </a:p>
          <a:p>
            <a:pPr marL="628650" lvl="1" indent="-266700">
              <a:spcBef>
                <a:spcPts val="0"/>
              </a:spcBef>
              <a:buFontTx/>
              <a:buChar char="–"/>
              <a:defRPr/>
            </a:pPr>
            <a:r>
              <a:rPr lang="fr-FR" sz="2000" kern="0" dirty="0">
                <a:solidFill>
                  <a:schemeClr val="bg2"/>
                </a:solidFill>
                <a:latin typeface="Helvetica" pitchFamily="34" charset="0"/>
              </a:rPr>
              <a:t>peut être fourni rapidement </a:t>
            </a:r>
          </a:p>
          <a:p>
            <a:pPr marL="628650" lvl="1" indent="-266700">
              <a:spcBef>
                <a:spcPts val="0"/>
              </a:spcBef>
              <a:buFontTx/>
              <a:buChar char="–"/>
              <a:defRPr/>
            </a:pPr>
            <a:r>
              <a:rPr lang="fr-FR" sz="2000" kern="0" dirty="0">
                <a:solidFill>
                  <a:schemeClr val="bg2"/>
                </a:solidFill>
                <a:latin typeface="Helvetica" pitchFamily="34" charset="0"/>
              </a:rPr>
              <a:t>ne nécessite pas une nouvelle mission d’évaluation sur place </a:t>
            </a:r>
            <a:endParaRPr lang="fr-FR" sz="2000" kern="0" dirty="0" smtClean="0">
              <a:solidFill>
                <a:schemeClr val="bg2"/>
              </a:solidFill>
              <a:latin typeface="Helvetica" pitchFamily="34" charset="0"/>
            </a:endParaRPr>
          </a:p>
          <a:p>
            <a:pPr marL="628650" lvl="1" indent="-266700">
              <a:spcBef>
                <a:spcPts val="0"/>
              </a:spcBef>
              <a:defRPr/>
            </a:pPr>
            <a:endParaRPr lang="fr-FR" sz="2000" kern="0" dirty="0">
              <a:solidFill>
                <a:schemeClr val="bg2"/>
              </a:solidFill>
              <a:latin typeface="Helvetica" pitchFamily="34" charset="0"/>
            </a:endParaRPr>
          </a:p>
          <a:p>
            <a:pPr>
              <a:spcBef>
                <a:spcPts val="0"/>
              </a:spcBef>
              <a:buFont typeface="Arial Unicode MS" pitchFamily="34" charset="-128"/>
              <a:buNone/>
              <a:defRPr/>
            </a:pPr>
            <a:r>
              <a:rPr lang="fr-FR" sz="2000" kern="0" dirty="0">
                <a:solidFill>
                  <a:schemeClr val="bg2"/>
                </a:solidFill>
                <a:latin typeface="Helvetica" pitchFamily="34" charset="0"/>
              </a:rPr>
              <a:t>Les OC disposent de moins de trois mois pour évaluer les propositions d’inscription renvoyées</a:t>
            </a:r>
          </a:p>
          <a:p>
            <a:pPr marL="628650" lvl="1" indent="-266700">
              <a:spcBef>
                <a:spcPts val="0"/>
              </a:spcBef>
              <a:buFontTx/>
              <a:buChar char="–"/>
              <a:defRPr/>
            </a:pPr>
            <a:r>
              <a:rPr lang="fr-FR" sz="2000" kern="0" dirty="0">
                <a:solidFill>
                  <a:schemeClr val="bg2"/>
                </a:solidFill>
                <a:latin typeface="Helvetica" pitchFamily="34" charset="0"/>
              </a:rPr>
              <a:t>Pas de temps pour organiser une mission  </a:t>
            </a:r>
          </a:p>
          <a:p>
            <a:pPr marL="628650" lvl="1" indent="-266700">
              <a:spcBef>
                <a:spcPts val="0"/>
              </a:spcBef>
              <a:buFontTx/>
              <a:buChar char="–"/>
              <a:defRPr/>
            </a:pPr>
            <a:r>
              <a:rPr lang="fr-FR" sz="2000" kern="0" dirty="0">
                <a:solidFill>
                  <a:schemeClr val="bg2"/>
                </a:solidFill>
                <a:latin typeface="Helvetica" pitchFamily="34" charset="0"/>
              </a:rPr>
              <a:t>Ni pour évaluer un dossier de proposition d’inscription nouveau ou profondément modifié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w="9525">
          <a:noFill/>
          <a:miter lim="800000"/>
          <a:headEnd/>
          <a:tailEnd/>
        </a:ln>
      </a:spPr>
      <a:bodyPr>
        <a:spAutoFit/>
      </a:bodyPr>
      <a:lstStyle>
        <a:defPPr fontAlgn="ctr">
          <a:spcBef>
            <a:spcPct val="20000"/>
          </a:spcBef>
          <a:buFont typeface="Arial Unicode MS" pitchFamily="34" charset="-128"/>
          <a:buNone/>
          <a:defRPr sz="1400" dirty="0" smtClean="0">
            <a:solidFill>
              <a:schemeClr val="bg2"/>
            </a:solidFill>
            <a:latin typeface="Helvetica" pitchFamily="34" charset="0"/>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3137</TotalTime>
  <Words>1403</Words>
  <Application>Microsoft Office PowerPoint</Application>
  <PresentationFormat>On-screen Show (4:3)</PresentationFormat>
  <Paragraphs>212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 Présentation des propositions d'inscription au Comité du PM</vt:lpstr>
      <vt:lpstr> Présentation des propositions d'inscription au Comité du PM</vt:lpstr>
      <vt:lpstr> Présentation des propositions d'inscription au Comité du PM</vt:lpstr>
      <vt:lpstr> Présentation des propositions d'inscription au Comité du PM</vt:lpstr>
      <vt:lpstr> Présentation des propositions d'inscription au Comité du PM</vt:lpstr>
      <vt:lpstr> Recommandation : Inscription</vt:lpstr>
      <vt:lpstr>Recommandation : Renvoyer et différer</vt:lpstr>
      <vt:lpstr>Recommandation : Renvoyer</vt:lpstr>
      <vt:lpstr>Recommandation : Renvoyer</vt:lpstr>
      <vt:lpstr>Recommandation : Renvoyer</vt:lpstr>
      <vt:lpstr>Recommandation : Différer</vt:lpstr>
      <vt:lpstr>Recommandation : Différer</vt:lpstr>
      <vt:lpstr>Renvoyer et Différer</vt:lpstr>
      <vt:lpstr>Renvoi et Différé</vt:lpstr>
      <vt:lpstr>Associer Renvoi et Différé : Conclusions</vt:lpstr>
      <vt:lpstr>Associer Renvoi et Différé : Conclusions</vt:lpstr>
      <vt:lpstr>Associer Renvoi et Différé : Conclusions</vt:lpstr>
      <vt:lpstr>Recommandation : Ne pas inscrire</vt:lpstr>
      <vt:lpstr>Recommandation : Ne pas inscrire</vt:lpstr>
      <vt:lpstr>Dialogue avec les OC</vt:lpstr>
      <vt:lpstr>Dialogue avec les OC</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jane</dc:creator>
  <cp:lastModifiedBy>Rossler, Mechtild</cp:lastModifiedBy>
  <cp:revision>287</cp:revision>
  <dcterms:created xsi:type="dcterms:W3CDTF">2009-03-23T09:50:48Z</dcterms:created>
  <dcterms:modified xsi:type="dcterms:W3CDTF">2013-01-31T12:28:47Z</dcterms:modified>
</cp:coreProperties>
</file>