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2" r:id="rId2"/>
    <p:sldId id="354" r:id="rId3"/>
    <p:sldId id="355" r:id="rId4"/>
    <p:sldId id="356" r:id="rId5"/>
    <p:sldId id="357" r:id="rId6"/>
    <p:sldId id="358" r:id="rId7"/>
    <p:sldId id="359" r:id="rId8"/>
    <p:sldId id="360" r:id="rId9"/>
    <p:sldId id="361" r:id="rId10"/>
    <p:sldId id="362" r:id="rId11"/>
    <p:sldId id="363" r:id="rId12"/>
    <p:sldId id="364" r:id="rId13"/>
    <p:sldId id="365" r:id="rId14"/>
    <p:sldId id="366" r:id="rId15"/>
    <p:sldId id="367" r:id="rId16"/>
    <p:sldId id="368" r:id="rId17"/>
    <p:sldId id="369" r:id="rId18"/>
    <p:sldId id="370" r:id="rId19"/>
    <p:sldId id="371" r:id="rId20"/>
    <p:sldId id="372" r:id="rId21"/>
    <p:sldId id="373" r:id="rId22"/>
    <p:sldId id="375" r:id="rId23"/>
    <p:sldId id="374" r:id="rId24"/>
  </p:sldIdLst>
  <p:sldSz cx="9144000" cy="6858000" type="screen4x3"/>
  <p:notesSz cx="6669088" cy="97758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67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505" autoAdjust="0"/>
    <p:restoredTop sz="97838" autoAdjust="0"/>
  </p:normalViewPr>
  <p:slideViewPr>
    <p:cSldViewPr>
      <p:cViewPr>
        <p:scale>
          <a:sx n="92" d="100"/>
          <a:sy n="92" d="100"/>
        </p:scale>
        <p:origin x="-466" y="-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3180" y="-84"/>
      </p:cViewPr>
      <p:guideLst>
        <p:guide orient="horz" pos="3079"/>
        <p:guide pos="2101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9" cy="488792"/>
          </a:xfrm>
          <a:prstGeom prst="rect">
            <a:avLst/>
          </a:prstGeom>
        </p:spPr>
        <p:txBody>
          <a:bodyPr vert="horz" lIns="89758" tIns="44879" rIns="89758" bIns="44879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777606" y="0"/>
            <a:ext cx="2889939" cy="488792"/>
          </a:xfrm>
          <a:prstGeom prst="rect">
            <a:avLst/>
          </a:prstGeom>
        </p:spPr>
        <p:txBody>
          <a:bodyPr vert="horz" lIns="89758" tIns="44879" rIns="89758" bIns="44879" rtlCol="0"/>
          <a:lstStyle>
            <a:lvl1pPr algn="r">
              <a:defRPr sz="1200"/>
            </a:lvl1pPr>
          </a:lstStyle>
          <a:p>
            <a:fld id="{331D8CDC-989E-4842-8DE8-38CCEEB9FEA3}" type="datetimeFigureOut">
              <a:rPr lang="fr-FR" smtClean="0"/>
              <a:pPr/>
              <a:t>31/01/2013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777606" y="9285337"/>
            <a:ext cx="2889939" cy="488792"/>
          </a:xfrm>
          <a:prstGeom prst="rect">
            <a:avLst/>
          </a:prstGeom>
        </p:spPr>
        <p:txBody>
          <a:bodyPr vert="horz" lIns="89758" tIns="44879" rIns="89758" bIns="44879" rtlCol="0" anchor="b"/>
          <a:lstStyle>
            <a:lvl1pPr algn="r">
              <a:defRPr sz="1200"/>
            </a:lvl1pPr>
          </a:lstStyle>
          <a:p>
            <a:fld id="{2F257060-B665-4E4B-8FC9-031637C24C06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2"/>
          </p:nvPr>
        </p:nvSpPr>
        <p:spPr>
          <a:xfrm>
            <a:off x="0" y="9285337"/>
            <a:ext cx="2889939" cy="488792"/>
          </a:xfrm>
          <a:prstGeom prst="rect">
            <a:avLst/>
          </a:prstGeom>
        </p:spPr>
        <p:txBody>
          <a:bodyPr vert="horz" lIns="89758" tIns="44879" rIns="89758" bIns="44879" rtlCol="0" anchor="b"/>
          <a:lstStyle>
            <a:lvl1pPr algn="l">
              <a:defRPr sz="1200"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64675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9" cy="488792"/>
          </a:xfrm>
          <a:prstGeom prst="rect">
            <a:avLst/>
          </a:prstGeom>
        </p:spPr>
        <p:txBody>
          <a:bodyPr vert="horz" wrap="square" lIns="89758" tIns="44879" rIns="89758" bIns="4487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777606" y="0"/>
            <a:ext cx="2889939" cy="488792"/>
          </a:xfrm>
          <a:prstGeom prst="rect">
            <a:avLst/>
          </a:prstGeom>
        </p:spPr>
        <p:txBody>
          <a:bodyPr vert="horz" wrap="square" lIns="89758" tIns="44879" rIns="89758" bIns="4487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749279F-F743-4040-8250-6A087085422B}" type="datetimeFigureOut">
              <a:rPr lang="fr-FR"/>
              <a:pPr>
                <a:defRPr/>
              </a:pPr>
              <a:t>31/01/2013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733425"/>
            <a:ext cx="4884738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758" tIns="44879" rIns="89758" bIns="44879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66909" y="4643518"/>
            <a:ext cx="5335270" cy="4399121"/>
          </a:xfrm>
          <a:prstGeom prst="rect">
            <a:avLst/>
          </a:prstGeom>
        </p:spPr>
        <p:txBody>
          <a:bodyPr vert="horz" lIns="89758" tIns="44879" rIns="89758" bIns="44879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285337"/>
            <a:ext cx="2889939" cy="488792"/>
          </a:xfrm>
          <a:prstGeom prst="rect">
            <a:avLst/>
          </a:prstGeom>
        </p:spPr>
        <p:txBody>
          <a:bodyPr vert="horz" wrap="square" lIns="89758" tIns="44879" rIns="89758" bIns="4487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777606" y="9285337"/>
            <a:ext cx="2889939" cy="488792"/>
          </a:xfrm>
          <a:prstGeom prst="rect">
            <a:avLst/>
          </a:prstGeom>
        </p:spPr>
        <p:txBody>
          <a:bodyPr vert="horz" wrap="square" lIns="89758" tIns="44879" rIns="89758" bIns="448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0821C33-A278-4191-A155-B36C343F2E9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18559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885" indent="-342885">
              <a:spcBef>
                <a:spcPct val="20000"/>
              </a:spcBef>
              <a:defRPr/>
            </a:pPr>
            <a:r>
              <a:rPr lang="en-US" dirty="0" smtClean="0">
                <a:solidFill>
                  <a:srgbClr val="990000"/>
                </a:solidFill>
              </a:rPr>
              <a:t>This is a brief oral presentation </a:t>
            </a:r>
          </a:p>
          <a:p>
            <a:pPr marL="342885" indent="-342885">
              <a:spcBef>
                <a:spcPct val="20000"/>
              </a:spcBef>
              <a:defRPr/>
            </a:pPr>
            <a:endParaRPr lang="en-US" dirty="0" smtClean="0">
              <a:solidFill>
                <a:srgbClr val="990000"/>
              </a:solidFill>
            </a:endParaRPr>
          </a:p>
          <a:p>
            <a:pPr marL="342885" indent="-342885">
              <a:spcBef>
                <a:spcPct val="20000"/>
              </a:spcBef>
              <a:defRPr/>
            </a:pPr>
            <a:r>
              <a:rPr lang="en-US" dirty="0" smtClean="0">
                <a:solidFill>
                  <a:srgbClr val="990000"/>
                </a:solidFill>
              </a:rPr>
              <a:t>At the end of this presentation, the Advisory Bodies respond eventual questions from members of the </a:t>
            </a:r>
            <a:r>
              <a:rPr lang="en-US" dirty="0" err="1" smtClean="0">
                <a:solidFill>
                  <a:srgbClr val="990000"/>
                </a:solidFill>
              </a:rPr>
              <a:t>WH</a:t>
            </a:r>
            <a:r>
              <a:rPr lang="en-US" dirty="0" smtClean="0">
                <a:solidFill>
                  <a:srgbClr val="990000"/>
                </a:solidFill>
              </a:rPr>
              <a:t> Committee.</a:t>
            </a:r>
          </a:p>
          <a:p>
            <a:pPr>
              <a:defRPr/>
            </a:pPr>
            <a:endParaRPr lang="en-GB" dirty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335E1A-8FE6-4F0E-8E77-24CA728BB669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6154723-3C9C-4EC3-921F-C79546A5A28C}" type="slidenum">
              <a:rPr lang="en-GB" smtClean="0"/>
              <a:pPr/>
              <a:t>8</a:t>
            </a:fld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2E21828-065D-4114-BB63-847E6C272543}" type="slidenum">
              <a:rPr lang="en-GB" smtClean="0"/>
              <a:pPr/>
              <a:t>9</a:t>
            </a:fld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Arial Unicode MS" pitchFamily="34" charset="-128"/>
              <a:buNone/>
            </a:pPr>
            <a:r>
              <a:rPr lang="en-GB" smtClean="0"/>
              <a:t>The reasons for referral could be  associated with the lack of:</a:t>
            </a:r>
          </a:p>
          <a:p>
            <a:pPr eaLnBrk="1" hangingPunct="1">
              <a:buFontTx/>
              <a:buChar char="•"/>
            </a:pPr>
            <a:r>
              <a:rPr lang="en-GB" smtClean="0"/>
              <a:t>adequate definition of the property</a:t>
            </a:r>
          </a:p>
          <a:p>
            <a:pPr eaLnBrk="1" hangingPunct="1">
              <a:buFontTx/>
              <a:buChar char="•"/>
            </a:pPr>
            <a:r>
              <a:rPr lang="en-GB" smtClean="0"/>
              <a:t>legal protection</a:t>
            </a:r>
          </a:p>
          <a:p>
            <a:pPr eaLnBrk="1" hangingPunct="1">
              <a:buFontTx/>
              <a:buChar char="•"/>
            </a:pPr>
            <a:r>
              <a:rPr lang="en-GB" smtClean="0"/>
              <a:t>processes to address threats that might have an impact on the property</a:t>
            </a:r>
          </a:p>
          <a:p>
            <a:pPr eaLnBrk="1" hangingPunct="1">
              <a:buFontTx/>
              <a:buChar char="•"/>
            </a:pPr>
            <a:r>
              <a:rPr lang="en-GB" smtClean="0"/>
              <a:t>Or the inadequacy of the boundary or boundaries</a:t>
            </a:r>
          </a:p>
          <a:p>
            <a:pPr eaLnBrk="1" hangingPunct="1">
              <a:buFontTx/>
              <a:buChar char="•"/>
            </a:pPr>
            <a:r>
              <a:rPr lang="en-GB" smtClean="0"/>
              <a:t>  </a:t>
            </a:r>
          </a:p>
          <a:p>
            <a:pPr eaLnBrk="1" hangingPunct="1">
              <a:buFont typeface="Arial Unicode MS" pitchFamily="34" charset="-128"/>
              <a:buNone/>
            </a:pPr>
            <a:r>
              <a:rPr lang="en-US" smtClean="0"/>
              <a:t>The additional information requested does not lead “to the requirement for more in depth assessment or study, or a substantial revision by the State Party”.</a:t>
            </a:r>
          </a:p>
          <a:p>
            <a:pPr eaLnBrk="1" hangingPunct="1"/>
            <a:endParaRPr lang="en-GB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EC490A5-0113-4828-98F6-1E4C3348741D}" type="slidenum">
              <a:rPr lang="en-GB" smtClean="0"/>
              <a:pPr/>
              <a:t>10</a:t>
            </a:fld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4C72783-8202-432C-BA04-E66EF9F74574}" type="slidenum">
              <a:rPr lang="en-GB" smtClean="0"/>
              <a:pPr/>
              <a:t>11</a:t>
            </a:fld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EDF26A3-4879-4DA8-8A04-906D9701531B}" type="slidenum">
              <a:rPr lang="en-GB" smtClean="0"/>
              <a:pPr/>
              <a:t>12</a:t>
            </a:fld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587265-980E-49A2-A237-165C9962CF2F}" type="slidenum">
              <a:rPr lang="en-GB" smtClean="0"/>
              <a:pPr/>
              <a:t>19</a:t>
            </a:fld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FE016C4-EC71-4789-8BBF-4107DF7237D1}" type="slidenum">
              <a:rPr lang="en-GB" smtClean="0"/>
              <a:pPr/>
              <a:t>23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 descr="PEGASE_VERT_QUADRI_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20272" y="6021288"/>
            <a:ext cx="792178" cy="557284"/>
          </a:xfrm>
          <a:prstGeom prst="rect">
            <a:avLst/>
          </a:prstGeom>
        </p:spPr>
      </p:pic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550" y="6141163"/>
            <a:ext cx="1800250" cy="312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7" name="Connecteur droit 16"/>
          <p:cNvCxnSpPr/>
          <p:nvPr userDrawn="1"/>
        </p:nvCxnSpPr>
        <p:spPr>
          <a:xfrm>
            <a:off x="827480" y="2708920"/>
            <a:ext cx="7561050" cy="0"/>
          </a:xfrm>
          <a:prstGeom prst="line">
            <a:avLst/>
          </a:prstGeom>
          <a:ln>
            <a:solidFill>
              <a:srgbClr val="0F673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 userDrawn="1"/>
        </p:nvCxnSpPr>
        <p:spPr>
          <a:xfrm>
            <a:off x="827480" y="836640"/>
            <a:ext cx="7561050" cy="0"/>
          </a:xfrm>
          <a:prstGeom prst="line">
            <a:avLst/>
          </a:prstGeom>
          <a:ln>
            <a:solidFill>
              <a:srgbClr val="0F673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 userDrawn="1"/>
        </p:nvCxnSpPr>
        <p:spPr>
          <a:xfrm>
            <a:off x="827480" y="4149080"/>
            <a:ext cx="7561050" cy="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 userDrawn="1"/>
        </p:nvCxnSpPr>
        <p:spPr>
          <a:xfrm>
            <a:off x="827480" y="3212976"/>
            <a:ext cx="7561050" cy="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cription_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00" y="0"/>
            <a:ext cx="8641200" cy="548679"/>
          </a:xfrm>
        </p:spPr>
        <p:txBody>
          <a:bodyPr/>
          <a:lstStyle>
            <a:lvl1pPr algn="r">
              <a:defRPr sz="2000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pPr>
              <a:defRPr/>
            </a:pPr>
            <a:fld id="{CC7A9A8F-A723-47DB-90F8-A708BEDF8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>
          <a:xfrm>
            <a:off x="539440" y="4149725"/>
            <a:ext cx="7993110" cy="21590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Helvetica" pitchFamily="34" charset="0"/>
                <a:cs typeface="Helvetica" pitchFamily="34" charset="0"/>
              </a:defRPr>
            </a:lvl1pPr>
          </a:lstStyle>
          <a:p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539439" y="765175"/>
            <a:ext cx="7993111" cy="3240088"/>
          </a:xfrm>
          <a:prstGeom prst="rect">
            <a:avLst/>
          </a:prstGeom>
        </p:spPr>
        <p:txBody>
          <a:bodyPr/>
          <a:lstStyle>
            <a:lvl1pPr>
              <a:defRPr sz="2000" b="1">
                <a:latin typeface="Helvetica" pitchFamily="34" charset="0"/>
                <a:cs typeface="Helvetica" pitchFamily="34" charset="0"/>
              </a:defRPr>
            </a:lvl1pPr>
            <a:lvl2pPr>
              <a:defRPr sz="1600">
                <a:latin typeface="Helvetica" pitchFamily="34" charset="0"/>
                <a:cs typeface="Helvetica" pitchFamily="34" charset="0"/>
              </a:defRPr>
            </a:lvl2pPr>
            <a:lvl3pPr>
              <a:defRPr sz="1600">
                <a:latin typeface="Helvetica" pitchFamily="34" charset="0"/>
                <a:cs typeface="Helvetica" pitchFamily="34" charset="0"/>
              </a:defRPr>
            </a:lvl3pPr>
            <a:lvl4pPr>
              <a:defRPr sz="1600">
                <a:latin typeface="Helvetica" pitchFamily="34" charset="0"/>
                <a:cs typeface="Helvetica" pitchFamily="34" charset="0"/>
              </a:defRPr>
            </a:lvl4pPr>
            <a:lvl5pPr>
              <a:defRPr sz="1600">
                <a:latin typeface="Helvetica" pitchFamily="34" charset="0"/>
                <a:cs typeface="Helvetica" pitchFamily="34" charset="0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0"/>
            <a:endParaRPr lang="fr-FR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cription_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00" y="0"/>
            <a:ext cx="8641200" cy="548679"/>
          </a:xfrm>
        </p:spPr>
        <p:txBody>
          <a:bodyPr/>
          <a:lstStyle>
            <a:lvl1pPr algn="r">
              <a:defRPr sz="2000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pPr>
              <a:defRPr/>
            </a:pPr>
            <a:fld id="{CC7A9A8F-A723-47DB-90F8-A708BEDF8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>
          <a:xfrm>
            <a:off x="250825" y="908651"/>
            <a:ext cx="3601075" cy="518472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pitchFamily="34" charset="0"/>
                <a:cs typeface="Helvetica" pitchFamily="34" charset="0"/>
              </a:defRPr>
            </a:lvl1pPr>
          </a:lstStyle>
          <a:p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3995921" y="908651"/>
            <a:ext cx="4897254" cy="5184720"/>
          </a:xfrm>
          <a:prstGeom prst="rect">
            <a:avLst/>
          </a:prstGeom>
        </p:spPr>
        <p:txBody>
          <a:bodyPr anchor="ctr"/>
          <a:lstStyle>
            <a:lvl1pPr>
              <a:defRPr sz="1800" b="1">
                <a:latin typeface="Helvetica" pitchFamily="34" charset="0"/>
                <a:cs typeface="Helvetica" pitchFamily="34" charset="0"/>
              </a:defRPr>
            </a:lvl1pPr>
            <a:lvl2pPr>
              <a:defRPr sz="1600">
                <a:latin typeface="Helvetica" pitchFamily="34" charset="0"/>
                <a:cs typeface="Helvetica" pitchFamily="34" charset="0"/>
              </a:defRPr>
            </a:lvl2pPr>
            <a:lvl3pPr>
              <a:defRPr sz="1600">
                <a:latin typeface="Helvetica" pitchFamily="34" charset="0"/>
                <a:cs typeface="Helvetica" pitchFamily="34" charset="0"/>
              </a:defRPr>
            </a:lvl3pPr>
            <a:lvl4pPr>
              <a:defRPr sz="1600">
                <a:latin typeface="Helvetica" pitchFamily="34" charset="0"/>
                <a:cs typeface="Helvetica" pitchFamily="34" charset="0"/>
              </a:defRPr>
            </a:lvl4pPr>
            <a:lvl5pPr>
              <a:defRPr sz="1600">
                <a:latin typeface="Helvetica" pitchFamily="34" charset="0"/>
                <a:cs typeface="Helvetica" pitchFamily="34" charset="0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0"/>
            <a:endParaRPr lang="fr-FR" dirty="0" smtClean="0"/>
          </a:p>
          <a:p>
            <a:pPr lvl="0"/>
            <a:endParaRPr lang="fr-FR" dirty="0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cation m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29EF9-491C-478E-A1F0-F268B3979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Espace réservé pour une image  8"/>
          <p:cNvSpPr>
            <a:spLocks noGrp="1"/>
          </p:cNvSpPr>
          <p:nvPr>
            <p:ph type="pic" sz="quarter" idx="13"/>
          </p:nvPr>
        </p:nvSpPr>
        <p:spPr>
          <a:xfrm>
            <a:off x="250825" y="980660"/>
            <a:ext cx="8642350" cy="5040700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29EF9-491C-478E-A1F0-F268B3979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Espace réservé pour une image  8"/>
          <p:cNvSpPr>
            <a:spLocks noGrp="1"/>
          </p:cNvSpPr>
          <p:nvPr>
            <p:ph type="pic" sz="quarter" idx="13"/>
          </p:nvPr>
        </p:nvSpPr>
        <p:spPr>
          <a:xfrm>
            <a:off x="250825" y="836613"/>
            <a:ext cx="8642350" cy="5040727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4"/>
          </p:nvPr>
        </p:nvSpPr>
        <p:spPr>
          <a:xfrm>
            <a:off x="250825" y="6022063"/>
            <a:ext cx="8642350" cy="287337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400">
                <a:latin typeface="Helvetica" pitchFamily="34" charset="0"/>
                <a:cs typeface="Helvetica" pitchFamily="34" charset="0"/>
              </a:defRPr>
            </a:lvl1pPr>
            <a:lvl2pPr>
              <a:buFontTx/>
              <a:buNone/>
              <a:defRPr sz="1400">
                <a:latin typeface="Helvetica" pitchFamily="34" charset="0"/>
                <a:cs typeface="Helvetica" pitchFamily="34" charset="0"/>
              </a:defRPr>
            </a:lvl2pPr>
            <a:lvl3pPr>
              <a:buFontTx/>
              <a:buNone/>
              <a:defRPr sz="1400">
                <a:latin typeface="Helvetica" pitchFamily="34" charset="0"/>
                <a:cs typeface="Helvetica" pitchFamily="34" charset="0"/>
              </a:defRPr>
            </a:lvl3pPr>
            <a:lvl4pPr>
              <a:buFontTx/>
              <a:buNone/>
              <a:defRPr sz="1400">
                <a:latin typeface="Helvetica" pitchFamily="34" charset="0"/>
                <a:cs typeface="Helvetica" pitchFamily="34" charset="0"/>
              </a:defRPr>
            </a:lvl4pPr>
            <a:lvl5pPr>
              <a:buFontTx/>
              <a:buNone/>
              <a:defRPr sz="1400">
                <a:latin typeface="Helvetica" pitchFamily="34" charset="0"/>
                <a:cs typeface="Helvetica" pitchFamily="34" charset="0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23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196975"/>
            <a:ext cx="4897438" cy="4608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1"/>
            <a:ext cx="8640960" cy="548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8530" y="6525344"/>
            <a:ext cx="586408" cy="268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2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pPr>
              <a:defRPr/>
            </a:pPr>
            <a:fld id="{86AAF9A8-99BB-4146-8754-2B6B926040B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01836" y="6550318"/>
            <a:ext cx="1101724" cy="1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Connecteur droit 9"/>
          <p:cNvCxnSpPr/>
          <p:nvPr userDrawn="1"/>
        </p:nvCxnSpPr>
        <p:spPr>
          <a:xfrm>
            <a:off x="251400" y="548600"/>
            <a:ext cx="8641200" cy="0"/>
          </a:xfrm>
          <a:prstGeom prst="line">
            <a:avLst/>
          </a:prstGeom>
          <a:ln>
            <a:solidFill>
              <a:srgbClr val="0F673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 userDrawn="1"/>
        </p:nvCxnSpPr>
        <p:spPr>
          <a:xfrm>
            <a:off x="251400" y="6453420"/>
            <a:ext cx="8641200" cy="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909" r:id="rId2"/>
    <p:sldLayoutId id="2147483910" r:id="rId3"/>
    <p:sldLayoutId id="2147483911" r:id="rId4"/>
    <p:sldLayoutId id="2147483900" r:id="rId5"/>
    <p:sldLayoutId id="2147483912" r:id="rId6"/>
    <p:sldLayoutId id="2147483913" r:id="rId7"/>
  </p:sldLayoutIdLst>
  <p:hf hdr="0" ftr="0" dt="0"/>
  <p:txStyles>
    <p:titleStyle>
      <a:lvl1pPr marL="85725" indent="-85725" algn="l" rtl="0" eaLnBrk="0" fontAlgn="base" hangingPunct="0">
        <a:spcBef>
          <a:spcPct val="0"/>
        </a:spcBef>
        <a:spcAft>
          <a:spcPct val="0"/>
        </a:spcAft>
        <a:tabLst>
          <a:tab pos="8877300" algn="r"/>
        </a:tabLst>
        <a:defRPr sz="2000">
          <a:solidFill>
            <a:schemeClr val="bg2"/>
          </a:solidFill>
          <a:latin typeface="Helvetica" pitchFamily="34" charset="0"/>
          <a:ea typeface="ＭＳ Ｐゴシック" pitchFamily="34" charset="-128"/>
          <a:cs typeface="Helvetica" pitchFamily="34" charset="0"/>
        </a:defRPr>
      </a:lvl1pPr>
      <a:lvl2pPr marL="85725" indent="-85725" algn="l" rtl="0" eaLnBrk="0" fontAlgn="base" hangingPunct="0">
        <a:spcBef>
          <a:spcPct val="0"/>
        </a:spcBef>
        <a:spcAft>
          <a:spcPct val="0"/>
        </a:spcAft>
        <a:tabLst>
          <a:tab pos="8877300" algn="r"/>
        </a:tabLst>
        <a:defRPr sz="2400">
          <a:solidFill>
            <a:schemeClr val="bg2"/>
          </a:solidFill>
          <a:latin typeface="Verdana" pitchFamily="-112" charset="0"/>
          <a:ea typeface="ＭＳ Ｐゴシック" pitchFamily="34" charset="-128"/>
        </a:defRPr>
      </a:lvl2pPr>
      <a:lvl3pPr marL="85725" indent="-85725" algn="l" rtl="0" eaLnBrk="0" fontAlgn="base" hangingPunct="0">
        <a:spcBef>
          <a:spcPct val="0"/>
        </a:spcBef>
        <a:spcAft>
          <a:spcPct val="0"/>
        </a:spcAft>
        <a:tabLst>
          <a:tab pos="8877300" algn="r"/>
        </a:tabLst>
        <a:defRPr sz="2400">
          <a:solidFill>
            <a:schemeClr val="bg2"/>
          </a:solidFill>
          <a:latin typeface="Verdana" pitchFamily="-112" charset="0"/>
          <a:ea typeface="ＭＳ Ｐゴシック" pitchFamily="34" charset="-128"/>
        </a:defRPr>
      </a:lvl3pPr>
      <a:lvl4pPr marL="85725" indent="-85725" algn="l" rtl="0" eaLnBrk="0" fontAlgn="base" hangingPunct="0">
        <a:spcBef>
          <a:spcPct val="0"/>
        </a:spcBef>
        <a:spcAft>
          <a:spcPct val="0"/>
        </a:spcAft>
        <a:tabLst>
          <a:tab pos="8877300" algn="r"/>
        </a:tabLst>
        <a:defRPr sz="2400">
          <a:solidFill>
            <a:schemeClr val="bg2"/>
          </a:solidFill>
          <a:latin typeface="Verdana" pitchFamily="-112" charset="0"/>
          <a:ea typeface="ＭＳ Ｐゴシック" pitchFamily="34" charset="-128"/>
        </a:defRPr>
      </a:lvl4pPr>
      <a:lvl5pPr marL="85725" indent="-85725" algn="l" rtl="0" eaLnBrk="0" fontAlgn="base" hangingPunct="0">
        <a:spcBef>
          <a:spcPct val="0"/>
        </a:spcBef>
        <a:spcAft>
          <a:spcPct val="0"/>
        </a:spcAft>
        <a:tabLst>
          <a:tab pos="8877300" algn="r"/>
        </a:tabLst>
        <a:defRPr sz="2400">
          <a:solidFill>
            <a:schemeClr val="bg2"/>
          </a:solidFill>
          <a:latin typeface="Verdana" pitchFamily="-112" charset="0"/>
          <a:ea typeface="ＭＳ Ｐゴシック" pitchFamily="34" charset="-128"/>
        </a:defRPr>
      </a:lvl5pPr>
      <a:lvl6pPr marL="542925" algn="l" rtl="0" fontAlgn="base">
        <a:spcBef>
          <a:spcPct val="0"/>
        </a:spcBef>
        <a:spcAft>
          <a:spcPct val="0"/>
        </a:spcAft>
        <a:tabLst>
          <a:tab pos="8877300" algn="r"/>
        </a:tabLst>
        <a:defRPr sz="2400">
          <a:solidFill>
            <a:schemeClr val="bg2"/>
          </a:solidFill>
          <a:latin typeface="Verdana" pitchFamily="-112" charset="0"/>
        </a:defRPr>
      </a:lvl6pPr>
      <a:lvl7pPr marL="1000125" algn="l" rtl="0" fontAlgn="base">
        <a:spcBef>
          <a:spcPct val="0"/>
        </a:spcBef>
        <a:spcAft>
          <a:spcPct val="0"/>
        </a:spcAft>
        <a:tabLst>
          <a:tab pos="8877300" algn="r"/>
        </a:tabLst>
        <a:defRPr sz="2400">
          <a:solidFill>
            <a:schemeClr val="bg2"/>
          </a:solidFill>
          <a:latin typeface="Verdana" pitchFamily="-112" charset="0"/>
        </a:defRPr>
      </a:lvl7pPr>
      <a:lvl8pPr marL="1457325" algn="l" rtl="0" fontAlgn="base">
        <a:spcBef>
          <a:spcPct val="0"/>
        </a:spcBef>
        <a:spcAft>
          <a:spcPct val="0"/>
        </a:spcAft>
        <a:tabLst>
          <a:tab pos="8877300" algn="r"/>
        </a:tabLst>
        <a:defRPr sz="2400">
          <a:solidFill>
            <a:schemeClr val="bg2"/>
          </a:solidFill>
          <a:latin typeface="Verdana" pitchFamily="-112" charset="0"/>
        </a:defRPr>
      </a:lvl8pPr>
      <a:lvl9pPr marL="1914525" algn="l" rtl="0" fontAlgn="base">
        <a:spcBef>
          <a:spcPct val="0"/>
        </a:spcBef>
        <a:spcAft>
          <a:spcPct val="0"/>
        </a:spcAft>
        <a:tabLst>
          <a:tab pos="8877300" algn="r"/>
        </a:tabLst>
        <a:defRPr sz="2400">
          <a:solidFill>
            <a:schemeClr val="bg2"/>
          </a:solidFill>
          <a:latin typeface="Verdana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 Unicode MS" pitchFamily="34" charset="-128"/>
        <a:buChar char="•"/>
        <a:defRPr sz="2400">
          <a:solidFill>
            <a:schemeClr val="bg2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2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bg2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bg2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bg2"/>
          </a:solidFill>
          <a:latin typeface="+mn-lt"/>
          <a:ea typeface="ＭＳ Ｐゴシック" pitchFamily="-112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bg2"/>
          </a:solidFill>
          <a:latin typeface="+mn-lt"/>
          <a:ea typeface="ＭＳ Ｐゴシック" pitchFamily="-112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bg2"/>
          </a:solidFill>
          <a:latin typeface="+mn-lt"/>
          <a:ea typeface="ＭＳ Ｐゴシック" pitchFamily="-112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bg2"/>
          </a:solidFill>
          <a:latin typeface="+mn-lt"/>
          <a:ea typeface="ＭＳ Ｐゴシック" pitchFamily="-112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bg2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Connecteur droit 31"/>
          <p:cNvCxnSpPr/>
          <p:nvPr/>
        </p:nvCxnSpPr>
        <p:spPr>
          <a:xfrm>
            <a:off x="1331640" y="3212976"/>
            <a:ext cx="6480720" cy="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itre 4"/>
          <p:cNvSpPr txBox="1">
            <a:spLocks/>
          </p:cNvSpPr>
          <p:nvPr/>
        </p:nvSpPr>
        <p:spPr>
          <a:xfrm>
            <a:off x="971500" y="836640"/>
            <a:ext cx="7201000" cy="1872220"/>
          </a:xfrm>
          <a:prstGeom prst="rect">
            <a:avLst/>
          </a:prstGeom>
        </p:spPr>
        <p:txBody>
          <a:bodyPr anchor="ctr"/>
          <a:lstStyle/>
          <a:p>
            <a:pPr lvl="0" eaLnBrk="0" hangingPunct="0">
              <a:tabLst>
                <a:tab pos="8877300" algn="r"/>
              </a:tabLst>
              <a:defRPr/>
            </a:pPr>
            <a:r>
              <a:rPr lang="en-US" sz="2800" dirty="0" smtClean="0">
                <a:solidFill>
                  <a:schemeClr val="bg2"/>
                </a:solidFill>
                <a:latin typeface="Helvetica" pitchFamily="34" charset="0"/>
              </a:rPr>
              <a:t>Presentation of Nominations to the World Heritage Committee by the Advisory Bodies</a:t>
            </a:r>
            <a:endParaRPr kumimoji="0" lang="fr-FR" sz="2800" b="0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187530" y="3212970"/>
            <a:ext cx="5545137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0"/>
          <a:lstStyle/>
          <a:p>
            <a:pPr fontAlgn="ctr">
              <a:spcBef>
                <a:spcPct val="20000"/>
              </a:spcBef>
              <a:buFont typeface="Arial Unicode MS" pitchFamily="34" charset="-128"/>
              <a:buNone/>
              <a:defRPr/>
            </a:pPr>
            <a:r>
              <a:rPr lang="fr-FR" kern="0" dirty="0" err="1" smtClean="0">
                <a:solidFill>
                  <a:schemeClr val="bg2"/>
                </a:solidFill>
                <a:latin typeface="Helvetica" pitchFamily="34" charset="0"/>
              </a:rPr>
              <a:t>Presentation</a:t>
            </a:r>
            <a:r>
              <a:rPr lang="fr-FR" kern="0" dirty="0" smtClean="0">
                <a:solidFill>
                  <a:schemeClr val="bg2"/>
                </a:solidFill>
                <a:latin typeface="Helvetica" pitchFamily="34" charset="0"/>
              </a:rPr>
              <a:t> by ICOMOS</a:t>
            </a:r>
            <a:endParaRPr lang="fr-FR" kern="0" dirty="0">
              <a:solidFill>
                <a:schemeClr val="bg2"/>
              </a:solidFill>
              <a:latin typeface="Helvetica" pitchFamily="34" charset="0"/>
            </a:endParaRPr>
          </a:p>
          <a:p>
            <a:pPr fontAlgn="ctr">
              <a:spcBef>
                <a:spcPct val="20000"/>
              </a:spcBef>
              <a:buFont typeface="Arial Unicode MS" pitchFamily="34" charset="-128"/>
              <a:buNone/>
              <a:defRPr/>
            </a:pPr>
            <a:r>
              <a:rPr lang="fr-FR" kern="0" dirty="0" smtClean="0">
                <a:solidFill>
                  <a:schemeClr val="bg2"/>
                </a:solidFill>
                <a:latin typeface="Helvetica" pitchFamily="34" charset="0"/>
              </a:rPr>
              <a:t>Paris, </a:t>
            </a:r>
            <a:r>
              <a:rPr lang="fr-FR" kern="0" dirty="0" err="1" smtClean="0">
                <a:solidFill>
                  <a:schemeClr val="bg2"/>
                </a:solidFill>
                <a:latin typeface="Helvetica" pitchFamily="34" charset="0"/>
              </a:rPr>
              <a:t>January</a:t>
            </a:r>
            <a:r>
              <a:rPr lang="fr-FR" kern="0" dirty="0" smtClean="0">
                <a:solidFill>
                  <a:schemeClr val="bg2"/>
                </a:solidFill>
                <a:latin typeface="Helvetica" pitchFamily="34" charset="0"/>
              </a:rPr>
              <a:t> 2013</a:t>
            </a:r>
            <a:endParaRPr lang="fr-FR" kern="0" dirty="0">
              <a:solidFill>
                <a:schemeClr val="bg2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48600"/>
          </a:xfrm>
        </p:spPr>
        <p:txBody>
          <a:bodyPr/>
          <a:lstStyle/>
          <a:p>
            <a:pPr algn="r"/>
            <a:r>
              <a:rPr lang="en-GB" dirty="0" smtClean="0"/>
              <a:t>Recommendation: Referral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67544" y="1196975"/>
            <a:ext cx="8281169" cy="4608513"/>
          </a:xfrm>
        </p:spPr>
        <p:txBody>
          <a:bodyPr/>
          <a:lstStyle/>
          <a:p>
            <a:pPr marL="0" indent="0">
              <a:spcBef>
                <a:spcPts val="0"/>
              </a:spcBef>
              <a:buFont typeface="Arial Unicode MS" pitchFamily="34" charset="-128"/>
              <a:buNone/>
            </a:pPr>
            <a:r>
              <a:rPr lang="en-GB" sz="2000" b="1" dirty="0" smtClean="0">
                <a:latin typeface="Helvetica" pitchFamily="34" charset="0"/>
              </a:rPr>
              <a:t>Referred back </a:t>
            </a:r>
            <a:r>
              <a:rPr lang="en-GB" sz="2000" dirty="0" smtClean="0">
                <a:latin typeface="Helvetica" pitchFamily="34" charset="0"/>
              </a:rPr>
              <a:t>properties should normally meet the following benchmarks: </a:t>
            </a:r>
          </a:p>
          <a:p>
            <a:pPr lvl="1">
              <a:spcBef>
                <a:spcPts val="0"/>
              </a:spcBef>
            </a:pPr>
            <a:endParaRPr lang="en-GB" dirty="0" smtClean="0">
              <a:latin typeface="Helvetica" pitchFamily="34" charset="0"/>
            </a:endParaRPr>
          </a:p>
          <a:p>
            <a:pPr lvl="1">
              <a:spcBef>
                <a:spcPts val="0"/>
              </a:spcBef>
            </a:pPr>
            <a:r>
              <a:rPr lang="en-GB" dirty="0" smtClean="0">
                <a:latin typeface="Helvetica" pitchFamily="34" charset="0"/>
              </a:rPr>
              <a:t>Comparative analysis is appropriate</a:t>
            </a:r>
          </a:p>
          <a:p>
            <a:pPr lvl="1">
              <a:spcBef>
                <a:spcPts val="0"/>
              </a:spcBef>
            </a:pPr>
            <a:r>
              <a:rPr lang="en-GB" dirty="0" smtClean="0">
                <a:latin typeface="Helvetica" pitchFamily="34" charset="0"/>
              </a:rPr>
              <a:t>Conditions of authenticity and integrity have been met</a:t>
            </a:r>
          </a:p>
          <a:p>
            <a:pPr lvl="1">
              <a:spcBef>
                <a:spcPts val="0"/>
              </a:spcBef>
            </a:pPr>
            <a:r>
              <a:rPr lang="en-GB" dirty="0" smtClean="0">
                <a:latin typeface="Helvetica" pitchFamily="34" charset="0"/>
              </a:rPr>
              <a:t>Property could meet at least one criterion</a:t>
            </a:r>
          </a:p>
          <a:p>
            <a:pPr lvl="1">
              <a:spcBef>
                <a:spcPts val="0"/>
              </a:spcBef>
            </a:pPr>
            <a:r>
              <a:rPr lang="en-GB" dirty="0" smtClean="0">
                <a:latin typeface="Helvetica" pitchFamily="34" charset="0"/>
              </a:rPr>
              <a:t>OUV has been demonstrated </a:t>
            </a:r>
            <a:r>
              <a:rPr lang="en-GB" sz="2000" dirty="0" smtClean="0">
                <a:latin typeface="Helvetica" pitchFamily="34" charset="0"/>
              </a:rPr>
              <a:t>(even if in some cases the selection of the attributes could be refined)</a:t>
            </a:r>
          </a:p>
          <a:p>
            <a:pPr lvl="1">
              <a:spcBef>
                <a:spcPts val="0"/>
              </a:spcBef>
            </a:pPr>
            <a:r>
              <a:rPr lang="en-GB" dirty="0" smtClean="0">
                <a:latin typeface="Helvetica" pitchFamily="34" charset="0"/>
              </a:rPr>
              <a:t>Management system or management plan is in place but could be reinforced</a:t>
            </a:r>
          </a:p>
          <a:p>
            <a:pPr>
              <a:spcBef>
                <a:spcPts val="0"/>
              </a:spcBef>
            </a:pPr>
            <a:endParaRPr lang="en-GB" sz="2000" dirty="0" smtClean="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251400" y="1"/>
            <a:ext cx="8641200" cy="548600"/>
          </a:xfrm>
        </p:spPr>
        <p:txBody>
          <a:bodyPr/>
          <a:lstStyle/>
          <a:p>
            <a:pPr algn="r"/>
            <a:r>
              <a:rPr lang="en-GB" dirty="0" smtClean="0"/>
              <a:t>Recommendation: Referral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67544" y="1196975"/>
            <a:ext cx="8352606" cy="4608513"/>
          </a:xfrm>
        </p:spPr>
        <p:txBody>
          <a:bodyPr/>
          <a:lstStyle/>
          <a:p>
            <a:pPr>
              <a:spcBef>
                <a:spcPts val="0"/>
              </a:spcBef>
              <a:buFont typeface="Arial Unicode MS" pitchFamily="34" charset="-128"/>
              <a:buNone/>
            </a:pPr>
            <a:r>
              <a:rPr lang="en-GB" sz="2000" dirty="0" smtClean="0">
                <a:latin typeface="Helvetica" pitchFamily="34" charset="0"/>
              </a:rPr>
              <a:t>The reasons for </a:t>
            </a:r>
            <a:r>
              <a:rPr lang="en-GB" sz="2000" b="1" dirty="0" smtClean="0">
                <a:latin typeface="Helvetica" pitchFamily="34" charset="0"/>
              </a:rPr>
              <a:t>referral </a:t>
            </a:r>
            <a:r>
              <a:rPr lang="en-GB" sz="2000" dirty="0" smtClean="0">
                <a:latin typeface="Helvetica" pitchFamily="34" charset="0"/>
              </a:rPr>
              <a:t>could be associated with </a:t>
            </a:r>
          </a:p>
          <a:p>
            <a:pPr>
              <a:spcBef>
                <a:spcPts val="0"/>
              </a:spcBef>
              <a:buFont typeface="Arial Unicode MS" pitchFamily="34" charset="-128"/>
              <a:buNone/>
            </a:pPr>
            <a:endParaRPr lang="en-GB" sz="2000" dirty="0" smtClean="0">
              <a:latin typeface="Helvetica" pitchFamily="34" charset="0"/>
            </a:endParaRPr>
          </a:p>
          <a:p>
            <a:pPr lvl="1">
              <a:spcBef>
                <a:spcPts val="0"/>
              </a:spcBef>
            </a:pPr>
            <a:r>
              <a:rPr lang="en-GB" dirty="0" smtClean="0">
                <a:latin typeface="Helvetica" pitchFamily="34" charset="0"/>
              </a:rPr>
              <a:t>The lack of:</a:t>
            </a:r>
          </a:p>
          <a:p>
            <a:pPr marL="1076325" lvl="2" indent="-361950">
              <a:spcBef>
                <a:spcPts val="0"/>
              </a:spcBef>
            </a:pPr>
            <a:r>
              <a:rPr lang="en-GB" sz="2000" dirty="0" smtClean="0">
                <a:latin typeface="Helvetica" pitchFamily="34" charset="0"/>
              </a:rPr>
              <a:t>adequate definition of the property</a:t>
            </a:r>
          </a:p>
          <a:p>
            <a:pPr marL="1076325" lvl="2" indent="-361950">
              <a:spcBef>
                <a:spcPts val="0"/>
              </a:spcBef>
            </a:pPr>
            <a:r>
              <a:rPr lang="en-GB" sz="2000" dirty="0" smtClean="0">
                <a:latin typeface="Helvetica" pitchFamily="34" charset="0"/>
              </a:rPr>
              <a:t>legal protection</a:t>
            </a:r>
          </a:p>
          <a:p>
            <a:pPr marL="1076325" lvl="2" indent="-361950">
              <a:spcBef>
                <a:spcPts val="0"/>
              </a:spcBef>
            </a:pPr>
            <a:r>
              <a:rPr lang="en-GB" sz="2000" dirty="0" smtClean="0">
                <a:latin typeface="Helvetica" pitchFamily="34" charset="0"/>
              </a:rPr>
              <a:t>processes to address threats that might have an impact on the property</a:t>
            </a:r>
          </a:p>
          <a:p>
            <a:pPr>
              <a:spcBef>
                <a:spcPts val="0"/>
              </a:spcBef>
              <a:buFont typeface="Arial Unicode MS" pitchFamily="34" charset="-128"/>
              <a:buNone/>
            </a:pPr>
            <a:r>
              <a:rPr lang="en-GB" sz="2000" dirty="0" smtClean="0">
                <a:latin typeface="Helvetica" pitchFamily="34" charset="0"/>
              </a:rPr>
              <a:t>  </a:t>
            </a:r>
          </a:p>
          <a:p>
            <a:pPr marL="0" indent="0">
              <a:spcBef>
                <a:spcPts val="0"/>
              </a:spcBef>
              <a:buFont typeface="Arial Unicode MS" pitchFamily="34" charset="-128"/>
              <a:buNone/>
            </a:pPr>
            <a:r>
              <a:rPr lang="en-US" sz="2000" dirty="0" smtClean="0">
                <a:latin typeface="Helvetica" pitchFamily="34" charset="0"/>
              </a:rPr>
              <a:t>The additional information requested does not lead “</a:t>
            </a:r>
            <a:r>
              <a:rPr lang="en-US" sz="2000" i="1" dirty="0" smtClean="0">
                <a:latin typeface="Helvetica" pitchFamily="34" charset="0"/>
              </a:rPr>
              <a:t>to the requirement for more in depth assessment or study, or a substantial revision by the State Party</a:t>
            </a:r>
            <a:r>
              <a:rPr lang="en-US" sz="2000" dirty="0" smtClean="0">
                <a:latin typeface="Helvetica" pitchFamily="34" charset="0"/>
              </a:rPr>
              <a:t>”.</a:t>
            </a:r>
          </a:p>
          <a:p>
            <a:pPr>
              <a:spcBef>
                <a:spcPts val="0"/>
              </a:spcBef>
            </a:pPr>
            <a:endParaRPr lang="en-GB" sz="2000" dirty="0" smtClean="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251400" y="1"/>
            <a:ext cx="8641200" cy="548600"/>
          </a:xfrm>
        </p:spPr>
        <p:txBody>
          <a:bodyPr/>
          <a:lstStyle/>
          <a:p>
            <a:pPr algn="r"/>
            <a:r>
              <a:rPr lang="en-GB" smtClean="0"/>
              <a:t>Recommendation: Deferral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67544" y="1196975"/>
            <a:ext cx="8136706" cy="460851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GB" sz="2000" dirty="0" smtClean="0">
                <a:latin typeface="Helvetica" pitchFamily="34" charset="0"/>
              </a:rPr>
              <a:t>The ABs decide to recommend that a nomination should be </a:t>
            </a:r>
            <a:r>
              <a:rPr lang="en-GB" sz="2000" b="1" dirty="0" smtClean="0">
                <a:latin typeface="Helvetica" pitchFamily="34" charset="0"/>
              </a:rPr>
              <a:t>deferred</a:t>
            </a:r>
            <a:r>
              <a:rPr lang="en-GB" sz="2000" dirty="0" smtClean="0">
                <a:latin typeface="Helvetica" pitchFamily="34" charset="0"/>
              </a:rPr>
              <a:t> if the additional information from, or actions needed by the SP:</a:t>
            </a:r>
          </a:p>
          <a:p>
            <a:pPr>
              <a:spcBef>
                <a:spcPts val="0"/>
              </a:spcBef>
            </a:pPr>
            <a:endParaRPr lang="en-GB" sz="2000" dirty="0" smtClean="0">
              <a:latin typeface="Helvetica" pitchFamily="34" charset="0"/>
            </a:endParaRPr>
          </a:p>
          <a:p>
            <a:pPr marL="714375" lvl="1" indent="-257175">
              <a:spcBef>
                <a:spcPts val="0"/>
              </a:spcBef>
            </a:pPr>
            <a:r>
              <a:rPr lang="en-GB" dirty="0" smtClean="0">
                <a:latin typeface="Helvetica" pitchFamily="34" charset="0"/>
              </a:rPr>
              <a:t>Are major </a:t>
            </a:r>
          </a:p>
          <a:p>
            <a:pPr marL="714375" lvl="1" indent="-257175">
              <a:spcBef>
                <a:spcPts val="0"/>
              </a:spcBef>
            </a:pPr>
            <a:r>
              <a:rPr lang="en-GB" dirty="0" smtClean="0">
                <a:latin typeface="Helvetica" pitchFamily="34" charset="0"/>
              </a:rPr>
              <a:t>Would lead to a substantial revision of the nomination </a:t>
            </a:r>
          </a:p>
          <a:p>
            <a:pPr marL="1076325" lvl="2" indent="-361950">
              <a:spcBef>
                <a:spcPts val="0"/>
              </a:spcBef>
            </a:pPr>
            <a:r>
              <a:rPr lang="en-GB" sz="2000" dirty="0" smtClean="0">
                <a:latin typeface="Helvetica" pitchFamily="34" charset="0"/>
              </a:rPr>
              <a:t>and thus a new or substantially revised nomination dossier</a:t>
            </a:r>
          </a:p>
          <a:p>
            <a:pPr marL="714375" lvl="1" indent="-257175">
              <a:spcBef>
                <a:spcPts val="0"/>
              </a:spcBef>
            </a:pPr>
            <a:r>
              <a:rPr lang="en-GB" dirty="0" smtClean="0">
                <a:latin typeface="Helvetica" pitchFamily="34" charset="0"/>
              </a:rPr>
              <a:t>Would need to be assessed through a new </a:t>
            </a:r>
            <a:r>
              <a:rPr lang="en-GB" b="1" dirty="0" smtClean="0">
                <a:latin typeface="Helvetica" pitchFamily="34" charset="0"/>
              </a:rPr>
              <a:t>mission </a:t>
            </a:r>
            <a:r>
              <a:rPr lang="en-GB" dirty="0" smtClean="0">
                <a:latin typeface="Helvetica" pitchFamily="34" charset="0"/>
              </a:rPr>
              <a:t>to the property</a:t>
            </a:r>
            <a:endParaRPr lang="en-US" dirty="0" smtClean="0">
              <a:latin typeface="Helvetica" pitchFamily="34" charset="0"/>
            </a:endParaRPr>
          </a:p>
          <a:p>
            <a:pPr>
              <a:spcBef>
                <a:spcPts val="0"/>
              </a:spcBef>
            </a:pPr>
            <a:endParaRPr lang="en-GB" sz="2000" dirty="0" smtClean="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51400" y="-27383"/>
            <a:ext cx="8892600" cy="575984"/>
          </a:xfrm>
        </p:spPr>
        <p:txBody>
          <a:bodyPr/>
          <a:lstStyle/>
          <a:p>
            <a:pPr algn="r"/>
            <a:r>
              <a:rPr lang="en-GB" dirty="0" smtClean="0"/>
              <a:t>Recommendation: Deferral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975"/>
            <a:ext cx="8568506" cy="4608513"/>
          </a:xfrm>
        </p:spPr>
        <p:txBody>
          <a:bodyPr/>
          <a:lstStyle/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n-GB" sz="2000" dirty="0" smtClean="0">
                <a:latin typeface="Helvetica" pitchFamily="34" charset="0"/>
              </a:rPr>
              <a:t>The main reasons for </a:t>
            </a:r>
            <a:r>
              <a:rPr lang="en-GB" sz="2000" b="1" dirty="0" smtClean="0">
                <a:latin typeface="Helvetica" pitchFamily="34" charset="0"/>
              </a:rPr>
              <a:t>deferral</a:t>
            </a:r>
            <a:r>
              <a:rPr lang="en-GB" sz="2000" dirty="0" smtClean="0">
                <a:latin typeface="Helvetica" pitchFamily="34" charset="0"/>
              </a:rPr>
              <a:t> could be associated with: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en-GB" sz="2000" dirty="0" smtClean="0">
              <a:latin typeface="Helvetica" pitchFamily="34" charset="0"/>
            </a:endParaRPr>
          </a:p>
          <a:p>
            <a:pPr lvl="1">
              <a:spcBef>
                <a:spcPts val="0"/>
              </a:spcBef>
              <a:defRPr/>
            </a:pPr>
            <a:r>
              <a:rPr lang="en-GB" dirty="0" smtClean="0">
                <a:latin typeface="Helvetica" pitchFamily="34" charset="0"/>
              </a:rPr>
              <a:t>The lack of:</a:t>
            </a:r>
          </a:p>
          <a:p>
            <a:pPr marL="1076325" lvl="2" indent="-361950">
              <a:spcBef>
                <a:spcPts val="0"/>
              </a:spcBef>
              <a:defRPr/>
            </a:pPr>
            <a:r>
              <a:rPr lang="en-GB" sz="2000" dirty="0" smtClean="0">
                <a:latin typeface="Helvetica" pitchFamily="34" charset="0"/>
              </a:rPr>
              <a:t>Adequate justification for OUV</a:t>
            </a:r>
          </a:p>
          <a:p>
            <a:pPr marL="1076325" lvl="2" indent="-361950">
              <a:spcBef>
                <a:spcPts val="0"/>
              </a:spcBef>
              <a:defRPr/>
            </a:pPr>
            <a:r>
              <a:rPr lang="en-GB" sz="2000" dirty="0" smtClean="0">
                <a:latin typeface="Helvetica" pitchFamily="34" charset="0"/>
              </a:rPr>
              <a:t>Appropriate choice of site(s)</a:t>
            </a:r>
          </a:p>
          <a:p>
            <a:pPr marL="1076325" lvl="2" indent="-361950">
              <a:spcBef>
                <a:spcPts val="0"/>
              </a:spcBef>
              <a:defRPr/>
            </a:pPr>
            <a:r>
              <a:rPr lang="en-GB" sz="2000" dirty="0" smtClean="0">
                <a:latin typeface="Helvetica" pitchFamily="34" charset="0"/>
              </a:rPr>
              <a:t>Adequate comparative analysis</a:t>
            </a:r>
          </a:p>
          <a:p>
            <a:pPr marL="1076325" lvl="2" indent="-361950">
              <a:spcBef>
                <a:spcPts val="0"/>
              </a:spcBef>
              <a:defRPr/>
            </a:pPr>
            <a:r>
              <a:rPr lang="en-GB" sz="2000" dirty="0" smtClean="0">
                <a:latin typeface="Helvetica" pitchFamily="34" charset="0"/>
              </a:rPr>
              <a:t>Adequate management </a:t>
            </a:r>
          </a:p>
          <a:p>
            <a:pPr lvl="2">
              <a:spcBef>
                <a:spcPts val="0"/>
              </a:spcBef>
              <a:defRPr/>
            </a:pPr>
            <a:endParaRPr lang="en-GB" sz="2000" i="1" dirty="0">
              <a:latin typeface="Helvetica" pitchFamily="34" charset="0"/>
            </a:endParaRPr>
          </a:p>
          <a:p>
            <a:pPr marL="0" lvl="2" indent="0">
              <a:spcBef>
                <a:spcPts val="0"/>
              </a:spcBef>
              <a:buFontTx/>
              <a:buNone/>
              <a:defRPr/>
            </a:pPr>
            <a:r>
              <a:rPr lang="en-US" sz="2000" i="1" dirty="0" smtClean="0">
                <a:latin typeface="Helvetica" pitchFamily="34" charset="0"/>
                <a:ea typeface="+mn-ea"/>
                <a:cs typeface="+mn-cs"/>
              </a:rPr>
              <a:t>Addressing these would call for more in-depth assessment or study, or a substantial revision by the State Party</a:t>
            </a:r>
          </a:p>
          <a:p>
            <a:pPr lvl="2">
              <a:spcBef>
                <a:spcPts val="0"/>
              </a:spcBef>
              <a:defRPr/>
            </a:pPr>
            <a:endParaRPr lang="en-GB" sz="2000" dirty="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51400" y="1"/>
            <a:ext cx="8641200" cy="548600"/>
          </a:xfrm>
        </p:spPr>
        <p:txBody>
          <a:bodyPr/>
          <a:lstStyle/>
          <a:p>
            <a:pPr algn="r"/>
            <a:r>
              <a:rPr lang="en-GB" dirty="0" smtClean="0"/>
              <a:t>Recommendations: Referral and Deferral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67543" y="908720"/>
            <a:ext cx="8065269" cy="489676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GB" sz="2000" dirty="0" smtClean="0">
                <a:latin typeface="Helvetica" pitchFamily="34" charset="0"/>
              </a:rPr>
              <a:t>Both </a:t>
            </a:r>
            <a:r>
              <a:rPr lang="en-GB" sz="2000" b="1" dirty="0" smtClean="0">
                <a:latin typeface="Helvetica" pitchFamily="34" charset="0"/>
              </a:rPr>
              <a:t>Referral &amp; Deferral </a:t>
            </a:r>
            <a:r>
              <a:rPr lang="en-GB" sz="2000" dirty="0" smtClean="0">
                <a:latin typeface="Helvetica" pitchFamily="34" charset="0"/>
              </a:rPr>
              <a:t>can be seen as part of Upstream Processes</a:t>
            </a:r>
          </a:p>
          <a:p>
            <a:pPr marL="714375" lvl="1" indent="-352425">
              <a:spcBef>
                <a:spcPts val="0"/>
              </a:spcBef>
            </a:pPr>
            <a:r>
              <a:rPr lang="en-GB" dirty="0" smtClean="0">
                <a:latin typeface="Helvetica" pitchFamily="34" charset="0"/>
              </a:rPr>
              <a:t>Where there is an opportunity for the ABs to work with SPs to address identified issues</a:t>
            </a:r>
          </a:p>
          <a:p>
            <a:pPr>
              <a:spcBef>
                <a:spcPts val="0"/>
              </a:spcBef>
              <a:buFont typeface="Arial Unicode MS" pitchFamily="34" charset="-128"/>
              <a:buNone/>
            </a:pPr>
            <a:endParaRPr lang="en-GB" sz="2000" dirty="0" smtClean="0">
              <a:latin typeface="Helvetica" pitchFamily="34" charset="0"/>
            </a:endParaRPr>
          </a:p>
          <a:p>
            <a:pPr>
              <a:spcBef>
                <a:spcPts val="0"/>
              </a:spcBef>
            </a:pPr>
            <a:r>
              <a:rPr lang="en-GB" sz="2000" dirty="0" smtClean="0">
                <a:latin typeface="Helvetica" pitchFamily="34" charset="0"/>
              </a:rPr>
              <a:t>A decision to </a:t>
            </a:r>
            <a:r>
              <a:rPr lang="en-GB" sz="2000" b="1" dirty="0" smtClean="0">
                <a:latin typeface="Helvetica" pitchFamily="34" charset="0"/>
              </a:rPr>
              <a:t>refer</a:t>
            </a:r>
            <a:r>
              <a:rPr lang="en-GB" sz="2000" dirty="0" smtClean="0">
                <a:latin typeface="Helvetica" pitchFamily="34" charset="0"/>
              </a:rPr>
              <a:t> :</a:t>
            </a:r>
          </a:p>
          <a:p>
            <a:pPr marL="714375" lvl="1" indent="-352425">
              <a:spcBef>
                <a:spcPts val="0"/>
              </a:spcBef>
            </a:pPr>
            <a:r>
              <a:rPr lang="en-GB" dirty="0" smtClean="0">
                <a:latin typeface="Helvetica" pitchFamily="34" charset="0"/>
              </a:rPr>
              <a:t>Is seen as being more encouraging to a SP</a:t>
            </a:r>
          </a:p>
          <a:p>
            <a:pPr marL="714375" lvl="1" indent="-352425">
              <a:spcBef>
                <a:spcPts val="0"/>
              </a:spcBef>
            </a:pPr>
            <a:r>
              <a:rPr lang="en-GB" dirty="0" smtClean="0">
                <a:latin typeface="Helvetica" pitchFamily="34" charset="0"/>
              </a:rPr>
              <a:t>Might lead to a quicker inscription</a:t>
            </a:r>
          </a:p>
          <a:p>
            <a:pPr marL="714375" lvl="1" indent="-352425">
              <a:spcBef>
                <a:spcPts val="0"/>
              </a:spcBef>
            </a:pPr>
            <a:r>
              <a:rPr lang="en-GB" dirty="0" smtClean="0">
                <a:latin typeface="Helvetica" pitchFamily="34" charset="0"/>
              </a:rPr>
              <a:t>Might preclude the SP from significantly improving its nomination</a:t>
            </a:r>
          </a:p>
          <a:p>
            <a:pPr lvl="1">
              <a:spcBef>
                <a:spcPts val="0"/>
              </a:spcBef>
            </a:pPr>
            <a:endParaRPr lang="en-GB" dirty="0" smtClean="0">
              <a:latin typeface="Helvetica" pitchFamily="34" charset="0"/>
            </a:endParaRPr>
          </a:p>
          <a:p>
            <a:pPr>
              <a:spcBef>
                <a:spcPts val="0"/>
              </a:spcBef>
            </a:pPr>
            <a:r>
              <a:rPr lang="en-GB" sz="2000" dirty="0" smtClean="0">
                <a:latin typeface="Helvetica" pitchFamily="34" charset="0"/>
              </a:rPr>
              <a:t>A decision to </a:t>
            </a:r>
            <a:r>
              <a:rPr lang="en-GB" sz="2000" b="1" dirty="0" smtClean="0">
                <a:latin typeface="Helvetica" pitchFamily="34" charset="0"/>
              </a:rPr>
              <a:t>defer</a:t>
            </a:r>
            <a:r>
              <a:rPr lang="en-GB" sz="2000" dirty="0" smtClean="0">
                <a:latin typeface="Helvetica" pitchFamily="34" charset="0"/>
              </a:rPr>
              <a:t> allows a mission and possibility of refining what is nominated</a:t>
            </a:r>
          </a:p>
          <a:p>
            <a:pPr lvl="1">
              <a:spcBef>
                <a:spcPts val="0"/>
              </a:spcBef>
            </a:pPr>
            <a:endParaRPr lang="en-GB" dirty="0" smtClean="0">
              <a:latin typeface="Helvetica" pitchFamily="34" charset="0"/>
            </a:endParaRPr>
          </a:p>
          <a:p>
            <a:pPr>
              <a:spcBef>
                <a:spcPts val="0"/>
              </a:spcBef>
            </a:pPr>
            <a:endParaRPr lang="en-GB" sz="2000" dirty="0" smtClean="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251400" y="0"/>
            <a:ext cx="8641200" cy="548600"/>
          </a:xfrm>
        </p:spPr>
        <p:txBody>
          <a:bodyPr/>
          <a:lstStyle/>
          <a:p>
            <a:pPr algn="r"/>
            <a:r>
              <a:rPr lang="en-GB" dirty="0" smtClean="0"/>
              <a:t>Referral and Deferral</a:t>
            </a:r>
            <a:endParaRPr 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67430" y="1196975"/>
            <a:ext cx="8209140" cy="4608513"/>
          </a:xfrm>
        </p:spPr>
        <p:txBody>
          <a:bodyPr/>
          <a:lstStyle/>
          <a:p>
            <a:r>
              <a:rPr lang="en-GB" sz="2000" b="1" dirty="0" smtClean="0">
                <a:latin typeface="Helvetica" pitchFamily="34" charset="0"/>
              </a:rPr>
              <a:t>Referral</a:t>
            </a:r>
            <a:r>
              <a:rPr lang="en-GB" sz="2000" dirty="0" smtClean="0">
                <a:latin typeface="Helvetica" pitchFamily="34" charset="0"/>
              </a:rPr>
              <a:t> and </a:t>
            </a:r>
            <a:r>
              <a:rPr lang="en-GB" sz="2000" b="1" dirty="0" smtClean="0">
                <a:latin typeface="Helvetica" pitchFamily="34" charset="0"/>
              </a:rPr>
              <a:t>Deferral</a:t>
            </a:r>
            <a:r>
              <a:rPr lang="en-GB" sz="2000" dirty="0" smtClean="0">
                <a:latin typeface="Helvetica" pitchFamily="34" charset="0"/>
              </a:rPr>
              <a:t> are two different tools but the distinctions between the two processes are not always fully appreciated</a:t>
            </a:r>
          </a:p>
          <a:p>
            <a:endParaRPr lang="en-GB" sz="2000" dirty="0" smtClean="0">
              <a:latin typeface="Helvetica" pitchFamily="34" charset="0"/>
            </a:endParaRPr>
          </a:p>
          <a:p>
            <a:r>
              <a:rPr lang="en-GB" sz="2000" b="1" dirty="0" smtClean="0">
                <a:latin typeface="Helvetica" pitchFamily="34" charset="0"/>
              </a:rPr>
              <a:t>At its 35</a:t>
            </a:r>
            <a:r>
              <a:rPr lang="en-GB" sz="2000" b="1" baseline="30000" dirty="0" smtClean="0">
                <a:latin typeface="Helvetica" pitchFamily="34" charset="0"/>
              </a:rPr>
              <a:t>th</a:t>
            </a:r>
            <a:r>
              <a:rPr lang="en-GB" sz="2000" b="1" dirty="0" smtClean="0">
                <a:latin typeface="Helvetica" pitchFamily="34" charset="0"/>
              </a:rPr>
              <a:t> session the Committee requested a paper to consider the advantages and disadvantages of merging referral and deferral of nominations into a single mechanism with the characteristics of REFER and DEFER</a:t>
            </a:r>
          </a:p>
          <a:p>
            <a:endParaRPr lang="en-GB" sz="2000" b="1" dirty="0" smtClean="0">
              <a:latin typeface="Helvetica" pitchFamily="34" charset="0"/>
            </a:endParaRPr>
          </a:p>
          <a:p>
            <a:r>
              <a:rPr lang="en-GB" sz="2000" dirty="0" smtClean="0">
                <a:latin typeface="Helvetica" pitchFamily="34" charset="0"/>
              </a:rPr>
              <a:t>WHC-12/36.COM/8B </a:t>
            </a:r>
            <a:r>
              <a:rPr lang="en-GB" sz="2000" b="1" dirty="0" smtClean="0">
                <a:latin typeface="Helvetica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251400" y="1"/>
            <a:ext cx="8641200" cy="548600"/>
          </a:xfrm>
        </p:spPr>
        <p:txBody>
          <a:bodyPr/>
          <a:lstStyle/>
          <a:p>
            <a:pPr algn="r"/>
            <a:r>
              <a:rPr lang="en-GB" dirty="0" smtClean="0"/>
              <a:t>Merging referral &amp; deferral: 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80728"/>
            <a:ext cx="8641655" cy="4969222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GB" sz="2000" b="1" dirty="0" smtClean="0">
                <a:latin typeface="Helvetica" pitchFamily="34" charset="0"/>
              </a:rPr>
              <a:t>Referral</a:t>
            </a:r>
            <a:r>
              <a:rPr lang="en-GB" sz="2000" dirty="0" smtClean="0">
                <a:latin typeface="Helvetica" pitchFamily="34" charset="0"/>
              </a:rPr>
              <a:t> </a:t>
            </a:r>
            <a:r>
              <a:rPr lang="en-GB" sz="2000" dirty="0">
                <a:latin typeface="Helvetica" pitchFamily="34" charset="0"/>
              </a:rPr>
              <a:t>and </a:t>
            </a:r>
            <a:r>
              <a:rPr lang="en-GB" sz="2000" b="1" dirty="0">
                <a:latin typeface="Helvetica" pitchFamily="34" charset="0"/>
              </a:rPr>
              <a:t>deferral </a:t>
            </a:r>
            <a:r>
              <a:rPr lang="en-GB" sz="2000" dirty="0">
                <a:latin typeface="Helvetica" pitchFamily="34" charset="0"/>
              </a:rPr>
              <a:t>are both useful, but </a:t>
            </a:r>
            <a:r>
              <a:rPr lang="en-GB" sz="2000" dirty="0" smtClean="0">
                <a:latin typeface="Helvetica" pitchFamily="34" charset="0"/>
              </a:rPr>
              <a:t>different processes </a:t>
            </a:r>
            <a:r>
              <a:rPr lang="en-GB" sz="2000" dirty="0">
                <a:latin typeface="Helvetica" pitchFamily="34" charset="0"/>
              </a:rPr>
              <a:t>to support the nominations submitted by States Parties. </a:t>
            </a:r>
            <a:endParaRPr lang="en-GB" sz="2000" dirty="0" smtClean="0">
              <a:latin typeface="Helvetica" pitchFamily="34" charset="0"/>
            </a:endParaRPr>
          </a:p>
          <a:p>
            <a:pPr marL="714375" lvl="1" indent="-352425">
              <a:spcBef>
                <a:spcPts val="0"/>
              </a:spcBef>
              <a:defRPr/>
            </a:pPr>
            <a:r>
              <a:rPr lang="en-GB" dirty="0" smtClean="0">
                <a:latin typeface="Helvetica" pitchFamily="34" charset="0"/>
              </a:rPr>
              <a:t>They aim </a:t>
            </a:r>
            <a:r>
              <a:rPr lang="en-GB" dirty="0">
                <a:latin typeface="Helvetica" pitchFamily="34" charset="0"/>
              </a:rPr>
              <a:t>to ensure that nominations </a:t>
            </a:r>
            <a:r>
              <a:rPr lang="en-GB" dirty="0" smtClean="0">
                <a:latin typeface="Helvetica" pitchFamily="34" charset="0"/>
              </a:rPr>
              <a:t>are </a:t>
            </a:r>
            <a:r>
              <a:rPr lang="en-GB" dirty="0">
                <a:latin typeface="Helvetica" pitchFamily="34" charset="0"/>
              </a:rPr>
              <a:t>as robust as possible in terms of how they meet the requirements of the </a:t>
            </a:r>
            <a:r>
              <a:rPr lang="en-GB" i="1" dirty="0">
                <a:latin typeface="Helvetica" pitchFamily="34" charset="0"/>
              </a:rPr>
              <a:t>Operational Guidelines</a:t>
            </a:r>
            <a:r>
              <a:rPr lang="en-GB" dirty="0">
                <a:latin typeface="Helvetica" pitchFamily="34" charset="0"/>
              </a:rPr>
              <a:t>, </a:t>
            </a:r>
            <a:endParaRPr lang="en-GB" dirty="0" smtClean="0">
              <a:latin typeface="Helvetica" pitchFamily="34" charset="0"/>
            </a:endParaRPr>
          </a:p>
          <a:p>
            <a:pPr marL="714375" lvl="1" indent="-352425">
              <a:spcBef>
                <a:spcPts val="0"/>
              </a:spcBef>
              <a:defRPr/>
            </a:pPr>
            <a:r>
              <a:rPr lang="en-GB" dirty="0" smtClean="0">
                <a:latin typeface="Helvetica" pitchFamily="34" charset="0"/>
              </a:rPr>
              <a:t>and are able </a:t>
            </a:r>
            <a:r>
              <a:rPr lang="en-GB" dirty="0">
                <a:latin typeface="Helvetica" pitchFamily="34" charset="0"/>
              </a:rPr>
              <a:t>to address </a:t>
            </a:r>
            <a:r>
              <a:rPr lang="en-GB" dirty="0" smtClean="0">
                <a:latin typeface="Helvetica" pitchFamily="34" charset="0"/>
              </a:rPr>
              <a:t>challenges</a:t>
            </a:r>
          </a:p>
          <a:p>
            <a:pPr marL="457200" lvl="1" indent="0">
              <a:spcBef>
                <a:spcPts val="0"/>
              </a:spcBef>
              <a:buFontTx/>
              <a:buNone/>
              <a:defRPr/>
            </a:pPr>
            <a:endParaRPr lang="en-GB" dirty="0" smtClean="0">
              <a:latin typeface="Helvetica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GB" sz="2000" dirty="0" smtClean="0">
                <a:latin typeface="Helvetica" pitchFamily="34" charset="0"/>
              </a:rPr>
              <a:t>Merging of </a:t>
            </a:r>
            <a:r>
              <a:rPr lang="en-GB" sz="2000" b="1" dirty="0" smtClean="0">
                <a:latin typeface="Helvetica" pitchFamily="34" charset="0"/>
              </a:rPr>
              <a:t>referral</a:t>
            </a:r>
            <a:r>
              <a:rPr lang="en-GB" sz="2000" dirty="0" smtClean="0">
                <a:latin typeface="Helvetica" pitchFamily="34" charset="0"/>
              </a:rPr>
              <a:t> and </a:t>
            </a:r>
            <a:r>
              <a:rPr lang="en-GB" sz="2000" b="1" dirty="0" smtClean="0">
                <a:latin typeface="Helvetica" pitchFamily="34" charset="0"/>
              </a:rPr>
              <a:t>deferral</a:t>
            </a:r>
            <a:r>
              <a:rPr lang="en-GB" sz="2000" dirty="0" smtClean="0">
                <a:latin typeface="Helvetica" pitchFamily="34" charset="0"/>
              </a:rPr>
              <a:t> would not benefit States Parties, but on the contrary,</a:t>
            </a:r>
          </a:p>
          <a:p>
            <a:pPr marL="714375" lvl="1" indent="-352425">
              <a:spcBef>
                <a:spcPts val="0"/>
              </a:spcBef>
              <a:defRPr/>
            </a:pPr>
            <a:r>
              <a:rPr lang="en-GB" dirty="0" smtClean="0">
                <a:latin typeface="Helvetica" pitchFamily="34" charset="0"/>
              </a:rPr>
              <a:t>they would be deprived of options that are more suitable to their case.</a:t>
            </a:r>
          </a:p>
          <a:p>
            <a:pPr lvl="1">
              <a:spcBef>
                <a:spcPts val="0"/>
              </a:spcBef>
              <a:defRPr/>
            </a:pPr>
            <a:endParaRPr lang="en-GB" dirty="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251400" y="1"/>
            <a:ext cx="8641200" cy="548600"/>
          </a:xfrm>
        </p:spPr>
        <p:txBody>
          <a:bodyPr/>
          <a:lstStyle/>
          <a:p>
            <a:pPr algn="r"/>
            <a:r>
              <a:rPr lang="en-GB" dirty="0" smtClean="0"/>
              <a:t>Merging referral &amp; deferral: Conclusions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251519" y="908720"/>
            <a:ext cx="8641655" cy="489676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GB" sz="2000" dirty="0" smtClean="0">
                <a:latin typeface="Helvetica" pitchFamily="34" charset="0"/>
              </a:rPr>
              <a:t>If further work is needed before a property can be inscribed</a:t>
            </a:r>
          </a:p>
          <a:p>
            <a:pPr marL="714375" lvl="1" indent="-352425">
              <a:spcBef>
                <a:spcPts val="0"/>
              </a:spcBef>
            </a:pPr>
            <a:r>
              <a:rPr lang="en-GB" dirty="0" smtClean="0">
                <a:latin typeface="Helvetica" pitchFamily="34" charset="0"/>
              </a:rPr>
              <a:t>the Committee might consider how this could be achieved</a:t>
            </a:r>
          </a:p>
          <a:p>
            <a:pPr marL="990600" lvl="2" indent="-276225">
              <a:spcBef>
                <a:spcPts val="0"/>
              </a:spcBef>
            </a:pPr>
            <a:r>
              <a:rPr lang="en-GB" sz="2000" dirty="0" smtClean="0">
                <a:latin typeface="Helvetica" pitchFamily="34" charset="0"/>
              </a:rPr>
              <a:t> through a dialogue with States Parties and the Advisory Bodies</a:t>
            </a:r>
          </a:p>
          <a:p>
            <a:pPr lvl="2">
              <a:spcBef>
                <a:spcPts val="0"/>
              </a:spcBef>
              <a:buFontTx/>
              <a:buNone/>
            </a:pPr>
            <a:endParaRPr lang="en-GB" sz="2000" dirty="0" smtClean="0">
              <a:latin typeface="Helvetica" pitchFamily="34" charset="0"/>
            </a:endParaRPr>
          </a:p>
          <a:p>
            <a:pPr>
              <a:spcBef>
                <a:spcPts val="0"/>
              </a:spcBef>
            </a:pPr>
            <a:r>
              <a:rPr lang="en-GB" sz="2000" dirty="0" smtClean="0">
                <a:latin typeface="Helvetica" pitchFamily="34" charset="0"/>
              </a:rPr>
              <a:t>The World Heritage Centre and the Advisory Bodies consider that </a:t>
            </a:r>
          </a:p>
          <a:p>
            <a:pPr marL="714375" lvl="1" indent="-352425">
              <a:spcBef>
                <a:spcPts val="0"/>
              </a:spcBef>
            </a:pPr>
            <a:r>
              <a:rPr lang="en-GB" dirty="0" smtClean="0">
                <a:latin typeface="Helvetica" pitchFamily="34" charset="0"/>
              </a:rPr>
              <a:t>further reflection on this issue could be helpful in the context of the evolving discussion on the “upstream process”</a:t>
            </a:r>
          </a:p>
          <a:p>
            <a:pPr lvl="1">
              <a:spcBef>
                <a:spcPts val="0"/>
              </a:spcBef>
            </a:pPr>
            <a:endParaRPr lang="en-GB" dirty="0" smtClean="0">
              <a:latin typeface="Helvetica" pitchFamily="34" charset="0"/>
            </a:endParaRPr>
          </a:p>
          <a:p>
            <a:pPr>
              <a:spcBef>
                <a:spcPts val="0"/>
              </a:spcBef>
            </a:pPr>
            <a:r>
              <a:rPr lang="en-GB" sz="2000" dirty="0" smtClean="0">
                <a:latin typeface="Helvetica" pitchFamily="34" charset="0"/>
              </a:rPr>
              <a:t>before any proposals are developed to amend the </a:t>
            </a:r>
            <a:r>
              <a:rPr lang="en-GB" sz="2000" i="1" dirty="0" smtClean="0">
                <a:latin typeface="Helvetica" pitchFamily="34" charset="0"/>
              </a:rPr>
              <a:t>Op 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51400" y="1"/>
            <a:ext cx="8641200" cy="548600"/>
          </a:xfrm>
        </p:spPr>
        <p:txBody>
          <a:bodyPr/>
          <a:lstStyle/>
          <a:p>
            <a:pPr algn="r"/>
            <a:r>
              <a:rPr lang="en-GB" dirty="0" smtClean="0"/>
              <a:t>Merging referral &amp; deferral: Conclusions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395420" y="1052670"/>
            <a:ext cx="8353160" cy="4752819"/>
          </a:xfrm>
        </p:spPr>
        <p:txBody>
          <a:bodyPr/>
          <a:lstStyle/>
          <a:p>
            <a:r>
              <a:rPr lang="en-US" sz="2000" dirty="0" smtClean="0">
                <a:latin typeface="Helvetica" pitchFamily="34" charset="0"/>
              </a:rPr>
              <a:t>At the 36</a:t>
            </a:r>
            <a:r>
              <a:rPr lang="en-US" sz="2000" baseline="30000" dirty="0" smtClean="0">
                <a:latin typeface="Helvetica" pitchFamily="34" charset="0"/>
              </a:rPr>
              <a:t>th</a:t>
            </a:r>
            <a:r>
              <a:rPr lang="en-US" sz="2000" dirty="0" smtClean="0">
                <a:latin typeface="Helvetica" pitchFamily="34" charset="0"/>
              </a:rPr>
              <a:t> session, the World Heritage Committee further requested the World Heritage Centre, in collaboration with the Advisory Bodies to:</a:t>
            </a:r>
          </a:p>
          <a:p>
            <a:endParaRPr lang="en-US" sz="2000" dirty="0" smtClean="0">
              <a:latin typeface="Helvetica" pitchFamily="34" charset="0"/>
            </a:endParaRPr>
          </a:p>
          <a:p>
            <a:pPr>
              <a:buFontTx/>
              <a:buNone/>
            </a:pPr>
            <a:r>
              <a:rPr lang="en-US" sz="2000" dirty="0" smtClean="0">
                <a:latin typeface="Helvetica" pitchFamily="34" charset="0"/>
              </a:rPr>
              <a:t>	</a:t>
            </a:r>
            <a:r>
              <a:rPr lang="en-US" sz="2000" i="1" dirty="0" smtClean="0">
                <a:latin typeface="Helvetica" pitchFamily="34" charset="0"/>
              </a:rPr>
              <a:t>Elaborate further proposals on options concerning deferral and referral, </a:t>
            </a:r>
            <a:r>
              <a:rPr lang="en-US" sz="2000" dirty="0" smtClean="0">
                <a:latin typeface="Helvetica" pitchFamily="34" charset="0"/>
              </a:rPr>
              <a:t>(…)</a:t>
            </a:r>
            <a:r>
              <a:rPr lang="en-US" sz="2000" i="1" dirty="0" smtClean="0">
                <a:latin typeface="Helvetica" pitchFamily="34" charset="0"/>
              </a:rPr>
              <a:t> and to </a:t>
            </a:r>
            <a:r>
              <a:rPr lang="en-GB" sz="2000" i="1" dirty="0" smtClean="0">
                <a:latin typeface="Helvetica" pitchFamily="34" charset="0"/>
              </a:rPr>
              <a:t>submit the findings and recommendations for examination at the 37th session of the World Heritage Committee </a:t>
            </a:r>
          </a:p>
          <a:p>
            <a:pPr>
              <a:buFontTx/>
              <a:buNone/>
            </a:pPr>
            <a:r>
              <a:rPr lang="en-GB" sz="2000" i="1" dirty="0" smtClean="0">
                <a:latin typeface="Helvetica" pitchFamily="34" charset="0"/>
              </a:rPr>
              <a:t>	</a:t>
            </a:r>
            <a:r>
              <a:rPr lang="en-GB" sz="2000" dirty="0" smtClean="0">
                <a:latin typeface="Helvetica" pitchFamily="34" charset="0"/>
              </a:rPr>
              <a:t>(Decision 36 COM 13. I ) 10. (c))</a:t>
            </a:r>
            <a:endParaRPr lang="en-US" sz="2000" dirty="0" smtClean="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51400" y="1"/>
            <a:ext cx="8641200" cy="548600"/>
          </a:xfrm>
        </p:spPr>
        <p:txBody>
          <a:bodyPr/>
          <a:lstStyle/>
          <a:p>
            <a:pPr algn="r"/>
            <a:r>
              <a:rPr lang="en-GB" dirty="0" smtClean="0"/>
              <a:t>Recommendation: Not to inscribe</a:t>
            </a:r>
            <a:endParaRPr lang="en-GB" b="0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67430" y="980729"/>
            <a:ext cx="8208258" cy="482476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GB" sz="2000" dirty="0" smtClean="0">
                <a:latin typeface="Helvetica" pitchFamily="34" charset="0"/>
              </a:rPr>
              <a:t>Recommendation </a:t>
            </a:r>
            <a:r>
              <a:rPr lang="en-GB" sz="2000" b="1" dirty="0" smtClean="0">
                <a:latin typeface="Helvetica" pitchFamily="34" charset="0"/>
              </a:rPr>
              <a:t>not to inscribe</a:t>
            </a:r>
            <a:r>
              <a:rPr lang="en-GB" sz="2000" dirty="0" smtClean="0">
                <a:latin typeface="Helvetica" pitchFamily="34" charset="0"/>
              </a:rPr>
              <a:t> </a:t>
            </a:r>
          </a:p>
          <a:p>
            <a:pPr>
              <a:spcBef>
                <a:spcPts val="0"/>
              </a:spcBef>
              <a:buNone/>
            </a:pPr>
            <a:endParaRPr lang="en-GB" sz="2000" dirty="0" smtClean="0">
              <a:latin typeface="Helvetica" pitchFamily="34" charset="0"/>
            </a:endParaRPr>
          </a:p>
          <a:p>
            <a:pPr>
              <a:spcBef>
                <a:spcPts val="0"/>
              </a:spcBef>
            </a:pPr>
            <a:r>
              <a:rPr lang="en-GB" sz="2000" dirty="0" smtClean="0">
                <a:latin typeface="Helvetica" pitchFamily="34" charset="0"/>
              </a:rPr>
              <a:t>In response to the property not demonstrating OUV, including the conditions of integrity and authenticity, and where it is does not have the potential to do so even with more work</a:t>
            </a:r>
          </a:p>
          <a:p>
            <a:pPr marL="714375" lvl="3" indent="-352425">
              <a:spcBef>
                <a:spcPts val="0"/>
              </a:spcBef>
            </a:pPr>
            <a:r>
              <a:rPr lang="en-GB" sz="2000" dirty="0" smtClean="0">
                <a:latin typeface="Helvetica" pitchFamily="34" charset="0"/>
              </a:rPr>
              <a:t>Could only be re-nominated ‘</a:t>
            </a:r>
            <a:r>
              <a:rPr lang="en-US" sz="2000" i="1" dirty="0" smtClean="0">
                <a:latin typeface="Helvetica" pitchFamily="34" charset="0"/>
              </a:rPr>
              <a:t>in exceptional circumstances …[such as] new discoveries, new scientific information about the property, or different criteria not presented in the original nomination</a:t>
            </a:r>
            <a:r>
              <a:rPr lang="en-US" sz="2000" dirty="0" smtClean="0">
                <a:latin typeface="Helvetica" pitchFamily="34" charset="0"/>
              </a:rPr>
              <a:t>’</a:t>
            </a:r>
          </a:p>
          <a:p>
            <a:pPr>
              <a:spcBef>
                <a:spcPts val="0"/>
              </a:spcBef>
            </a:pPr>
            <a:endParaRPr lang="en-GB" sz="2000" dirty="0" smtClean="0">
              <a:latin typeface="Helvetica" pitchFamily="34" charset="0"/>
            </a:endParaRPr>
          </a:p>
          <a:p>
            <a:pPr>
              <a:spcBef>
                <a:spcPts val="0"/>
              </a:spcBef>
            </a:pPr>
            <a:r>
              <a:rPr lang="en-GB" sz="2000" dirty="0" smtClean="0">
                <a:latin typeface="Helvetica" pitchFamily="34" charset="0"/>
              </a:rPr>
              <a:t>Deferral is not an alternative option as there would be no possibility of recommending measures that were needed for success.</a:t>
            </a:r>
          </a:p>
          <a:p>
            <a:pPr>
              <a:spcBef>
                <a:spcPts val="0"/>
              </a:spcBef>
            </a:pPr>
            <a:endParaRPr lang="en-GB" sz="2000" dirty="0" smtClean="0">
              <a:latin typeface="Helvetica" pitchFamily="34" charset="0"/>
            </a:endParaRPr>
          </a:p>
          <a:p>
            <a:pPr>
              <a:spcBef>
                <a:spcPts val="0"/>
              </a:spcBef>
            </a:pPr>
            <a:endParaRPr lang="en-GB" sz="2000" dirty="0" smtClean="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429" y="1412720"/>
            <a:ext cx="828128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spcBef>
                <a:spcPts val="0"/>
              </a:spcBef>
              <a:defRPr/>
            </a:pPr>
            <a:r>
              <a:rPr lang="en-US" sz="2000" dirty="0" smtClean="0">
                <a:solidFill>
                  <a:schemeClr val="bg2"/>
                </a:solidFill>
                <a:latin typeface="Helvetica" pitchFamily="34" charset="0"/>
              </a:rPr>
              <a:t>The </a:t>
            </a:r>
            <a:r>
              <a:rPr lang="en-US" sz="2000" dirty="0">
                <a:solidFill>
                  <a:schemeClr val="bg2"/>
                </a:solidFill>
                <a:latin typeface="Helvetica" pitchFamily="34" charset="0"/>
              </a:rPr>
              <a:t>Advisory Bodies present their evaluations of nominations to the WH Committee for:</a:t>
            </a:r>
          </a:p>
          <a:p>
            <a:pPr marL="342900" indent="-342900" eaLnBrk="0" hangingPunct="0">
              <a:spcBef>
                <a:spcPts val="0"/>
              </a:spcBef>
              <a:defRPr/>
            </a:pPr>
            <a:endParaRPr lang="en-US" sz="2000" dirty="0">
              <a:solidFill>
                <a:schemeClr val="bg2"/>
              </a:solidFill>
              <a:latin typeface="Helvetica" pitchFamily="34" charset="0"/>
            </a:endParaRPr>
          </a:p>
          <a:p>
            <a:pPr marL="714375" lvl="1" indent="-257175" eaLnBrk="0" hangingPunct="0">
              <a:spcBef>
                <a:spcPts val="0"/>
              </a:spcBef>
              <a:buFontTx/>
              <a:buChar char="-"/>
              <a:defRPr/>
            </a:pPr>
            <a:r>
              <a:rPr lang="en-US" sz="2000" b="1" dirty="0">
                <a:solidFill>
                  <a:schemeClr val="bg2"/>
                </a:solidFill>
                <a:latin typeface="Helvetica" pitchFamily="34" charset="0"/>
              </a:rPr>
              <a:t>New</a:t>
            </a:r>
            <a:r>
              <a:rPr lang="en-US" sz="2000" dirty="0">
                <a:solidFill>
                  <a:schemeClr val="bg2"/>
                </a:solidFill>
                <a:latin typeface="Helvetica" pitchFamily="34" charset="0"/>
              </a:rPr>
              <a:t> nominations, </a:t>
            </a:r>
          </a:p>
          <a:p>
            <a:pPr marL="800100" lvl="1" indent="-342900" eaLnBrk="0" hangingPunct="0">
              <a:spcBef>
                <a:spcPts val="0"/>
              </a:spcBef>
              <a:buFontTx/>
              <a:buChar char="-"/>
              <a:defRPr/>
            </a:pPr>
            <a:endParaRPr lang="en-US" sz="2000" dirty="0">
              <a:solidFill>
                <a:schemeClr val="bg2"/>
              </a:solidFill>
              <a:latin typeface="Helvetica" pitchFamily="34" charset="0"/>
            </a:endParaRPr>
          </a:p>
          <a:p>
            <a:pPr marL="742950" lvl="1" indent="-285750" eaLnBrk="0" hangingPunct="0">
              <a:spcBef>
                <a:spcPts val="0"/>
              </a:spcBef>
              <a:buFontTx/>
              <a:buChar char="-"/>
              <a:defRPr/>
            </a:pPr>
            <a:r>
              <a:rPr lang="en-US" sz="2000" b="1" dirty="0">
                <a:solidFill>
                  <a:schemeClr val="bg2"/>
                </a:solidFill>
                <a:latin typeface="Helvetica" pitchFamily="34" charset="0"/>
              </a:rPr>
              <a:t>Referred back </a:t>
            </a:r>
            <a:r>
              <a:rPr lang="en-US" sz="2000" dirty="0">
                <a:solidFill>
                  <a:schemeClr val="bg2"/>
                </a:solidFill>
                <a:latin typeface="Helvetica" pitchFamily="34" charset="0"/>
              </a:rPr>
              <a:t>or </a:t>
            </a:r>
            <a:r>
              <a:rPr lang="en-US" sz="2000" b="1" dirty="0">
                <a:solidFill>
                  <a:schemeClr val="bg2"/>
                </a:solidFill>
                <a:latin typeface="Helvetica" pitchFamily="34" charset="0"/>
              </a:rPr>
              <a:t>deferred</a:t>
            </a:r>
            <a:r>
              <a:rPr lang="en-US" sz="2000" dirty="0">
                <a:solidFill>
                  <a:schemeClr val="bg2"/>
                </a:solidFill>
                <a:latin typeface="Helvetica" pitchFamily="34" charset="0"/>
              </a:rPr>
              <a:t> nominations from previous Committee decisions,</a:t>
            </a:r>
          </a:p>
          <a:p>
            <a:pPr marL="742950" lvl="1" indent="-285750" eaLnBrk="0" hangingPunct="0">
              <a:spcBef>
                <a:spcPts val="0"/>
              </a:spcBef>
              <a:buFontTx/>
              <a:buChar char="-"/>
              <a:defRPr/>
            </a:pPr>
            <a:endParaRPr lang="en-US" sz="2000" dirty="0">
              <a:solidFill>
                <a:schemeClr val="bg2"/>
              </a:solidFill>
              <a:latin typeface="Helvetica" pitchFamily="34" charset="0"/>
            </a:endParaRPr>
          </a:p>
          <a:p>
            <a:pPr marL="742950" lvl="1" indent="-285750" eaLnBrk="0" hangingPunct="0">
              <a:spcBef>
                <a:spcPts val="0"/>
              </a:spcBef>
              <a:buFontTx/>
              <a:buChar char="-"/>
              <a:defRPr/>
            </a:pPr>
            <a:r>
              <a:rPr lang="en-US" sz="2000" b="1" dirty="0">
                <a:solidFill>
                  <a:schemeClr val="bg2"/>
                </a:solidFill>
                <a:latin typeface="Helvetica" pitchFamily="34" charset="0"/>
              </a:rPr>
              <a:t>Extensions</a:t>
            </a:r>
            <a:r>
              <a:rPr lang="en-US" sz="2000" i="1" dirty="0">
                <a:solidFill>
                  <a:schemeClr val="bg2"/>
                </a:solidFill>
                <a:latin typeface="Helvetica" pitchFamily="34" charset="0"/>
              </a:rPr>
              <a:t> </a:t>
            </a:r>
            <a:r>
              <a:rPr lang="en-US" sz="2000" dirty="0">
                <a:solidFill>
                  <a:schemeClr val="bg2"/>
                </a:solidFill>
                <a:latin typeface="Helvetica" pitchFamily="34" charset="0"/>
              </a:rPr>
              <a:t>of properties already inscribed</a:t>
            </a:r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0" y="0"/>
            <a:ext cx="8892600" cy="548600"/>
          </a:xfrm>
        </p:spPr>
        <p:txBody>
          <a:bodyPr/>
          <a:lstStyle/>
          <a:p>
            <a:pPr algn="r"/>
            <a:r>
              <a:rPr lang="en-US" dirty="0" smtClean="0"/>
              <a:t>Presentation of nominations during the WH Committee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251400" y="1"/>
            <a:ext cx="8641200" cy="548600"/>
          </a:xfrm>
        </p:spPr>
        <p:txBody>
          <a:bodyPr/>
          <a:lstStyle/>
          <a:p>
            <a:pPr algn="r"/>
            <a:r>
              <a:rPr lang="en-GB" dirty="0" smtClean="0"/>
              <a:t>Recommendation: Not to Inscribe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388" y="1196975"/>
            <a:ext cx="8496300" cy="4608513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GB" sz="2000" dirty="0" smtClean="0">
                <a:latin typeface="Helvetica" pitchFamily="34" charset="0"/>
              </a:rPr>
              <a:t>In relation to </a:t>
            </a:r>
            <a:r>
              <a:rPr lang="en-GB" sz="2000" u="sng" dirty="0" smtClean="0">
                <a:latin typeface="Helvetica" pitchFamily="34" charset="0"/>
              </a:rPr>
              <a:t>serial nominations</a:t>
            </a:r>
            <a:r>
              <a:rPr lang="en-GB" sz="2000" dirty="0" smtClean="0">
                <a:latin typeface="Helvetica" pitchFamily="34" charset="0"/>
              </a:rPr>
              <a:t>:</a:t>
            </a:r>
          </a:p>
          <a:p>
            <a:pPr>
              <a:spcBef>
                <a:spcPts val="0"/>
              </a:spcBef>
              <a:defRPr/>
            </a:pPr>
            <a:endParaRPr lang="en-GB" sz="2000" dirty="0">
              <a:latin typeface="Helvetica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GB" sz="2000" dirty="0" smtClean="0">
                <a:latin typeface="Helvetica" pitchFamily="34" charset="0"/>
              </a:rPr>
              <a:t>Recommendation not to inscribe a nominated series:</a:t>
            </a:r>
          </a:p>
          <a:p>
            <a:pPr marL="714375" indent="-352425">
              <a:spcBef>
                <a:spcPts val="0"/>
              </a:spcBef>
              <a:defRPr/>
            </a:pPr>
            <a:endParaRPr lang="en-GB" sz="2000" dirty="0" smtClean="0">
              <a:latin typeface="Helvetica" pitchFamily="34" charset="0"/>
            </a:endParaRPr>
          </a:p>
          <a:p>
            <a:pPr marL="714375" lvl="1" indent="-352425">
              <a:spcBef>
                <a:spcPts val="0"/>
              </a:spcBef>
              <a:defRPr/>
            </a:pPr>
            <a:r>
              <a:rPr lang="en-GB" dirty="0" smtClean="0">
                <a:latin typeface="Helvetica" pitchFamily="34" charset="0"/>
              </a:rPr>
              <a:t>Indicates that the rationale and composition of the series needs to be fully re-considered</a:t>
            </a:r>
            <a:endParaRPr lang="en-GB" dirty="0">
              <a:latin typeface="Helvetica" pitchFamily="34" charset="0"/>
            </a:endParaRPr>
          </a:p>
          <a:p>
            <a:pPr marL="714375" lvl="1" indent="-352425">
              <a:spcBef>
                <a:spcPts val="0"/>
              </a:spcBef>
              <a:defRPr/>
            </a:pPr>
            <a:r>
              <a:rPr lang="en-GB" dirty="0" smtClean="0">
                <a:latin typeface="Helvetica" pitchFamily="34" charset="0"/>
              </a:rPr>
              <a:t>Does not preclude a new series being nominated that overcomes the weaknesses of the first proposal</a:t>
            </a:r>
          </a:p>
          <a:p>
            <a:pPr marL="457200" lvl="1" indent="0">
              <a:spcBef>
                <a:spcPts val="0"/>
              </a:spcBef>
              <a:buFontTx/>
              <a:buNone/>
              <a:defRPr/>
            </a:pPr>
            <a:endParaRPr lang="en-GB" dirty="0" smtClean="0">
              <a:latin typeface="Helvetica" pitchFamily="34" charset="0"/>
            </a:endParaRPr>
          </a:p>
          <a:p>
            <a:pPr>
              <a:spcBef>
                <a:spcPts val="0"/>
              </a:spcBef>
              <a:defRPr/>
            </a:pPr>
            <a:endParaRPr lang="en-GB" sz="2000" dirty="0">
              <a:latin typeface="Helvetica" pitchFamily="34" charset="0"/>
            </a:endParaRPr>
          </a:p>
          <a:p>
            <a:pPr>
              <a:spcBef>
                <a:spcPts val="0"/>
              </a:spcBef>
              <a:defRPr/>
            </a:pPr>
            <a:endParaRPr lang="en-GB" sz="2000" dirty="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251400" y="1"/>
            <a:ext cx="8641200" cy="548600"/>
          </a:xfrm>
        </p:spPr>
        <p:txBody>
          <a:bodyPr/>
          <a:lstStyle/>
          <a:p>
            <a:pPr algn="r"/>
            <a:r>
              <a:rPr lang="en-GB" dirty="0" smtClean="0"/>
              <a:t>Dialogue with the AB’s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395420" y="836640"/>
            <a:ext cx="8280268" cy="547208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000" b="1" dirty="0" smtClean="0">
                <a:latin typeface="Helvetica" pitchFamily="34" charset="0"/>
              </a:rPr>
              <a:t>The evaluation process offer opportunities for dialogue between the Advisory Bodies and State Parties </a:t>
            </a:r>
          </a:p>
          <a:p>
            <a:pPr>
              <a:spcBef>
                <a:spcPts val="0"/>
              </a:spcBef>
            </a:pPr>
            <a:endParaRPr lang="en-GB" sz="2000" dirty="0" smtClean="0">
              <a:latin typeface="Helvetica" pitchFamily="34" charset="0"/>
            </a:endParaRPr>
          </a:p>
          <a:p>
            <a:pPr lvl="0">
              <a:spcBef>
                <a:spcPct val="0"/>
              </a:spcBef>
              <a:buFontTx/>
              <a:buChar char="•"/>
              <a:defRPr/>
            </a:pPr>
            <a:r>
              <a:rPr lang="en-GB" sz="2000" b="1" dirty="0" smtClean="0">
                <a:latin typeface="Helvetica" pitchFamily="34" charset="0"/>
                <a:ea typeface="+mn-ea"/>
                <a:cs typeface="Helvetica" pitchFamily="34" charset="0"/>
              </a:rPr>
              <a:t>Related to </a:t>
            </a:r>
            <a:r>
              <a:rPr lang="en-GB" sz="2000" dirty="0" smtClean="0">
                <a:latin typeface="Helvetica" pitchFamily="34" charset="0"/>
                <a:ea typeface="+mn-ea"/>
                <a:cs typeface="Helvetica" pitchFamily="34" charset="0"/>
              </a:rPr>
              <a:t>clarifying issues and requesting additional information;</a:t>
            </a:r>
          </a:p>
          <a:p>
            <a:pPr lvl="0">
              <a:spcBef>
                <a:spcPct val="0"/>
              </a:spcBef>
              <a:buNone/>
              <a:defRPr/>
            </a:pPr>
            <a:endParaRPr lang="en-GB" sz="2000" dirty="0" smtClean="0">
              <a:latin typeface="Helvetica" pitchFamily="34" charset="0"/>
              <a:ea typeface="+mn-ea"/>
              <a:cs typeface="Helvetica" pitchFamily="34" charset="0"/>
            </a:endParaRPr>
          </a:p>
          <a:p>
            <a:pPr lvl="2">
              <a:defRPr/>
            </a:pPr>
            <a:r>
              <a:rPr lang="en-GB" sz="2000" dirty="0" smtClean="0">
                <a:latin typeface="Helvetica" pitchFamily="34" charset="0"/>
                <a:cs typeface="Helvetica" pitchFamily="34" charset="0"/>
              </a:rPr>
              <a:t>Specifically during the following stages of the process:</a:t>
            </a:r>
          </a:p>
          <a:p>
            <a:pPr lvl="0">
              <a:spcBef>
                <a:spcPct val="0"/>
              </a:spcBef>
              <a:buFontTx/>
              <a:buChar char="•"/>
              <a:defRPr/>
            </a:pPr>
            <a:r>
              <a:rPr lang="en-US" sz="1800" dirty="0" smtClean="0">
                <a:latin typeface="Helvetica" pitchFamily="34" charset="0"/>
                <a:ea typeface="+mn-ea"/>
                <a:cs typeface="Helvetica" pitchFamily="34" charset="0"/>
              </a:rPr>
              <a:t>Following receipt of the nominations, during and after the technical evaluation mission, and before and following the Panel meeting up until 28</a:t>
            </a:r>
            <a:r>
              <a:rPr lang="en-US" sz="1800" baseline="30000" dirty="0" smtClean="0">
                <a:latin typeface="Helvetica" pitchFamily="34" charset="0"/>
                <a:ea typeface="+mn-ea"/>
                <a:cs typeface="Helvetica" pitchFamily="34" charset="0"/>
              </a:rPr>
              <a:t>th</a:t>
            </a:r>
            <a:r>
              <a:rPr lang="en-US" sz="1800" dirty="0" smtClean="0">
                <a:latin typeface="Helvetica" pitchFamily="34" charset="0"/>
                <a:ea typeface="+mn-ea"/>
                <a:cs typeface="Helvetica" pitchFamily="34" charset="0"/>
              </a:rPr>
              <a:t> February</a:t>
            </a:r>
          </a:p>
          <a:p>
            <a:pPr lvl="1">
              <a:defRPr/>
            </a:pPr>
            <a:r>
              <a:rPr lang="en-US" sz="2800" dirty="0" smtClean="0">
                <a:latin typeface="Helvetica" pitchFamily="34" charset="0"/>
                <a:cs typeface="Helvetica" pitchFamily="34" charset="0"/>
              </a:rPr>
              <a:t>The Advisory Bodies welcome this dialogue</a:t>
            </a:r>
            <a:endParaRPr lang="en-GB" sz="2800" dirty="0" smtClean="0">
              <a:latin typeface="Helvetica" pitchFamily="34" charset="0"/>
              <a:cs typeface="Helvetica" pitchFamily="34" charset="0"/>
            </a:endParaRPr>
          </a:p>
          <a:p>
            <a:pPr lvl="0">
              <a:spcBef>
                <a:spcPct val="0"/>
              </a:spcBef>
              <a:buNone/>
              <a:defRPr/>
            </a:pPr>
            <a:endParaRPr lang="en-GB" sz="2000" dirty="0" smtClean="0">
              <a:latin typeface="Helvetica" pitchFamily="34" charset="0"/>
              <a:ea typeface="+mn-ea"/>
              <a:cs typeface="Helvetica" pitchFamily="34" charset="0"/>
            </a:endParaRPr>
          </a:p>
          <a:p>
            <a:pPr lvl="0">
              <a:spcBef>
                <a:spcPct val="0"/>
              </a:spcBef>
              <a:buFontTx/>
              <a:buChar char="•"/>
              <a:defRPr/>
            </a:pPr>
            <a:r>
              <a:rPr lang="en-GB" sz="2000" dirty="0" smtClean="0">
                <a:latin typeface="Helvetica" pitchFamily="34" charset="0"/>
                <a:ea typeface="+mn-ea"/>
                <a:cs typeface="Helvetica" pitchFamily="34" charset="0"/>
              </a:rPr>
              <a:t>The replies provided by the State Parties do in many cases confirm or assist the adoption of the final recommendations made by the AB’s</a:t>
            </a:r>
          </a:p>
          <a:p>
            <a:pPr>
              <a:spcBef>
                <a:spcPts val="0"/>
              </a:spcBef>
            </a:pPr>
            <a:endParaRPr lang="en-GB" sz="2000" dirty="0" smtClean="0">
              <a:latin typeface="Helvetica" pitchFamily="34" charset="0"/>
            </a:endParaRPr>
          </a:p>
          <a:p>
            <a:pPr>
              <a:spcBef>
                <a:spcPts val="0"/>
              </a:spcBef>
            </a:pPr>
            <a:endParaRPr lang="fr-FR" sz="2000" dirty="0" smtClean="0">
              <a:latin typeface="Helvetica" pitchFamily="34" charset="0"/>
            </a:endParaRPr>
          </a:p>
          <a:p>
            <a:pPr marL="457200" lvl="1" indent="0">
              <a:spcBef>
                <a:spcPts val="0"/>
              </a:spcBef>
              <a:buFontTx/>
              <a:buNone/>
            </a:pPr>
            <a:endParaRPr lang="en-GB" dirty="0" smtClean="0">
              <a:latin typeface="Helvetica" pitchFamily="34" charset="0"/>
            </a:endParaRPr>
          </a:p>
          <a:p>
            <a:pPr>
              <a:spcBef>
                <a:spcPts val="0"/>
              </a:spcBef>
            </a:pPr>
            <a:endParaRPr lang="en-GB" sz="2000" dirty="0" smtClean="0">
              <a:latin typeface="Helvetica" pitchFamily="34" charset="0"/>
            </a:endParaRPr>
          </a:p>
          <a:p>
            <a:pPr>
              <a:spcBef>
                <a:spcPts val="0"/>
              </a:spcBef>
            </a:pPr>
            <a:endParaRPr lang="en-GB" sz="2000" dirty="0" smtClean="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251400" y="1"/>
            <a:ext cx="8641200" cy="548600"/>
          </a:xfrm>
        </p:spPr>
        <p:txBody>
          <a:bodyPr/>
          <a:lstStyle/>
          <a:p>
            <a:pPr algn="r"/>
            <a:r>
              <a:rPr lang="en-GB" dirty="0" smtClean="0"/>
              <a:t>Dialogue with the AB’s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395420" y="836640"/>
            <a:ext cx="8280268" cy="547208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000" b="1" dirty="0" smtClean="0">
                <a:latin typeface="Helvetica" pitchFamily="34" charset="0"/>
              </a:rPr>
              <a:t>AB’s recommendations are made available to World Heritage Committee members six weeks before the beginning of the session</a:t>
            </a:r>
          </a:p>
          <a:p>
            <a:pPr marL="714375" indent="-352425">
              <a:spcBef>
                <a:spcPts val="0"/>
              </a:spcBef>
              <a:buNone/>
            </a:pPr>
            <a:endParaRPr lang="en-GB" sz="2000" dirty="0" smtClean="0">
              <a:latin typeface="Helvetica" pitchFamily="34" charset="0"/>
            </a:endParaRPr>
          </a:p>
          <a:p>
            <a:pPr marL="714375" indent="-352425">
              <a:spcBef>
                <a:spcPts val="0"/>
              </a:spcBef>
              <a:buFont typeface="Helvetica" pitchFamily="34" charset="0"/>
              <a:buChar char="-"/>
            </a:pPr>
            <a:r>
              <a:rPr lang="en-GB" sz="2000" dirty="0" smtClean="0">
                <a:latin typeface="Helvetica" pitchFamily="34" charset="0"/>
              </a:rPr>
              <a:t>The AB’s are at the disposal of States Parties to discuss and explain their recommendations;</a:t>
            </a:r>
          </a:p>
          <a:p>
            <a:pPr marL="714375" indent="-352425">
              <a:spcBef>
                <a:spcPts val="0"/>
              </a:spcBef>
              <a:buFont typeface="Helvetica" pitchFamily="34" charset="0"/>
              <a:buChar char="-"/>
            </a:pPr>
            <a:endParaRPr lang="en-GB" sz="2000" dirty="0" smtClean="0">
              <a:latin typeface="Helvetica" pitchFamily="34" charset="0"/>
            </a:endParaRPr>
          </a:p>
          <a:p>
            <a:pPr marL="714375" indent="-352425">
              <a:spcBef>
                <a:spcPts val="0"/>
              </a:spcBef>
              <a:buFont typeface="Helvetica" pitchFamily="34" charset="0"/>
              <a:buChar char="-"/>
            </a:pPr>
            <a:r>
              <a:rPr lang="en-GB" sz="2000" dirty="0" smtClean="0">
                <a:latin typeface="Helvetica" pitchFamily="34" charset="0"/>
              </a:rPr>
              <a:t> </a:t>
            </a:r>
            <a:r>
              <a:rPr lang="en-US" sz="2000" dirty="0" smtClean="0">
                <a:latin typeface="Helvetica" pitchFamily="34" charset="0"/>
              </a:rPr>
              <a:t>However time constraint is an issue and the AB’s welcome further discussions on how to improve this dialogue. </a:t>
            </a:r>
          </a:p>
          <a:p>
            <a:pPr marL="714375" indent="-352425">
              <a:spcBef>
                <a:spcPts val="0"/>
              </a:spcBef>
              <a:buFont typeface="Helvetica" pitchFamily="34" charset="0"/>
              <a:buChar char="-"/>
            </a:pPr>
            <a:endParaRPr lang="en-GB" sz="2000" dirty="0" smtClean="0">
              <a:latin typeface="Helvetica" pitchFamily="34" charset="0"/>
            </a:endParaRPr>
          </a:p>
          <a:p>
            <a:pPr>
              <a:spcBef>
                <a:spcPts val="0"/>
              </a:spcBef>
            </a:pPr>
            <a:endParaRPr lang="en-GB" sz="2000" dirty="0" smtClean="0">
              <a:latin typeface="Helvetica" pitchFamily="34" charset="0"/>
            </a:endParaRPr>
          </a:p>
          <a:p>
            <a:pPr>
              <a:spcBef>
                <a:spcPts val="0"/>
              </a:spcBef>
            </a:pPr>
            <a:endParaRPr lang="fr-FR" sz="2000" dirty="0" smtClean="0">
              <a:latin typeface="Helvetica" pitchFamily="34" charset="0"/>
            </a:endParaRPr>
          </a:p>
          <a:p>
            <a:pPr marL="457200" lvl="1" indent="0">
              <a:spcBef>
                <a:spcPts val="0"/>
              </a:spcBef>
              <a:buFontTx/>
              <a:buNone/>
            </a:pPr>
            <a:endParaRPr lang="en-GB" dirty="0" smtClean="0">
              <a:latin typeface="Helvetica" pitchFamily="34" charset="0"/>
            </a:endParaRPr>
          </a:p>
          <a:p>
            <a:pPr>
              <a:spcBef>
                <a:spcPts val="0"/>
              </a:spcBef>
            </a:pPr>
            <a:endParaRPr lang="en-GB" sz="2000" dirty="0" smtClean="0">
              <a:latin typeface="Helvetica" pitchFamily="34" charset="0"/>
            </a:endParaRPr>
          </a:p>
          <a:p>
            <a:pPr>
              <a:spcBef>
                <a:spcPts val="0"/>
              </a:spcBef>
            </a:pPr>
            <a:endParaRPr lang="en-GB" sz="2000" dirty="0" smtClean="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250825" y="1196975"/>
            <a:ext cx="8208963" cy="4608513"/>
          </a:xfrm>
        </p:spPr>
        <p:txBody>
          <a:bodyPr/>
          <a:lstStyle/>
          <a:p>
            <a:pPr algn="ctr">
              <a:buFontTx/>
              <a:buNone/>
            </a:pPr>
            <a:endParaRPr lang="en-GB" b="1" dirty="0" smtClean="0">
              <a:latin typeface="Helvetica" pitchFamily="34" charset="0"/>
            </a:endParaRPr>
          </a:p>
          <a:p>
            <a:pPr algn="ctr">
              <a:buFontTx/>
              <a:buNone/>
            </a:pPr>
            <a:endParaRPr lang="en-GB" b="1" dirty="0" smtClean="0">
              <a:latin typeface="Helvetica" pitchFamily="34" charset="0"/>
            </a:endParaRPr>
          </a:p>
          <a:p>
            <a:pPr algn="ctr">
              <a:buFontTx/>
              <a:buNone/>
            </a:pPr>
            <a:endParaRPr lang="en-GB" b="1" dirty="0" smtClean="0">
              <a:latin typeface="Helvetica" pitchFamily="34" charset="0"/>
            </a:endParaRPr>
          </a:p>
          <a:p>
            <a:pPr algn="ctr">
              <a:buFontTx/>
              <a:buNone/>
            </a:pPr>
            <a:endParaRPr lang="en-GB" b="1" dirty="0" smtClean="0">
              <a:latin typeface="Helvetica" pitchFamily="34" charset="0"/>
            </a:endParaRPr>
          </a:p>
          <a:p>
            <a:pPr algn="ctr">
              <a:buFontTx/>
              <a:buNone/>
            </a:pPr>
            <a:endParaRPr lang="en-GB" b="1" dirty="0" smtClean="0">
              <a:latin typeface="Helvetica" pitchFamily="34" charset="0"/>
            </a:endParaRPr>
          </a:p>
          <a:p>
            <a:pPr algn="ctr">
              <a:buFontTx/>
              <a:buNone/>
            </a:pPr>
            <a:r>
              <a:rPr lang="en-GB" b="1" dirty="0" smtClean="0">
                <a:latin typeface="Helvetica" pitchFamily="34" charset="0"/>
              </a:rPr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430" y="1124680"/>
            <a:ext cx="828115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000" kern="0" dirty="0">
                <a:solidFill>
                  <a:schemeClr val="bg2"/>
                </a:solidFill>
                <a:latin typeface="Helvetica" pitchFamily="34" charset="0"/>
                <a:ea typeface="MS PGothic" pitchFamily="34" charset="-128"/>
              </a:rPr>
              <a:t>	</a:t>
            </a:r>
            <a:r>
              <a:rPr lang="en-US" sz="2000" dirty="0" smtClean="0">
                <a:solidFill>
                  <a:schemeClr val="bg2"/>
                </a:solidFill>
                <a:latin typeface="Helvetica" pitchFamily="34" charset="0"/>
              </a:rPr>
              <a:t>The </a:t>
            </a:r>
            <a:r>
              <a:rPr lang="en-US" sz="2000" b="1" dirty="0">
                <a:solidFill>
                  <a:schemeClr val="bg2"/>
                </a:solidFill>
                <a:latin typeface="Helvetica" pitchFamily="34" charset="0"/>
              </a:rPr>
              <a:t>order</a:t>
            </a:r>
            <a:r>
              <a:rPr lang="en-US" sz="2000" dirty="0">
                <a:solidFill>
                  <a:schemeClr val="bg2"/>
                </a:solidFill>
                <a:latin typeface="Helvetica" pitchFamily="34" charset="0"/>
              </a:rPr>
              <a:t> of presentation </a:t>
            </a:r>
            <a:r>
              <a:rPr lang="en-US" sz="2000" dirty="0" smtClean="0">
                <a:solidFill>
                  <a:schemeClr val="bg2"/>
                </a:solidFill>
                <a:latin typeface="Helvetica" pitchFamily="34" charset="0"/>
              </a:rPr>
              <a:t>is as </a:t>
            </a:r>
            <a:r>
              <a:rPr lang="en-US" sz="2000" dirty="0">
                <a:solidFill>
                  <a:schemeClr val="bg2"/>
                </a:solidFill>
                <a:latin typeface="Helvetica" pitchFamily="34" charset="0"/>
              </a:rPr>
              <a:t>follows:</a:t>
            </a:r>
          </a:p>
          <a:p>
            <a:pPr marL="342900" indent="-342900" eaLnBrk="0" hangingPunct="0">
              <a:spcBef>
                <a:spcPts val="0"/>
              </a:spcBef>
              <a:defRPr/>
            </a:pPr>
            <a:endParaRPr lang="en-US" sz="2000" dirty="0">
              <a:solidFill>
                <a:schemeClr val="bg2"/>
              </a:solidFill>
              <a:latin typeface="Helvetica" pitchFamily="34" charset="0"/>
            </a:endParaRPr>
          </a:p>
          <a:p>
            <a:pPr marL="742950" lvl="1" indent="-285750" eaLnBrk="0" hangingPunct="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chemeClr val="bg2"/>
                </a:solidFill>
                <a:latin typeface="Helvetica" pitchFamily="34" charset="0"/>
              </a:rPr>
              <a:t>Natural </a:t>
            </a:r>
            <a:r>
              <a:rPr lang="en-US" sz="2000" dirty="0">
                <a:solidFill>
                  <a:schemeClr val="bg2"/>
                </a:solidFill>
                <a:latin typeface="Helvetica" pitchFamily="34" charset="0"/>
              </a:rPr>
              <a:t>properties </a:t>
            </a:r>
            <a:r>
              <a:rPr lang="en-US" sz="2000" dirty="0" smtClean="0">
                <a:solidFill>
                  <a:schemeClr val="bg2"/>
                </a:solidFill>
                <a:latin typeface="Helvetica" pitchFamily="34" charset="0"/>
              </a:rPr>
              <a:t>are presented </a:t>
            </a:r>
            <a:r>
              <a:rPr lang="en-US" sz="2000" dirty="0">
                <a:solidFill>
                  <a:schemeClr val="bg2"/>
                </a:solidFill>
                <a:latin typeface="Helvetica" pitchFamily="34" charset="0"/>
              </a:rPr>
              <a:t>first, followed by </a:t>
            </a:r>
            <a:r>
              <a:rPr lang="en-US" sz="2000" b="1" dirty="0">
                <a:solidFill>
                  <a:schemeClr val="bg2"/>
                </a:solidFill>
                <a:latin typeface="Helvetica" pitchFamily="34" charset="0"/>
              </a:rPr>
              <a:t>Mixed</a:t>
            </a:r>
            <a:r>
              <a:rPr lang="en-US" sz="2000" dirty="0">
                <a:solidFill>
                  <a:schemeClr val="bg2"/>
                </a:solidFill>
                <a:latin typeface="Helvetica" pitchFamily="34" charset="0"/>
              </a:rPr>
              <a:t> and then </a:t>
            </a:r>
            <a:r>
              <a:rPr lang="en-US" sz="2000" b="1" dirty="0">
                <a:solidFill>
                  <a:schemeClr val="bg2"/>
                </a:solidFill>
                <a:latin typeface="Helvetica" pitchFamily="34" charset="0"/>
              </a:rPr>
              <a:t>Cultural</a:t>
            </a:r>
            <a:r>
              <a:rPr lang="en-US" sz="2000" dirty="0">
                <a:solidFill>
                  <a:schemeClr val="bg2"/>
                </a:solidFill>
                <a:latin typeface="Helvetica" pitchFamily="34" charset="0"/>
              </a:rPr>
              <a:t> properties;</a:t>
            </a:r>
          </a:p>
          <a:p>
            <a:pPr marL="742950" lvl="1" indent="-285750" eaLnBrk="0" hangingPunct="0">
              <a:spcBef>
                <a:spcPts val="0"/>
              </a:spcBef>
              <a:defRPr/>
            </a:pPr>
            <a:endParaRPr lang="en-US" sz="2000" dirty="0">
              <a:solidFill>
                <a:schemeClr val="bg2"/>
              </a:solidFill>
              <a:latin typeface="Helvetica" pitchFamily="34" charset="0"/>
            </a:endParaRPr>
          </a:p>
          <a:p>
            <a:pPr marL="742950" lvl="1" indent="-285750" eaLnBrk="0" hangingPunct="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bg2"/>
                </a:solidFill>
                <a:latin typeface="Helvetica" pitchFamily="34" charset="0"/>
              </a:rPr>
              <a:t>The order then follows the working document </a:t>
            </a:r>
          </a:p>
          <a:p>
            <a:pPr marL="742950" lvl="1" indent="-285750" eaLnBrk="0" hangingPunct="0">
              <a:spcBef>
                <a:spcPts val="0"/>
              </a:spcBef>
              <a:defRPr/>
            </a:pPr>
            <a:r>
              <a:rPr lang="en-US" sz="2000" dirty="0">
                <a:solidFill>
                  <a:schemeClr val="bg2"/>
                </a:solidFill>
                <a:latin typeface="Helvetica" pitchFamily="34" charset="0"/>
              </a:rPr>
              <a:t>	</a:t>
            </a:r>
            <a:r>
              <a:rPr lang="en-US" sz="2000" dirty="0" smtClean="0">
                <a:solidFill>
                  <a:schemeClr val="bg2"/>
                </a:solidFill>
                <a:latin typeface="Helvetica" pitchFamily="34" charset="0"/>
              </a:rPr>
              <a:t>WHC-13/37.COM/8B, in English alphabetical order by Region and by country:  </a:t>
            </a:r>
            <a:r>
              <a:rPr lang="en-US" sz="2000" b="1" dirty="0">
                <a:solidFill>
                  <a:schemeClr val="bg2"/>
                </a:solidFill>
                <a:latin typeface="Helvetica" pitchFamily="34" charset="0"/>
              </a:rPr>
              <a:t>Africa, Arab States, Asia </a:t>
            </a:r>
            <a:r>
              <a:rPr lang="en-US" sz="2000" b="1" dirty="0" smtClean="0">
                <a:solidFill>
                  <a:schemeClr val="bg2"/>
                </a:solidFill>
                <a:latin typeface="Helvetica" pitchFamily="34" charset="0"/>
              </a:rPr>
              <a:t>- </a:t>
            </a:r>
            <a:r>
              <a:rPr lang="en-US" sz="2000" b="1" dirty="0">
                <a:solidFill>
                  <a:schemeClr val="bg2"/>
                </a:solidFill>
                <a:latin typeface="Helvetica" pitchFamily="34" charset="0"/>
              </a:rPr>
              <a:t>Pacific, Europe </a:t>
            </a:r>
            <a:r>
              <a:rPr lang="en-US" sz="2000" b="1" dirty="0" smtClean="0">
                <a:solidFill>
                  <a:schemeClr val="bg2"/>
                </a:solidFill>
                <a:latin typeface="Helvetica" pitchFamily="34" charset="0"/>
              </a:rPr>
              <a:t>- </a:t>
            </a:r>
            <a:r>
              <a:rPr lang="en-US" sz="2000" b="1" dirty="0">
                <a:solidFill>
                  <a:schemeClr val="bg2"/>
                </a:solidFill>
                <a:latin typeface="Helvetica" pitchFamily="34" charset="0"/>
              </a:rPr>
              <a:t>North America, Latin America </a:t>
            </a:r>
            <a:r>
              <a:rPr lang="en-US" sz="2000" b="1" dirty="0" smtClean="0">
                <a:solidFill>
                  <a:schemeClr val="bg2"/>
                </a:solidFill>
                <a:latin typeface="Helvetica" pitchFamily="34" charset="0"/>
              </a:rPr>
              <a:t>and the </a:t>
            </a:r>
            <a:r>
              <a:rPr lang="en-US" sz="2000" b="1" dirty="0">
                <a:solidFill>
                  <a:schemeClr val="bg2"/>
                </a:solidFill>
                <a:latin typeface="Helvetica" pitchFamily="34" charset="0"/>
              </a:rPr>
              <a:t>Caribbean;</a:t>
            </a:r>
          </a:p>
          <a:p>
            <a:pPr marL="742950" lvl="1" indent="-285750" eaLnBrk="0" hangingPunct="0">
              <a:spcBef>
                <a:spcPts val="0"/>
              </a:spcBef>
              <a:defRPr/>
            </a:pPr>
            <a:endParaRPr lang="en-US" sz="2000" dirty="0">
              <a:solidFill>
                <a:schemeClr val="bg2"/>
              </a:solidFill>
              <a:latin typeface="Helvetica" pitchFamily="34" charset="0"/>
            </a:endParaRPr>
          </a:p>
          <a:p>
            <a:pPr marL="742950" lvl="1" indent="-285750" eaLnBrk="0" hangingPunct="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bg2"/>
                </a:solidFill>
                <a:latin typeface="Helvetica" pitchFamily="34" charset="0"/>
              </a:rPr>
              <a:t>Within Regions, </a:t>
            </a:r>
            <a:r>
              <a:rPr lang="en-US" sz="2000" b="1" dirty="0">
                <a:solidFill>
                  <a:schemeClr val="bg2"/>
                </a:solidFill>
                <a:latin typeface="Helvetica" pitchFamily="34" charset="0"/>
              </a:rPr>
              <a:t>New Nominations </a:t>
            </a:r>
            <a:r>
              <a:rPr lang="en-US" sz="2000" dirty="0" smtClean="0">
                <a:solidFill>
                  <a:schemeClr val="bg2"/>
                </a:solidFill>
                <a:latin typeface="Helvetica" pitchFamily="34" charset="0"/>
              </a:rPr>
              <a:t>are presented </a:t>
            </a:r>
            <a:r>
              <a:rPr lang="en-US" sz="2000" dirty="0">
                <a:solidFill>
                  <a:schemeClr val="bg2"/>
                </a:solidFill>
                <a:latin typeface="Helvetica" pitchFamily="34" charset="0"/>
              </a:rPr>
              <a:t>first, </a:t>
            </a:r>
            <a:r>
              <a:rPr lang="en-US" sz="2000" dirty="0" smtClean="0">
                <a:solidFill>
                  <a:schemeClr val="bg2"/>
                </a:solidFill>
                <a:latin typeface="Helvetica" pitchFamily="34" charset="0"/>
              </a:rPr>
              <a:t>followed by </a:t>
            </a:r>
            <a:r>
              <a:rPr lang="en-US" sz="2000" b="1" dirty="0">
                <a:solidFill>
                  <a:schemeClr val="bg2"/>
                </a:solidFill>
                <a:latin typeface="Helvetica" pitchFamily="34" charset="0"/>
              </a:rPr>
              <a:t>Properties deferred </a:t>
            </a:r>
            <a:r>
              <a:rPr lang="en-US" sz="2000" dirty="0">
                <a:solidFill>
                  <a:schemeClr val="bg2"/>
                </a:solidFill>
                <a:latin typeface="Helvetica" pitchFamily="34" charset="0"/>
              </a:rPr>
              <a:t>or </a:t>
            </a:r>
            <a:r>
              <a:rPr lang="en-US" sz="2000" b="1" dirty="0">
                <a:solidFill>
                  <a:schemeClr val="bg2"/>
                </a:solidFill>
                <a:latin typeface="Helvetica" pitchFamily="34" charset="0"/>
              </a:rPr>
              <a:t>referred back </a:t>
            </a:r>
            <a:r>
              <a:rPr lang="en-US" sz="2000" dirty="0">
                <a:solidFill>
                  <a:schemeClr val="bg2"/>
                </a:solidFill>
                <a:latin typeface="Helvetica" pitchFamily="34" charset="0"/>
              </a:rPr>
              <a:t>by previous sessions of the World Heritage Committee and </a:t>
            </a:r>
            <a:r>
              <a:rPr lang="en-US" sz="2000" dirty="0" smtClean="0">
                <a:solidFill>
                  <a:schemeClr val="bg2"/>
                </a:solidFill>
                <a:latin typeface="Helvetica" pitchFamily="34" charset="0"/>
              </a:rPr>
              <a:t>finally by the </a:t>
            </a:r>
            <a:r>
              <a:rPr lang="en-US" sz="2000" b="1" dirty="0">
                <a:solidFill>
                  <a:schemeClr val="bg2"/>
                </a:solidFill>
                <a:latin typeface="Helvetica" pitchFamily="34" charset="0"/>
              </a:rPr>
              <a:t>Extensions</a:t>
            </a:r>
            <a:r>
              <a:rPr lang="en-US" sz="2000" dirty="0">
                <a:solidFill>
                  <a:schemeClr val="bg2"/>
                </a:solidFill>
                <a:latin typeface="Helvetica" pitchFamily="34" charset="0"/>
              </a:rPr>
              <a:t> of properties already inscribed on the World Heritage List.  </a:t>
            </a:r>
          </a:p>
          <a:p>
            <a:pPr marL="342900" indent="-342900" eaLnBrk="0" hangingPunct="0">
              <a:spcBef>
                <a:spcPts val="0"/>
              </a:spcBef>
              <a:defRPr/>
            </a:pPr>
            <a:endParaRPr lang="en-US" sz="2000" dirty="0">
              <a:solidFill>
                <a:schemeClr val="bg2"/>
              </a:solidFill>
              <a:latin typeface="Helvetica" pitchFamily="34" charset="0"/>
            </a:endParaRP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0" y="0"/>
            <a:ext cx="8892600" cy="548600"/>
          </a:xfrm>
        </p:spPr>
        <p:txBody>
          <a:bodyPr/>
          <a:lstStyle/>
          <a:p>
            <a:pPr algn="r"/>
            <a:r>
              <a:rPr lang="en-US" dirty="0" smtClean="0"/>
              <a:t>Presentation of nominations during the WH Committee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750" y="1339051"/>
            <a:ext cx="8064500" cy="323165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000" dirty="0" smtClean="0">
                <a:solidFill>
                  <a:schemeClr val="bg2"/>
                </a:solidFill>
                <a:latin typeface="Helvetica" pitchFamily="34" charset="0"/>
              </a:rPr>
              <a:t>The Advisory Bodies’ presentation includes</a:t>
            </a:r>
            <a:r>
              <a:rPr lang="en-US" sz="2000" dirty="0">
                <a:solidFill>
                  <a:schemeClr val="bg2"/>
                </a:solidFill>
                <a:latin typeface="Helvetica" pitchFamily="34" charset="0"/>
              </a:rPr>
              <a:t>:</a:t>
            </a:r>
          </a:p>
          <a:p>
            <a:pPr marL="342900" indent="-342900" eaLnBrk="0" hangingPunct="0">
              <a:spcBef>
                <a:spcPts val="0"/>
              </a:spcBef>
              <a:defRPr/>
            </a:pPr>
            <a:endParaRPr lang="en-US" sz="2000" dirty="0">
              <a:solidFill>
                <a:schemeClr val="bg2"/>
              </a:solidFill>
              <a:latin typeface="Helvetica" pitchFamily="34" charset="0"/>
            </a:endParaRPr>
          </a:p>
          <a:p>
            <a:pPr marL="342900" indent="-342900" eaLnBrk="0" hangingPunct="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bg2"/>
                </a:solidFill>
                <a:latin typeface="Helvetica" pitchFamily="34" charset="0"/>
              </a:rPr>
              <a:t>The identification of the property and of its history as a </a:t>
            </a:r>
            <a:r>
              <a:rPr lang="en-US" sz="2000" dirty="0" smtClean="0">
                <a:solidFill>
                  <a:schemeClr val="bg2"/>
                </a:solidFill>
                <a:latin typeface="Helvetica" pitchFamily="34" charset="0"/>
              </a:rPr>
              <a:t>nomination</a:t>
            </a:r>
          </a:p>
          <a:p>
            <a:pPr marL="342900" indent="-342900" eaLnBrk="0" hangingPunct="0">
              <a:spcBef>
                <a:spcPts val="0"/>
              </a:spcBef>
              <a:defRPr/>
            </a:pPr>
            <a:endParaRPr lang="en-US" sz="2000" dirty="0">
              <a:solidFill>
                <a:schemeClr val="bg2"/>
              </a:solidFill>
              <a:latin typeface="Helvetica" pitchFamily="34" charset="0"/>
            </a:endParaRPr>
          </a:p>
          <a:p>
            <a:pPr marL="342900" indent="-342900" eaLnBrk="0" hangingPunct="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bg2"/>
                </a:solidFill>
                <a:latin typeface="Helvetica" pitchFamily="34" charset="0"/>
              </a:rPr>
              <a:t>The cartographic description of the property: </a:t>
            </a:r>
          </a:p>
          <a:p>
            <a:pPr marL="714375" lvl="2" indent="-352425">
              <a:spcBef>
                <a:spcPts val="0"/>
              </a:spcBef>
              <a:buFont typeface="Helvetica" pitchFamily="34" charset="0"/>
              <a:buChar char="-"/>
              <a:tabLst>
                <a:tab pos="714375" algn="l"/>
              </a:tabLst>
              <a:defRPr/>
            </a:pPr>
            <a:r>
              <a:rPr lang="en-US" sz="2000" dirty="0">
                <a:solidFill>
                  <a:schemeClr val="bg2"/>
                </a:solidFill>
                <a:latin typeface="Helvetica" pitchFamily="34" charset="0"/>
              </a:rPr>
              <a:t>The nominated property or nominated properties</a:t>
            </a:r>
          </a:p>
          <a:p>
            <a:pPr marL="714375" lvl="2" indent="-352425">
              <a:spcBef>
                <a:spcPts val="0"/>
              </a:spcBef>
              <a:buFont typeface="Helvetica" pitchFamily="34" charset="0"/>
              <a:buChar char="-"/>
              <a:tabLst>
                <a:tab pos="714375" algn="l"/>
              </a:tabLst>
              <a:defRPr/>
            </a:pPr>
            <a:r>
              <a:rPr lang="en-US" sz="2000" dirty="0">
                <a:solidFill>
                  <a:schemeClr val="bg2"/>
                </a:solidFill>
                <a:latin typeface="Helvetica" pitchFamily="34" charset="0"/>
              </a:rPr>
              <a:t>Their eventual buffer </a:t>
            </a:r>
            <a:r>
              <a:rPr lang="en-US" sz="2000" dirty="0" smtClean="0">
                <a:solidFill>
                  <a:schemeClr val="bg2"/>
                </a:solidFill>
                <a:latin typeface="Helvetica" pitchFamily="34" charset="0"/>
              </a:rPr>
              <a:t>zones</a:t>
            </a:r>
          </a:p>
          <a:p>
            <a:pPr marL="1371600" lvl="2" indent="-457200">
              <a:spcBef>
                <a:spcPts val="0"/>
              </a:spcBef>
              <a:defRPr/>
            </a:pPr>
            <a:endParaRPr lang="en-US" sz="2000" dirty="0">
              <a:solidFill>
                <a:schemeClr val="bg2"/>
              </a:solidFill>
              <a:latin typeface="Helvetica" pitchFamily="34" charset="0"/>
            </a:endParaRPr>
          </a:p>
          <a:p>
            <a:pPr marL="342900" indent="-342900" eaLnBrk="0" hangingPunct="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bg2"/>
                </a:solidFill>
                <a:latin typeface="Helvetica" pitchFamily="34" charset="0"/>
              </a:rPr>
              <a:t>The description of the nominated property, in terms of cultural heritage in relation to attributes that convey its potential OUV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0" y="0"/>
            <a:ext cx="8892600" cy="548600"/>
          </a:xfrm>
        </p:spPr>
        <p:txBody>
          <a:bodyPr/>
          <a:lstStyle/>
          <a:p>
            <a:pPr algn="r"/>
            <a:r>
              <a:rPr lang="en-US" dirty="0" smtClean="0"/>
              <a:t>Presentation of nominations during the WH Committee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430" y="952329"/>
            <a:ext cx="8208258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0"/>
              </a:spcBef>
              <a:defRPr/>
            </a:pPr>
            <a:endParaRPr lang="en-US" sz="2000" kern="0" dirty="0">
              <a:solidFill>
                <a:schemeClr val="bg2"/>
              </a:solidFill>
              <a:latin typeface="Helvetica" pitchFamily="34" charset="0"/>
              <a:ea typeface="MS PGothic" pitchFamily="34" charset="-128"/>
            </a:endParaRPr>
          </a:p>
          <a:p>
            <a:pPr marL="342900" indent="-342900" eaLnBrk="0" hangingPunct="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2"/>
                </a:solidFill>
                <a:latin typeface="Helvetica" pitchFamily="34" charset="0"/>
              </a:rPr>
              <a:t>Summary of whether the </a:t>
            </a:r>
            <a:r>
              <a:rPr lang="en-US" sz="2000" dirty="0">
                <a:solidFill>
                  <a:schemeClr val="bg2"/>
                </a:solidFill>
                <a:latin typeface="Helvetica" pitchFamily="34" charset="0"/>
              </a:rPr>
              <a:t>nominated properties meet the requirements of OUV as defined in the </a:t>
            </a:r>
            <a:r>
              <a:rPr lang="en-US" sz="2000" i="1" dirty="0">
                <a:solidFill>
                  <a:schemeClr val="bg2"/>
                </a:solidFill>
                <a:latin typeface="Helvetica" pitchFamily="34" charset="0"/>
              </a:rPr>
              <a:t>Operational Guidelines</a:t>
            </a:r>
            <a:r>
              <a:rPr lang="en-US" sz="2000" dirty="0">
                <a:solidFill>
                  <a:schemeClr val="bg2"/>
                </a:solidFill>
                <a:latin typeface="Helvetica" pitchFamily="34" charset="0"/>
              </a:rPr>
              <a:t>, in terms of: </a:t>
            </a:r>
          </a:p>
          <a:p>
            <a:pPr marL="742950" lvl="1" indent="-285750" eaLnBrk="0" hangingPunct="0">
              <a:spcBef>
                <a:spcPts val="0"/>
              </a:spcBef>
              <a:defRPr/>
            </a:pPr>
            <a:endParaRPr lang="en-US" sz="2000" dirty="0">
              <a:solidFill>
                <a:schemeClr val="bg2"/>
              </a:solidFill>
              <a:latin typeface="Helvetica" pitchFamily="34" charset="0"/>
            </a:endParaRPr>
          </a:p>
          <a:p>
            <a:pPr marL="714375" lvl="1" indent="-352425" eaLnBrk="0" hangingPunct="0">
              <a:spcBef>
                <a:spcPts val="0"/>
              </a:spcBef>
              <a:defRPr/>
            </a:pPr>
            <a:r>
              <a:rPr lang="en-US" sz="2000" dirty="0">
                <a:solidFill>
                  <a:schemeClr val="bg2"/>
                </a:solidFill>
                <a:latin typeface="Helvetica" pitchFamily="34" charset="0"/>
              </a:rPr>
              <a:t>Comparative analysis</a:t>
            </a:r>
          </a:p>
          <a:p>
            <a:pPr marL="714375" lvl="1" indent="-352425" eaLnBrk="0" hangingPunct="0">
              <a:spcBef>
                <a:spcPts val="0"/>
              </a:spcBef>
              <a:defRPr/>
            </a:pPr>
            <a:r>
              <a:rPr lang="en-US" sz="2000" dirty="0">
                <a:solidFill>
                  <a:schemeClr val="bg2"/>
                </a:solidFill>
                <a:latin typeface="Helvetica" pitchFamily="34" charset="0"/>
              </a:rPr>
              <a:t>Criteria for inscription</a:t>
            </a:r>
          </a:p>
          <a:p>
            <a:pPr marL="714375" lvl="1" indent="-352425" eaLnBrk="0" hangingPunct="0">
              <a:spcBef>
                <a:spcPts val="0"/>
              </a:spcBef>
              <a:defRPr/>
            </a:pPr>
            <a:r>
              <a:rPr lang="en-US" sz="2000" dirty="0">
                <a:solidFill>
                  <a:schemeClr val="bg2"/>
                </a:solidFill>
                <a:latin typeface="Helvetica" pitchFamily="34" charset="0"/>
              </a:rPr>
              <a:t>Integrity and authenticity</a:t>
            </a:r>
          </a:p>
          <a:p>
            <a:pPr marL="714375" lvl="1" indent="-352425" eaLnBrk="0" hangingPunct="0">
              <a:spcBef>
                <a:spcPts val="0"/>
              </a:spcBef>
              <a:defRPr/>
            </a:pPr>
            <a:r>
              <a:rPr lang="en-US" sz="2000" dirty="0">
                <a:solidFill>
                  <a:schemeClr val="bg2"/>
                </a:solidFill>
                <a:latin typeface="Helvetica" pitchFamily="34" charset="0"/>
              </a:rPr>
              <a:t>Adequate boundaries </a:t>
            </a:r>
          </a:p>
          <a:p>
            <a:pPr marL="714375" lvl="1" indent="-352425" eaLnBrk="0" hangingPunct="0">
              <a:spcBef>
                <a:spcPts val="0"/>
              </a:spcBef>
              <a:defRPr/>
            </a:pPr>
            <a:r>
              <a:rPr lang="en-US" sz="2000" dirty="0">
                <a:solidFill>
                  <a:schemeClr val="bg2"/>
                </a:solidFill>
                <a:latin typeface="Helvetica" pitchFamily="34" charset="0"/>
              </a:rPr>
              <a:t>Protection </a:t>
            </a:r>
          </a:p>
          <a:p>
            <a:pPr marL="714375" lvl="1" indent="-352425" eaLnBrk="0" hangingPunct="0">
              <a:spcBef>
                <a:spcPts val="0"/>
              </a:spcBef>
              <a:defRPr/>
            </a:pPr>
            <a:r>
              <a:rPr lang="en-US" sz="2000" dirty="0">
                <a:solidFill>
                  <a:schemeClr val="bg2"/>
                </a:solidFill>
                <a:latin typeface="Helvetica" pitchFamily="34" charset="0"/>
              </a:rPr>
              <a:t>Conservation</a:t>
            </a:r>
          </a:p>
          <a:p>
            <a:pPr marL="714375" lvl="1" indent="-352425" eaLnBrk="0" hangingPunct="0">
              <a:spcBef>
                <a:spcPts val="0"/>
              </a:spcBef>
              <a:defRPr/>
            </a:pPr>
            <a:r>
              <a:rPr lang="en-US" sz="2000" dirty="0">
                <a:solidFill>
                  <a:schemeClr val="bg2"/>
                </a:solidFill>
                <a:latin typeface="Helvetica" pitchFamily="34" charset="0"/>
              </a:rPr>
              <a:t>Management</a:t>
            </a:r>
          </a:p>
          <a:p>
            <a:pPr marL="714375" lvl="1" indent="-352425" eaLnBrk="0" hangingPunct="0">
              <a:spcBef>
                <a:spcPts val="0"/>
              </a:spcBef>
              <a:defRPr/>
            </a:pPr>
            <a:r>
              <a:rPr lang="en-US" sz="2000" dirty="0">
                <a:solidFill>
                  <a:schemeClr val="bg2"/>
                </a:solidFill>
                <a:latin typeface="Helvetica" pitchFamily="34" charset="0"/>
              </a:rPr>
              <a:t>Adequate responses to threats and vulnerabilities</a:t>
            </a:r>
          </a:p>
          <a:p>
            <a:pPr marL="742950" lvl="1" indent="-285750" eaLnBrk="0" hangingPunct="0">
              <a:spcBef>
                <a:spcPts val="0"/>
              </a:spcBef>
              <a:defRPr/>
            </a:pPr>
            <a:endParaRPr lang="en-US" sz="2000" dirty="0">
              <a:solidFill>
                <a:schemeClr val="bg2"/>
              </a:solidFill>
              <a:latin typeface="Helvetica" pitchFamily="34" charset="0"/>
            </a:endParaRPr>
          </a:p>
          <a:p>
            <a:pPr marL="1371600" lvl="2" indent="-457200">
              <a:spcBef>
                <a:spcPts val="0"/>
              </a:spcBef>
              <a:defRPr/>
            </a:pPr>
            <a:endParaRPr lang="en-US" sz="2000" kern="0" dirty="0">
              <a:solidFill>
                <a:schemeClr val="bg2"/>
              </a:solidFill>
              <a:latin typeface="Helvetica" pitchFamily="34" charset="0"/>
            </a:endParaRP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0" y="0"/>
            <a:ext cx="8892600" cy="548600"/>
          </a:xfrm>
        </p:spPr>
        <p:txBody>
          <a:bodyPr/>
          <a:lstStyle/>
          <a:p>
            <a:pPr algn="r"/>
            <a:r>
              <a:rPr lang="en-US" dirty="0" smtClean="0"/>
              <a:t>Presentation of nominations during the WH Committee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8313" y="1136995"/>
            <a:ext cx="8135937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1950" indent="-361950" eaLnBrk="0" hangingPunct="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2"/>
                </a:solidFill>
                <a:latin typeface="Helvetica" pitchFamily="34" charset="0"/>
              </a:rPr>
              <a:t>The </a:t>
            </a:r>
            <a:r>
              <a:rPr lang="en-US" sz="2000" dirty="0">
                <a:solidFill>
                  <a:schemeClr val="bg2"/>
                </a:solidFill>
                <a:latin typeface="Helvetica" pitchFamily="34" charset="0"/>
              </a:rPr>
              <a:t>evaluations of the Advisory Bodies conclude with one of the available recommendations:</a:t>
            </a:r>
          </a:p>
          <a:p>
            <a:pPr marL="361950" lvl="1" eaLnBrk="0" hangingPunct="0">
              <a:spcBef>
                <a:spcPts val="0"/>
              </a:spcBef>
              <a:defRPr/>
            </a:pPr>
            <a:r>
              <a:rPr lang="en-US" sz="2000" b="1" dirty="0" smtClean="0">
                <a:solidFill>
                  <a:schemeClr val="bg2"/>
                </a:solidFill>
                <a:latin typeface="Helvetica" pitchFamily="34" charset="0"/>
              </a:rPr>
              <a:t>Inscription</a:t>
            </a:r>
            <a:r>
              <a:rPr lang="en-US" sz="2000" dirty="0" smtClean="0">
                <a:solidFill>
                  <a:schemeClr val="bg2"/>
                </a:solidFill>
                <a:latin typeface="Helvetica" pitchFamily="34" charset="0"/>
              </a:rPr>
              <a:t>, if </a:t>
            </a:r>
            <a:r>
              <a:rPr lang="en-US" sz="2000" dirty="0">
                <a:solidFill>
                  <a:schemeClr val="bg2"/>
                </a:solidFill>
                <a:latin typeface="Helvetica" pitchFamily="34" charset="0"/>
              </a:rPr>
              <a:t>all the requirements are met</a:t>
            </a:r>
          </a:p>
          <a:p>
            <a:pPr marL="361950" lvl="1">
              <a:spcBef>
                <a:spcPts val="0"/>
              </a:spcBef>
              <a:defRPr/>
            </a:pPr>
            <a:r>
              <a:rPr lang="en-US" sz="2000" b="1" dirty="0">
                <a:solidFill>
                  <a:schemeClr val="bg2"/>
                </a:solidFill>
                <a:latin typeface="Helvetica" pitchFamily="34" charset="0"/>
              </a:rPr>
              <a:t>Referral</a:t>
            </a:r>
          </a:p>
          <a:p>
            <a:pPr marL="361950" lvl="1">
              <a:spcBef>
                <a:spcPts val="0"/>
              </a:spcBef>
              <a:defRPr/>
            </a:pPr>
            <a:r>
              <a:rPr lang="en-US" sz="2000" b="1" dirty="0">
                <a:solidFill>
                  <a:schemeClr val="bg2"/>
                </a:solidFill>
                <a:latin typeface="Helvetica" pitchFamily="34" charset="0"/>
              </a:rPr>
              <a:t>Deferral</a:t>
            </a:r>
          </a:p>
          <a:p>
            <a:pPr marL="361950" lvl="1">
              <a:spcBef>
                <a:spcPts val="0"/>
              </a:spcBef>
              <a:defRPr/>
            </a:pPr>
            <a:r>
              <a:rPr lang="en-US" sz="2000" b="1" dirty="0">
                <a:solidFill>
                  <a:schemeClr val="bg2"/>
                </a:solidFill>
                <a:latin typeface="Helvetica" pitchFamily="34" charset="0"/>
              </a:rPr>
              <a:t>Not to </a:t>
            </a:r>
            <a:r>
              <a:rPr lang="en-US" sz="2000" b="1" dirty="0" smtClean="0">
                <a:solidFill>
                  <a:schemeClr val="bg2"/>
                </a:solidFill>
                <a:latin typeface="Helvetica" pitchFamily="34" charset="0"/>
              </a:rPr>
              <a:t>inscribe</a:t>
            </a:r>
            <a:r>
              <a:rPr lang="en-US" sz="2000" dirty="0" smtClean="0">
                <a:solidFill>
                  <a:schemeClr val="bg2"/>
                </a:solidFill>
                <a:latin typeface="Helvetica" pitchFamily="34" charset="0"/>
              </a:rPr>
              <a:t>, if </a:t>
            </a:r>
            <a:r>
              <a:rPr lang="en-US" sz="2000" dirty="0">
                <a:solidFill>
                  <a:schemeClr val="bg2"/>
                </a:solidFill>
                <a:latin typeface="Helvetica" pitchFamily="34" charset="0"/>
              </a:rPr>
              <a:t>the property is not seen to have the potential to meet the requirements for OUV</a:t>
            </a:r>
          </a:p>
          <a:p>
            <a:pPr lvl="2">
              <a:spcBef>
                <a:spcPts val="0"/>
              </a:spcBef>
              <a:defRPr/>
            </a:pPr>
            <a:endParaRPr lang="en-US" sz="2000" dirty="0">
              <a:solidFill>
                <a:schemeClr val="bg2"/>
              </a:solidFill>
              <a:latin typeface="Helvetica" pitchFamily="34" charset="0"/>
            </a:endParaRPr>
          </a:p>
          <a:p>
            <a:pPr marL="342900" lvl="2" indent="-342900" eaLnBrk="0" hangingPunct="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bg2"/>
                </a:solidFill>
                <a:latin typeface="Helvetica" pitchFamily="34" charset="0"/>
              </a:rPr>
              <a:t>The evaluation of the Advisory Bodies also </a:t>
            </a:r>
            <a:r>
              <a:rPr lang="en-US" sz="2000" dirty="0" smtClean="0">
                <a:solidFill>
                  <a:schemeClr val="bg2"/>
                </a:solidFill>
                <a:latin typeface="Helvetica" pitchFamily="34" charset="0"/>
              </a:rPr>
              <a:t>includes </a:t>
            </a:r>
            <a:r>
              <a:rPr lang="en-US" sz="2000" dirty="0">
                <a:solidFill>
                  <a:schemeClr val="bg2"/>
                </a:solidFill>
                <a:latin typeface="Helvetica" pitchFamily="34" charset="0"/>
              </a:rPr>
              <a:t>technical recommendations related to the definition of the property, its protection, its conservation and its management </a:t>
            </a:r>
            <a:endParaRPr lang="fr-FR" sz="2000" dirty="0">
              <a:solidFill>
                <a:schemeClr val="bg2"/>
              </a:solidFill>
              <a:latin typeface="Helvetica" pitchFamily="34" charset="0"/>
            </a:endParaRPr>
          </a:p>
          <a:p>
            <a:pPr lvl="2">
              <a:spcBef>
                <a:spcPts val="0"/>
              </a:spcBef>
              <a:defRPr/>
            </a:pPr>
            <a:endParaRPr lang="en-US" sz="2000" dirty="0">
              <a:solidFill>
                <a:schemeClr val="bg2"/>
              </a:solidFill>
              <a:latin typeface="Helvetica" pitchFamily="34" charset="0"/>
            </a:endParaRPr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0" y="0"/>
            <a:ext cx="8892600" cy="548600"/>
          </a:xfrm>
        </p:spPr>
        <p:txBody>
          <a:bodyPr/>
          <a:lstStyle/>
          <a:p>
            <a:pPr algn="r"/>
            <a:r>
              <a:rPr lang="en-US" dirty="0" smtClean="0"/>
              <a:t>Presentation of nominations during the WH Committee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8892600" cy="548600"/>
          </a:xfrm>
        </p:spPr>
        <p:txBody>
          <a:bodyPr/>
          <a:lstStyle/>
          <a:p>
            <a:pPr algn="r"/>
            <a:r>
              <a:rPr lang="en-GB" dirty="0" smtClean="0"/>
              <a:t>Recommendation: Inscription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67429" y="908050"/>
            <a:ext cx="8281283" cy="48260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GB" sz="2000" dirty="0" smtClean="0">
                <a:latin typeface="Helvetica" pitchFamily="34" charset="0"/>
              </a:rPr>
              <a:t>Recommendation to </a:t>
            </a:r>
            <a:r>
              <a:rPr lang="en-GB" sz="2000" b="1" dirty="0" smtClean="0">
                <a:latin typeface="Helvetica" pitchFamily="34" charset="0"/>
              </a:rPr>
              <a:t>inscribe </a:t>
            </a:r>
            <a:r>
              <a:rPr lang="en-GB" sz="2000" dirty="0" smtClean="0">
                <a:latin typeface="Helvetica" pitchFamily="34" charset="0"/>
              </a:rPr>
              <a:t>if :</a:t>
            </a:r>
          </a:p>
          <a:p>
            <a:pPr>
              <a:spcBef>
                <a:spcPts val="0"/>
              </a:spcBef>
            </a:pPr>
            <a:endParaRPr lang="en-GB" sz="2000" dirty="0" smtClean="0">
              <a:latin typeface="Helvetica" pitchFamily="34" charset="0"/>
            </a:endParaRPr>
          </a:p>
          <a:p>
            <a:pPr>
              <a:spcBef>
                <a:spcPts val="0"/>
              </a:spcBef>
            </a:pPr>
            <a:r>
              <a:rPr lang="en-GB" sz="2000" dirty="0" smtClean="0">
                <a:latin typeface="Helvetica" pitchFamily="34" charset="0"/>
              </a:rPr>
              <a:t>OUV has been demonstrated:</a:t>
            </a:r>
          </a:p>
          <a:p>
            <a:pPr lvl="1">
              <a:spcBef>
                <a:spcPts val="0"/>
              </a:spcBef>
            </a:pPr>
            <a:r>
              <a:rPr lang="en-GB" dirty="0" smtClean="0">
                <a:latin typeface="Helvetica" pitchFamily="34" charset="0"/>
              </a:rPr>
              <a:t>Satisfactory comparative analysis</a:t>
            </a:r>
          </a:p>
          <a:p>
            <a:pPr lvl="1">
              <a:spcBef>
                <a:spcPts val="0"/>
              </a:spcBef>
            </a:pPr>
            <a:r>
              <a:rPr lang="en-GB" dirty="0" smtClean="0">
                <a:latin typeface="Helvetica" pitchFamily="34" charset="0"/>
              </a:rPr>
              <a:t>Justification of one or more criteria</a:t>
            </a:r>
          </a:p>
          <a:p>
            <a:pPr lvl="1">
              <a:spcBef>
                <a:spcPts val="0"/>
              </a:spcBef>
            </a:pPr>
            <a:r>
              <a:rPr lang="en-GB" dirty="0" smtClean="0">
                <a:latin typeface="Helvetica" pitchFamily="34" charset="0"/>
              </a:rPr>
              <a:t>Authenticity &amp; integrity are satisfactory</a:t>
            </a:r>
          </a:p>
          <a:p>
            <a:pPr lvl="1">
              <a:spcBef>
                <a:spcPts val="0"/>
              </a:spcBef>
            </a:pPr>
            <a:r>
              <a:rPr lang="en-GB" dirty="0" smtClean="0">
                <a:latin typeface="Helvetica" pitchFamily="34" charset="0"/>
              </a:rPr>
              <a:t>Adequate protection is in place</a:t>
            </a:r>
          </a:p>
          <a:p>
            <a:pPr lvl="1">
              <a:spcBef>
                <a:spcPts val="0"/>
              </a:spcBef>
            </a:pPr>
            <a:r>
              <a:rPr lang="en-GB" dirty="0" smtClean="0">
                <a:latin typeface="Helvetica" pitchFamily="34" charset="0"/>
              </a:rPr>
              <a:t>Appropriate management is in place</a:t>
            </a:r>
          </a:p>
          <a:p>
            <a:pPr>
              <a:spcBef>
                <a:spcPts val="0"/>
              </a:spcBef>
            </a:pPr>
            <a:endParaRPr lang="en-GB" sz="2000" dirty="0" smtClean="0">
              <a:latin typeface="Helvetica" pitchFamily="34" charset="0"/>
            </a:endParaRPr>
          </a:p>
          <a:p>
            <a:pPr>
              <a:spcBef>
                <a:spcPts val="0"/>
              </a:spcBef>
            </a:pPr>
            <a:r>
              <a:rPr lang="en-US" sz="2000" dirty="0" smtClean="0">
                <a:latin typeface="Helvetica" pitchFamily="34" charset="0"/>
              </a:rPr>
              <a:t>The Advisory Bodies</a:t>
            </a:r>
            <a:r>
              <a:rPr lang="en-GB" sz="2000" dirty="0" smtClean="0">
                <a:latin typeface="Helvetica" pitchFamily="34" charset="0"/>
              </a:rPr>
              <a:t> might still make recommendations, but the inscription is not conditional on these being fulfilled.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8892600" cy="548600"/>
          </a:xfrm>
        </p:spPr>
        <p:txBody>
          <a:bodyPr/>
          <a:lstStyle/>
          <a:p>
            <a:pPr algn="r"/>
            <a:r>
              <a:rPr lang="en-GB" dirty="0" smtClean="0"/>
              <a:t>Recommendation: Referral and Deferral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67429" y="1196975"/>
            <a:ext cx="8065383" cy="4824413"/>
          </a:xfrm>
        </p:spPr>
        <p:txBody>
          <a:bodyPr/>
          <a:lstStyle/>
          <a:p>
            <a:pPr>
              <a:buFontTx/>
              <a:buNone/>
            </a:pPr>
            <a:r>
              <a:rPr lang="en-GB" sz="2000" dirty="0" smtClean="0">
                <a:latin typeface="Helvetica" pitchFamily="34" charset="0"/>
              </a:rPr>
              <a:t>Defined by Operational Guidelines</a:t>
            </a:r>
          </a:p>
          <a:p>
            <a:pPr>
              <a:buFontTx/>
              <a:buNone/>
            </a:pPr>
            <a:endParaRPr lang="en-GB" sz="2000" dirty="0" smtClean="0">
              <a:latin typeface="Helvetica" pitchFamily="34" charset="0"/>
            </a:endParaRPr>
          </a:p>
          <a:p>
            <a:pPr>
              <a:buFontTx/>
              <a:buNone/>
            </a:pPr>
            <a:r>
              <a:rPr lang="en-GB" sz="2000" b="1" dirty="0" smtClean="0">
                <a:latin typeface="Helvetica" pitchFamily="34" charset="0"/>
              </a:rPr>
              <a:t>		Referral</a:t>
            </a:r>
          </a:p>
          <a:p>
            <a:pPr marL="895350" indent="-895350">
              <a:buFontTx/>
              <a:buNone/>
              <a:tabLst>
                <a:tab pos="895350" algn="l"/>
              </a:tabLst>
            </a:pPr>
            <a:r>
              <a:rPr lang="en-US" sz="2000" i="1" dirty="0" smtClean="0">
                <a:latin typeface="Helvetica" pitchFamily="34" charset="0"/>
              </a:rPr>
              <a:t>159	Nominations which the Committee decides to </a:t>
            </a:r>
            <a:r>
              <a:rPr lang="en-US" sz="2000" b="1" i="1" dirty="0" smtClean="0">
                <a:latin typeface="Helvetica" pitchFamily="34" charset="0"/>
              </a:rPr>
              <a:t>refer back </a:t>
            </a:r>
            <a:r>
              <a:rPr lang="en-US" sz="2000" i="1" dirty="0" smtClean="0">
                <a:latin typeface="Helvetica" pitchFamily="34" charset="0"/>
              </a:rPr>
              <a:t>to the State Party for additional information may be resubmitted to the following Committee session for examination</a:t>
            </a:r>
          </a:p>
          <a:p>
            <a:pPr>
              <a:buFontTx/>
              <a:buNone/>
            </a:pPr>
            <a:endParaRPr lang="en-US" sz="2000" i="1" dirty="0" smtClean="0">
              <a:latin typeface="Helvetica" pitchFamily="34" charset="0"/>
            </a:endParaRPr>
          </a:p>
          <a:p>
            <a:pPr>
              <a:buFontTx/>
              <a:buNone/>
            </a:pPr>
            <a:r>
              <a:rPr lang="en-US" sz="2000" b="1" dirty="0" smtClean="0">
                <a:latin typeface="Helvetica" pitchFamily="34" charset="0"/>
              </a:rPr>
              <a:t>		Deferral</a:t>
            </a:r>
          </a:p>
          <a:p>
            <a:pPr marL="895350" indent="-895350">
              <a:buFontTx/>
              <a:buNone/>
            </a:pPr>
            <a:r>
              <a:rPr lang="en-US" sz="2000" i="1" dirty="0" smtClean="0">
                <a:latin typeface="Helvetica" pitchFamily="34" charset="0"/>
              </a:rPr>
              <a:t>160	The Committee may decide to </a:t>
            </a:r>
            <a:r>
              <a:rPr lang="en-US" sz="2000" b="1" i="1" dirty="0" smtClean="0">
                <a:latin typeface="Helvetica" pitchFamily="34" charset="0"/>
              </a:rPr>
              <a:t>defer</a:t>
            </a:r>
            <a:r>
              <a:rPr lang="en-US" sz="2000" i="1" dirty="0" smtClean="0">
                <a:latin typeface="Helvetica" pitchFamily="34" charset="0"/>
              </a:rPr>
              <a:t> a nomination for more in depth assessment or study, or a substantial revision by the State Party</a:t>
            </a:r>
          </a:p>
          <a:p>
            <a:endParaRPr lang="en-US" sz="2000" i="1" dirty="0" smtClean="0">
              <a:latin typeface="Helvetica" pitchFamily="34" charset="0"/>
            </a:endParaRPr>
          </a:p>
          <a:p>
            <a:endParaRPr lang="en-GB" sz="2000" dirty="0" smtClean="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51400" y="1"/>
            <a:ext cx="8641200" cy="548600"/>
          </a:xfrm>
        </p:spPr>
        <p:txBody>
          <a:bodyPr/>
          <a:lstStyle/>
          <a:p>
            <a:pPr algn="r"/>
            <a:r>
              <a:rPr lang="en-GB" dirty="0" smtClean="0"/>
              <a:t>Recommendation: Referral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95536" y="908050"/>
            <a:ext cx="8208714" cy="4897438"/>
          </a:xfrm>
        </p:spPr>
        <p:txBody>
          <a:bodyPr/>
          <a:lstStyle/>
          <a:p>
            <a:pPr marL="0" indent="0">
              <a:spcBef>
                <a:spcPts val="0"/>
              </a:spcBef>
              <a:buFont typeface="Arial Unicode MS" pitchFamily="34" charset="-128"/>
              <a:buNone/>
            </a:pPr>
            <a:r>
              <a:rPr lang="en-GB" sz="2000" dirty="0" smtClean="0">
                <a:latin typeface="Helvetica" pitchFamily="34" charset="0"/>
              </a:rPr>
              <a:t>The ABs decide to recommend that a nomination should be </a:t>
            </a:r>
            <a:r>
              <a:rPr lang="en-GB" sz="2000" b="1" dirty="0" smtClean="0">
                <a:latin typeface="Helvetica" pitchFamily="34" charset="0"/>
              </a:rPr>
              <a:t>referred back </a:t>
            </a:r>
            <a:r>
              <a:rPr lang="en-GB" sz="2000" dirty="0" smtClean="0">
                <a:latin typeface="Helvetica" pitchFamily="34" charset="0"/>
              </a:rPr>
              <a:t>to the SP when additional information is needed that:</a:t>
            </a:r>
          </a:p>
          <a:p>
            <a:pPr marL="628650" lvl="1" indent="-266700">
              <a:spcBef>
                <a:spcPts val="0"/>
              </a:spcBef>
            </a:pPr>
            <a:r>
              <a:rPr lang="en-GB" dirty="0" smtClean="0">
                <a:latin typeface="Helvetica" pitchFamily="34" charset="0"/>
              </a:rPr>
              <a:t>Is minor</a:t>
            </a:r>
          </a:p>
          <a:p>
            <a:pPr marL="628650" lvl="1" indent="-266700">
              <a:spcBef>
                <a:spcPts val="0"/>
              </a:spcBef>
            </a:pPr>
            <a:r>
              <a:rPr lang="en-GB" dirty="0" smtClean="0">
                <a:latin typeface="Helvetica" pitchFamily="34" charset="0"/>
              </a:rPr>
              <a:t>Is supplementary to the original nomination</a:t>
            </a:r>
          </a:p>
          <a:p>
            <a:pPr marL="628650" lvl="1" indent="-266700">
              <a:spcBef>
                <a:spcPts val="0"/>
              </a:spcBef>
            </a:pPr>
            <a:r>
              <a:rPr lang="en-GB" dirty="0" smtClean="0">
                <a:latin typeface="Helvetica" pitchFamily="34" charset="0"/>
              </a:rPr>
              <a:t>Can be provided in a short period of time </a:t>
            </a:r>
          </a:p>
          <a:p>
            <a:pPr marL="628650" lvl="1" indent="-266700">
              <a:spcBef>
                <a:spcPts val="0"/>
              </a:spcBef>
            </a:pPr>
            <a:r>
              <a:rPr lang="en-GB" dirty="0" smtClean="0">
                <a:latin typeface="Helvetica" pitchFamily="34" charset="0"/>
              </a:rPr>
              <a:t>Does not need to be assessed through a new mission to the property</a:t>
            </a:r>
          </a:p>
          <a:p>
            <a:pPr marL="628650" lvl="1" indent="-266700">
              <a:spcBef>
                <a:spcPts val="0"/>
              </a:spcBef>
            </a:pPr>
            <a:endParaRPr lang="en-GB" dirty="0" smtClean="0">
              <a:latin typeface="Helvetica" pitchFamily="34" charset="0"/>
            </a:endParaRPr>
          </a:p>
          <a:p>
            <a:pPr marL="0" indent="0">
              <a:spcBef>
                <a:spcPts val="0"/>
              </a:spcBef>
              <a:buFont typeface="Arial Unicode MS" pitchFamily="34" charset="-128"/>
              <a:buNone/>
            </a:pPr>
            <a:r>
              <a:rPr lang="en-GB" sz="2000" dirty="0" smtClean="0">
                <a:latin typeface="Helvetica" pitchFamily="34" charset="0"/>
              </a:rPr>
              <a:t>ABs have less than three months to evaluate referred nominations</a:t>
            </a:r>
          </a:p>
          <a:p>
            <a:pPr marL="628650" lvl="1" indent="-266700">
              <a:spcBef>
                <a:spcPts val="0"/>
              </a:spcBef>
            </a:pPr>
            <a:r>
              <a:rPr lang="en-GB" dirty="0" smtClean="0">
                <a:latin typeface="Helvetica" pitchFamily="34" charset="0"/>
              </a:rPr>
              <a:t>not enough time for a mission  </a:t>
            </a:r>
          </a:p>
          <a:p>
            <a:pPr marL="628650" lvl="1" indent="-266700">
              <a:spcBef>
                <a:spcPts val="0"/>
              </a:spcBef>
            </a:pPr>
            <a:r>
              <a:rPr lang="en-GB" dirty="0" smtClean="0">
                <a:latin typeface="Helvetica" pitchFamily="34" charset="0"/>
              </a:rPr>
              <a:t>or to assess a new or substantially changed nomination dossier</a:t>
            </a:r>
            <a:endParaRPr lang="en-US" dirty="0" smtClean="0">
              <a:latin typeface="Helvetica" pitchFamily="34" charset="0"/>
            </a:endParaRPr>
          </a:p>
          <a:p>
            <a:pPr>
              <a:spcBef>
                <a:spcPts val="0"/>
              </a:spcBef>
              <a:buFont typeface="Arial Unicode MS" pitchFamily="34" charset="-128"/>
              <a:buNone/>
            </a:pPr>
            <a:r>
              <a:rPr lang="en-GB" sz="2000" dirty="0" smtClean="0">
                <a:latin typeface="Helvetica" pitchFamily="34" charset="0"/>
              </a:rPr>
              <a:t> </a:t>
            </a:r>
            <a:endParaRPr lang="en-US" sz="2000" dirty="0" smtClean="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 w="9525">
          <a:noFill/>
          <a:miter lim="800000"/>
          <a:headEnd/>
          <a:tailEnd/>
        </a:ln>
      </a:spPr>
      <a:bodyPr>
        <a:spAutoFit/>
      </a:bodyPr>
      <a:lstStyle>
        <a:defPPr fontAlgn="ctr">
          <a:spcBef>
            <a:spcPct val="20000"/>
          </a:spcBef>
          <a:buFont typeface="Arial Unicode MS" pitchFamily="34" charset="-128"/>
          <a:buNone/>
          <a:defRPr sz="1400" dirty="0" smtClean="0">
            <a:solidFill>
              <a:schemeClr val="bg2"/>
            </a:solidFill>
            <a:latin typeface="Helvetica" pitchFamily="34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3163</TotalTime>
  <Words>1357</Words>
  <Application>Microsoft Office PowerPoint</Application>
  <PresentationFormat>On-screen Show (4:3)</PresentationFormat>
  <Paragraphs>213</Paragraphs>
  <Slides>23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Default Design</vt:lpstr>
      <vt:lpstr>PowerPoint Presentation</vt:lpstr>
      <vt:lpstr>Presentation of nominations during the WH Committee</vt:lpstr>
      <vt:lpstr>Presentation of nominations during the WH Committee</vt:lpstr>
      <vt:lpstr>Presentation of nominations during the WH Committee</vt:lpstr>
      <vt:lpstr>Presentation of nominations during the WH Committee</vt:lpstr>
      <vt:lpstr>Presentation of nominations during the WH Committee</vt:lpstr>
      <vt:lpstr>Recommendation: Inscription</vt:lpstr>
      <vt:lpstr>Recommendation: Referral and Deferral</vt:lpstr>
      <vt:lpstr>Recommendation: Referral</vt:lpstr>
      <vt:lpstr>Recommendation: Referral</vt:lpstr>
      <vt:lpstr>Recommendation: Referral</vt:lpstr>
      <vt:lpstr>Recommendation: Deferral</vt:lpstr>
      <vt:lpstr>Recommendation: Deferral</vt:lpstr>
      <vt:lpstr>Recommendations: Referral and Deferral</vt:lpstr>
      <vt:lpstr>Referral and Deferral</vt:lpstr>
      <vt:lpstr>Merging referral &amp; deferral: Conclusions</vt:lpstr>
      <vt:lpstr>Merging referral &amp; deferral: Conclusions</vt:lpstr>
      <vt:lpstr>Merging referral &amp; deferral: Conclusions</vt:lpstr>
      <vt:lpstr>Recommendation: Not to inscribe</vt:lpstr>
      <vt:lpstr>Recommendation: Not to Inscribe</vt:lpstr>
      <vt:lpstr>Dialogue with the AB’s</vt:lpstr>
      <vt:lpstr>Dialogue with the AB’s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jane</dc:creator>
  <cp:lastModifiedBy>Rossler, Mechtild</cp:lastModifiedBy>
  <cp:revision>290</cp:revision>
  <dcterms:created xsi:type="dcterms:W3CDTF">2009-03-23T09:50:48Z</dcterms:created>
  <dcterms:modified xsi:type="dcterms:W3CDTF">2013-01-31T12:28:24Z</dcterms:modified>
</cp:coreProperties>
</file>