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3572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2334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9626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0416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7874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374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6739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4179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6290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977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942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17746-ED14-4DAF-8EAB-C4A064B2DE52}" type="datetimeFigureOut">
              <a:rPr lang="es-US" smtClean="0"/>
              <a:t>1/7/2013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08A26-854D-49E7-9D4E-CE5CFD02D58E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521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CD77.321D849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ese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cid:image003.jpg@01CDCD77.321D849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CD77.321D849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CD77.321D849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CD77.321D849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CD77.321D849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CD77.321D849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5 Imagen" descr="20121202_Invitación_ceremonia_apertura_Reunión_Unesco_Stgo.JPG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0"/>
            <a:ext cx="8229600" cy="160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38400" y="16422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Saludos cordiales, 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38400" y="16879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__________ Información de ESET NOD32 Antivirus, versión de la base de firmas de virus 7742 (20121128) __________</a:t>
            </a:r>
            <a:b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ESET NOD32 Antivirus ha comprobado este mensaje.</a:t>
            </a:r>
            <a:b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http://www.eset.com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 flipH="1">
            <a:off x="0" y="16002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529897" y="4648200"/>
            <a:ext cx="63685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Sitios de Memoria </a:t>
            </a:r>
          </a:p>
          <a:p>
            <a:r>
              <a:rPr lang="es-E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 la Ruta del Esclavo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97" y="1981199"/>
            <a:ext cx="2804103" cy="236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 descr="Logo Route de l'esclave Françai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1583" y="2037205"/>
            <a:ext cx="2371743" cy="101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5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20121202_Invitación_ceremonia_apertura_Reunión_Unesco_Stgo.JPG"/>
          <p:cNvPicPr>
            <a:picLocks noChangeAspect="1" noChangeArrowheads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5998125"/>
            <a:ext cx="3886200" cy="7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 flipH="1">
            <a:off x="0" y="57912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5919591" y="6169223"/>
            <a:ext cx="322440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Sitios de Memoria  </a:t>
            </a:r>
            <a:r>
              <a:rPr lang="es-E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la Ruta del Esclavo</a:t>
            </a:r>
            <a:endParaRPr lang="es-ES" sz="1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42" y="5970588"/>
            <a:ext cx="154515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SITIOS DE MEMORIA</a:t>
            </a: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 DEL CARIBE LATINO / 2007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850377"/>
              </p:ext>
            </p:extLst>
          </p:nvPr>
        </p:nvGraphicFramePr>
        <p:xfrm>
          <a:off x="200025" y="381000"/>
          <a:ext cx="8791575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orelDRAW" r:id="rId6" imgW="7157136" imgH="4320432" progId="CorelDRAW.Graphic.12">
                  <p:embed/>
                </p:oleObj>
              </mc:Choice>
              <mc:Fallback>
                <p:oleObj name="CorelDRAW" r:id="rId6" imgW="7157136" imgH="4320432" progId="CorelDRAW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381000"/>
                        <a:ext cx="8791575" cy="530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5762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20121202_Invitación_ceremonia_apertura_Reunión_Unesco_Stgo.JPG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5998125"/>
            <a:ext cx="3886200" cy="7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 flipH="1">
            <a:off x="0" y="57912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5919591" y="6169223"/>
            <a:ext cx="322440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Sitios de Memoria  </a:t>
            </a:r>
            <a:r>
              <a:rPr lang="es-E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la Ruta del Esclavo</a:t>
            </a:r>
            <a:endParaRPr lang="es-ES" sz="1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42" y="5970588"/>
            <a:ext cx="154515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607219" y="1155700"/>
            <a:ext cx="79295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Los sitios de memoria, en esencia, son: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-Testimonios del fenómeno esclavista, resistencia y libertad: puertos de desembarco, mercados de esclavos, cárceles, refugio de cimarrones, sitios de rebelión, construcciones conmemorativas, cementerios,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-Expresiones materiales generadas por el trabajo esclavo: paisajes culturales, conjunto agroindustriales, fortificaciones, mansiones, caminos, minas, asentamientos poblacionales,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-Manifestaciones del legado cultural que generó: espacios culturales, templos religiosos, museos, archivos, etc.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" y="208002"/>
            <a:ext cx="3886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TALLER NACIONAL / JUNIO 2012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Rectángulo"/>
          <p:cNvSpPr>
            <a:spLocks noChangeArrowheads="1"/>
          </p:cNvSpPr>
          <p:nvPr/>
        </p:nvSpPr>
        <p:spPr bwMode="auto">
          <a:xfrm>
            <a:off x="714375" y="2090678"/>
            <a:ext cx="8001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i="1" dirty="0"/>
              <a:t>II-Atestiguar un intercambio de valores humanos considerable, durante un período de tiempo concreto o en un área cultural del mundo determinada, en los ámbitos de la arquitectura o la tecnología, las artes monumentales, la planificación urbana o la creación de  paisajes: </a:t>
            </a:r>
          </a:p>
          <a:p>
            <a:pPr algn="just"/>
            <a:endParaRPr lang="es-ES" dirty="0"/>
          </a:p>
          <a:p>
            <a:pPr algn="just"/>
            <a:r>
              <a:rPr lang="es-ES" dirty="0">
                <a:solidFill>
                  <a:srgbClr val="FF0000"/>
                </a:solidFill>
              </a:rPr>
              <a:t>Los sitios de memoria nominados testimonian la colosal interrelación de valores y conocimientos entre europeos, africanos y amerindios a los </a:t>
            </a:r>
            <a:r>
              <a:rPr lang="es-ES" dirty="0" smtClean="0">
                <a:solidFill>
                  <a:srgbClr val="FF0000"/>
                </a:solidFill>
              </a:rPr>
              <a:t>largo </a:t>
            </a:r>
            <a:r>
              <a:rPr lang="es-ES" dirty="0">
                <a:solidFill>
                  <a:srgbClr val="FF0000"/>
                </a:solidFill>
              </a:rPr>
              <a:t>de casi cuatro siglos de esclavitud en un sinnúmero de manifestaciones como  la construcción de edificaciones de disímiles tipologías y la creación de paisajes culturales vinculados a los sistemas de plantaciones que modelaron la geografía regional.</a:t>
            </a:r>
          </a:p>
        </p:txBody>
      </p:sp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857250" y="1535113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b="1" dirty="0"/>
              <a:t>Criterio:</a:t>
            </a:r>
          </a:p>
        </p:txBody>
      </p:sp>
      <p:cxnSp>
        <p:nvCxnSpPr>
          <p:cNvPr id="4" name="3 Conector recto"/>
          <p:cNvCxnSpPr/>
          <p:nvPr/>
        </p:nvCxnSpPr>
        <p:spPr>
          <a:xfrm flipH="1">
            <a:off x="0" y="57912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5 Imagen" descr="20121202_Invitación_ceremonia_apertura_Reunión_Unesco_Stgo.JPG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5998125"/>
            <a:ext cx="3886200" cy="7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919591" y="6169223"/>
            <a:ext cx="322440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Sitios de Memoria  </a:t>
            </a:r>
            <a:r>
              <a:rPr lang="es-E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la Ruta del Esclavo</a:t>
            </a:r>
            <a:endParaRPr lang="es-ES" sz="1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42" y="5970588"/>
            <a:ext cx="154515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208002"/>
            <a:ext cx="3886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TALLER NACIONAL / JUNIO 2012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714375" y="2192338"/>
            <a:ext cx="7500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i="1"/>
              <a:t>IV- ser un ejemplo eminentemente representativo de un tipo de construcción o de conjunto arquitectónico o  tecnológico, o de paisaje que ilustre uno o varios periodos significativos de la historia humana:</a:t>
            </a:r>
          </a:p>
          <a:p>
            <a:pPr algn="just"/>
            <a:endParaRPr lang="es-ES"/>
          </a:p>
          <a:p>
            <a:pPr algn="just"/>
            <a:r>
              <a:rPr lang="es-ES">
                <a:solidFill>
                  <a:srgbClr val="FF0000"/>
                </a:solidFill>
              </a:rPr>
              <a:t>Los sitios de memoria son ejemplos singulares de construcciones, conjuntos agroindustriales, y paisajes culturales que ilustran uno de los periodos más importante de la historia humana, la colonización de América y el proceso esclavista asociado a él.</a:t>
            </a:r>
          </a:p>
        </p:txBody>
      </p:sp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857250" y="1071563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b="1"/>
              <a:t>Criterio:</a:t>
            </a:r>
          </a:p>
        </p:txBody>
      </p:sp>
      <p:cxnSp>
        <p:nvCxnSpPr>
          <p:cNvPr id="4" name="3 Conector recto"/>
          <p:cNvCxnSpPr/>
          <p:nvPr/>
        </p:nvCxnSpPr>
        <p:spPr>
          <a:xfrm flipH="1">
            <a:off x="0" y="57912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5 Imagen" descr="20121202_Invitación_ceremonia_apertura_Reunión_Unesco_Stgo.JPG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5998125"/>
            <a:ext cx="3886200" cy="7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919591" y="6169223"/>
            <a:ext cx="322440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Sitios de Memoria  </a:t>
            </a:r>
            <a:r>
              <a:rPr lang="es-E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la Ruta del Esclavo</a:t>
            </a:r>
            <a:endParaRPr lang="es-ES" sz="1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42" y="5970588"/>
            <a:ext cx="154515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208002"/>
            <a:ext cx="3886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TALLER NACIONAL / JUNIO 2012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Rectángulo"/>
          <p:cNvSpPr>
            <a:spLocks noChangeArrowheads="1"/>
          </p:cNvSpPr>
          <p:nvPr/>
        </p:nvSpPr>
        <p:spPr bwMode="auto">
          <a:xfrm>
            <a:off x="214313" y="2146300"/>
            <a:ext cx="84296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i="1" dirty="0"/>
              <a:t>VI- estar directa o materialmente asociado con acontecimientos o tradiciones vivas, ideas, creencias u obras artísticas y literarias que tengan una importancia universal excepcional:</a:t>
            </a:r>
          </a:p>
          <a:p>
            <a:pPr algn="just"/>
            <a:endParaRPr lang="es-ES" dirty="0"/>
          </a:p>
          <a:p>
            <a:pPr algn="just"/>
            <a:r>
              <a:rPr lang="es-ES" dirty="0">
                <a:solidFill>
                  <a:srgbClr val="FF0000"/>
                </a:solidFill>
              </a:rPr>
              <a:t>Los sitios de memoria nominados están directamente asociados con acontecimientos de importancia universal, en este caso la trata de esclavos en América y de modo particular en el Caribe; la Revolución Haitiana y </a:t>
            </a:r>
            <a:r>
              <a:rPr lang="es-ES" dirty="0" smtClean="0">
                <a:solidFill>
                  <a:srgbClr val="FF0000"/>
                </a:solidFill>
              </a:rPr>
              <a:t>la lucha contra el colonialismo en </a:t>
            </a:r>
            <a:r>
              <a:rPr lang="es-ES" dirty="0">
                <a:solidFill>
                  <a:srgbClr val="FF0000"/>
                </a:solidFill>
              </a:rPr>
              <a:t>América,  así como con tradiciones vivas y creencias de las cuales esta colosal masa humana fue portadora y que se evidencia en la connotación cultural y religiosa atribuida a estos sitios por las comunidades que los habitan.</a:t>
            </a:r>
          </a:p>
        </p:txBody>
      </p:sp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457200" y="1458913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b="1" dirty="0"/>
              <a:t>Criterio:</a:t>
            </a:r>
          </a:p>
        </p:txBody>
      </p:sp>
      <p:cxnSp>
        <p:nvCxnSpPr>
          <p:cNvPr id="4" name="3 Conector recto"/>
          <p:cNvCxnSpPr/>
          <p:nvPr/>
        </p:nvCxnSpPr>
        <p:spPr>
          <a:xfrm flipH="1">
            <a:off x="0" y="57912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5 Imagen" descr="20121202_Invitación_ceremonia_apertura_Reunión_Unesco_Stgo.JPG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5998125"/>
            <a:ext cx="3886200" cy="7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919591" y="6169223"/>
            <a:ext cx="322440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Sitios de Memoria  </a:t>
            </a:r>
            <a:r>
              <a:rPr lang="es-E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la Ruta del Esclavo</a:t>
            </a:r>
            <a:endParaRPr lang="es-ES" sz="1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42" y="5970588"/>
            <a:ext cx="154515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08002"/>
            <a:ext cx="3886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TALLER NACIONAL / JUNIO 2012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 flipH="1">
            <a:off x="0" y="579120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17231" y="1038285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US" dirty="0" smtClean="0">
                <a:latin typeface="Arial" pitchFamily="34" charset="0"/>
                <a:cs typeface="Arial" pitchFamily="34" charset="0"/>
              </a:rPr>
              <a:t>Estados Partes interesados y </a:t>
            </a: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comprometidos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 con el proyecto.</a:t>
            </a:r>
          </a:p>
          <a:p>
            <a:pPr marL="285750" indent="-285750">
              <a:buFontTx/>
              <a:buChar char="-"/>
            </a:pP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Diagnóstico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 del estado del proyecto Ruta del Esclavo y particularidades en cada Estado participante.</a:t>
            </a:r>
          </a:p>
          <a:p>
            <a:pPr marL="285750" indent="-285750">
              <a:buFontTx/>
              <a:buChar char="-"/>
            </a:pPr>
            <a:r>
              <a:rPr lang="es-US" dirty="0" smtClean="0">
                <a:latin typeface="Arial" pitchFamily="34" charset="0"/>
                <a:cs typeface="Arial" pitchFamily="34" charset="0"/>
              </a:rPr>
              <a:t>Estado de las investigaciones sobre los sitios de memoria en cada Estado Parte y capacidad de fundamentar el </a:t>
            </a: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valor universal excepcional de una nominación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US" dirty="0" smtClean="0">
                <a:latin typeface="Arial" pitchFamily="34" charset="0"/>
                <a:cs typeface="Arial" pitchFamily="34" charset="0"/>
              </a:rPr>
              <a:t>Los Sitios de Memoria y las </a:t>
            </a: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listas tentativas 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de los estados involucrados.</a:t>
            </a:r>
          </a:p>
          <a:p>
            <a:r>
              <a:rPr lang="es-US" dirty="0" smtClean="0">
                <a:latin typeface="Arial" pitchFamily="34" charset="0"/>
                <a:cs typeface="Arial" pitchFamily="34" charset="0"/>
              </a:rPr>
              <a:t>-    Sitios de Memoria – </a:t>
            </a: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Comunidad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Patrimonio Intangible</a:t>
            </a:r>
          </a:p>
          <a:p>
            <a:r>
              <a:rPr lang="es-US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Gestión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 de los sitios de Memoria</a:t>
            </a:r>
          </a:p>
          <a:p>
            <a:r>
              <a:rPr lang="es-US" dirty="0" smtClean="0">
                <a:latin typeface="Arial" pitchFamily="34" charset="0"/>
                <a:cs typeface="Arial" pitchFamily="34" charset="0"/>
              </a:rPr>
              <a:t>-   Capacidad de los actores involucrados para trabajar una nominación </a:t>
            </a: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serie                          </a:t>
            </a:r>
            <a:r>
              <a:rPr lang="es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dd</a:t>
            </a: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trasnacional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US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Entidades y organizaciones 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a involucrar tanto nacionales, regionales como </a:t>
            </a:r>
            <a:r>
              <a:rPr lang="es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bb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internacionales.</a:t>
            </a:r>
          </a:p>
          <a:p>
            <a:r>
              <a:rPr lang="es-US" dirty="0" smtClean="0">
                <a:latin typeface="Arial" pitchFamily="34" charset="0"/>
                <a:cs typeface="Arial" pitchFamily="34" charset="0"/>
              </a:rPr>
              <a:t>-   Identificar los mecanismos de </a:t>
            </a: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colaboración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 regional que puedan tributar al </a:t>
            </a:r>
            <a:r>
              <a:rPr lang="es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bb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proyecto.</a:t>
            </a:r>
          </a:p>
          <a:p>
            <a:r>
              <a:rPr lang="es-US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s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Programa de trabajo 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(acciones, participantes, presupuesto preliminar y </a:t>
            </a:r>
            <a:r>
              <a:rPr lang="es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bb</a:t>
            </a:r>
            <a:r>
              <a:rPr lang="es-US" dirty="0" smtClean="0">
                <a:latin typeface="Arial" pitchFamily="34" charset="0"/>
                <a:cs typeface="Arial" pitchFamily="34" charset="0"/>
              </a:rPr>
              <a:t>cronograma)</a:t>
            </a:r>
            <a:endParaRPr lang="es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5 Imagen" descr="20121202_Invitación_ceremonia_apertura_Reunión_Unesco_Stgo.JPG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5998125"/>
            <a:ext cx="3886200" cy="7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919591" y="6169223"/>
            <a:ext cx="322440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Sitios de Memoria  </a:t>
            </a:r>
            <a:r>
              <a:rPr lang="es-E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la Ruta del Esclavo</a:t>
            </a:r>
            <a:endParaRPr lang="es-ES" sz="1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42" y="5970588"/>
            <a:ext cx="154515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8601" y="268069"/>
            <a:ext cx="87278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ahoma" pitchFamily="34" charset="0"/>
              </a:rPr>
              <a:t>CÓMO</a:t>
            </a: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ahoma" pitchFamily="34" charset="0"/>
              </a:rPr>
              <a:t> POSICIONAR LOS SITIOS DE MEMORIA EN LAS PRIORIDADES DE LA REGIÓN PARA EL NUEVO CICLO DE TRABAJO DE LA CONVENCIÓN DEL PATRIMONIO MUNDIAL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628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Tema de Office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Nilson</dc:creator>
  <cp:lastModifiedBy>Berdejo, Laura</cp:lastModifiedBy>
  <cp:revision>17</cp:revision>
  <dcterms:created xsi:type="dcterms:W3CDTF">2012-12-04T22:53:50Z</dcterms:created>
  <dcterms:modified xsi:type="dcterms:W3CDTF">2013-01-07T16:38:01Z</dcterms:modified>
</cp:coreProperties>
</file>