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723063" cy="9853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d_pajor\Desktop\Daniel%20Pajor\Daniel,%20statistics\Periodic%20Reporting\Files%20in%20numeric%20order\Section%20II\4.1.2%20-%20row%20data%20with%20char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d_pajor\Desktop\Daniel%20Pajor\Daniel,%20statistics\Periodic%20Reporting\Files%20in%20numeric%20order\Section%20II\4.1.4%20-%20row%20data%20with%20char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4551778588652036E-3"/>
          <c:y val="6.4422495716442429E-2"/>
          <c:w val="0.58804177602799645"/>
          <c:h val="0.93217727220095914"/>
        </c:manualLayout>
      </c:layout>
      <c:pie3DChart>
        <c:varyColors val="1"/>
        <c:ser>
          <c:idx val="0"/>
          <c:order val="0"/>
          <c:explosion val="3"/>
          <c:dPt>
            <c:idx val="1"/>
            <c:bubble3D val="0"/>
            <c:explosion val="26"/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'WH-periodicreporting-20121030-1'!$E$135:$E$137</c:f>
              <c:strCache>
                <c:ptCount val="3"/>
                <c:pt idx="0">
                  <c:v>Inadequacies</c:v>
                </c:pt>
                <c:pt idx="1">
                  <c:v>Do not limit</c:v>
                </c:pt>
                <c:pt idx="2">
                  <c:v>Adequate</c:v>
                </c:pt>
              </c:strCache>
            </c:strRef>
          </c:cat>
          <c:val>
            <c:numRef>
              <c:f>'WH-periodicreporting-20121030-1'!$F$135:$F$137</c:f>
              <c:numCache>
                <c:formatCode>General</c:formatCode>
                <c:ptCount val="3"/>
                <c:pt idx="0">
                  <c:v>5</c:v>
                </c:pt>
                <c:pt idx="1">
                  <c:v>63</c:v>
                </c:pt>
                <c:pt idx="2">
                  <c:v>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3667187594619601"/>
          <c:y val="0.31150830810068236"/>
          <c:w val="0.26719460643025533"/>
          <c:h val="0.29105524624433143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8566976710992705E-2"/>
          <c:y val="0.16048265220449751"/>
          <c:w val="0.42912232081261747"/>
          <c:h val="0.6415707186457601"/>
        </c:manualLayout>
      </c:layout>
      <c:pie3D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'WH-periodicreporting-20121030-1'!$F$132:$F$134</c:f>
              <c:strCache>
                <c:ptCount val="3"/>
                <c:pt idx="0">
                  <c:v>Are not known</c:v>
                </c:pt>
                <c:pt idx="1">
                  <c:v>Are not known by local residents/communities/landowners</c:v>
                </c:pt>
                <c:pt idx="2">
                  <c:v>The boundaries of the World Heritage property are known by both the management authhority and local residents/communities/landowners</c:v>
                </c:pt>
              </c:strCache>
            </c:strRef>
          </c:cat>
          <c:val>
            <c:numRef>
              <c:f>'WH-periodicreporting-20121030-1'!$G$132:$G$134</c:f>
              <c:numCache>
                <c:formatCode>General</c:formatCode>
                <c:ptCount val="3"/>
                <c:pt idx="0">
                  <c:v>6</c:v>
                </c:pt>
                <c:pt idx="1">
                  <c:v>42</c:v>
                </c:pt>
                <c:pt idx="2">
                  <c:v>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0704177272402884"/>
          <c:y val="0.23371372166375456"/>
          <c:w val="0.4838947831672098"/>
          <c:h val="0.37983480451110757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3E374C0-DDED-41DB-B777-37AB54BFAE11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8D8CB2-C9AF-4EDD-B254-8CCDA23345C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74C0-DDED-41DB-B777-37AB54BFAE11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8CB2-C9AF-4EDD-B254-8CCDA23345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74C0-DDED-41DB-B777-37AB54BFAE11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38D8CB2-C9AF-4EDD-B254-8CCDA23345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74C0-DDED-41DB-B777-37AB54BFAE11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8CB2-C9AF-4EDD-B254-8CCDA23345C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3E374C0-DDED-41DB-B777-37AB54BFAE11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38D8CB2-C9AF-4EDD-B254-8CCDA23345C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74C0-DDED-41DB-B777-37AB54BFAE11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8CB2-C9AF-4EDD-B254-8CCDA23345C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74C0-DDED-41DB-B777-37AB54BFAE11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8CB2-C9AF-4EDD-B254-8CCDA23345C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74C0-DDED-41DB-B777-37AB54BFAE11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8CB2-C9AF-4EDD-B254-8CCDA23345C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74C0-DDED-41DB-B777-37AB54BFAE11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8CB2-C9AF-4EDD-B254-8CCDA23345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74C0-DDED-41DB-B777-37AB54BFAE11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8D8CB2-C9AF-4EDD-B254-8CCDA23345C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74C0-DDED-41DB-B777-37AB54BFAE11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8CB2-C9AF-4EDD-B254-8CCDA23345C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73E374C0-DDED-41DB-B777-37AB54BFAE11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A38D8CB2-C9AF-4EDD-B254-8CCDA23345C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Boundaries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04800" y="4343400"/>
            <a:ext cx="6629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None/>
              <a:defRPr sz="1900" kern="1200" spc="15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8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6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None/>
              <a:defRPr sz="13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smtClean="0"/>
              <a:t>Final meeting of the Second Cycle of the Periodic Reporting Exercise for the Latin America and Caribbean Region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7391400" y="5873324"/>
            <a:ext cx="17526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dirty="0" smtClean="0">
                <a:solidFill>
                  <a:schemeClr val="bg1"/>
                </a:solidFill>
              </a:rPr>
              <a:t>Latin </a:t>
            </a:r>
            <a:r>
              <a:rPr lang="en-US" sz="700" dirty="0">
                <a:solidFill>
                  <a:schemeClr val="bg1"/>
                </a:solidFill>
              </a:rPr>
              <a:t>America and the Caribbean Unit</a:t>
            </a:r>
          </a:p>
          <a:p>
            <a:r>
              <a:rPr lang="en-US" sz="700" dirty="0">
                <a:solidFill>
                  <a:schemeClr val="bg1"/>
                </a:solidFill>
              </a:rPr>
              <a:t>World Heritage </a:t>
            </a:r>
            <a:r>
              <a:rPr lang="en-US" sz="700" dirty="0" smtClean="0">
                <a:solidFill>
                  <a:schemeClr val="bg1"/>
                </a:solidFill>
              </a:rPr>
              <a:t>Centre</a:t>
            </a:r>
            <a:r>
              <a:rPr lang="en-US" sz="700" dirty="0">
                <a:solidFill>
                  <a:schemeClr val="bg1"/>
                </a:solidFill>
              </a:rPr>
              <a:t>, 2</a:t>
            </a:r>
            <a:r>
              <a:rPr lang="en-US" sz="700" baseline="30000" dirty="0">
                <a:solidFill>
                  <a:schemeClr val="bg1"/>
                </a:solidFill>
              </a:rPr>
              <a:t>nd</a:t>
            </a:r>
            <a:r>
              <a:rPr lang="en-US" sz="700" dirty="0">
                <a:solidFill>
                  <a:schemeClr val="bg1"/>
                </a:solidFill>
              </a:rPr>
              <a:t> – 5</a:t>
            </a:r>
            <a:r>
              <a:rPr lang="en-US" sz="700" baseline="30000" dirty="0">
                <a:solidFill>
                  <a:schemeClr val="bg1"/>
                </a:solidFill>
              </a:rPr>
              <a:t>th</a:t>
            </a:r>
            <a:r>
              <a:rPr lang="en-US" sz="700" dirty="0">
                <a:solidFill>
                  <a:schemeClr val="bg1"/>
                </a:solidFill>
              </a:rPr>
              <a:t> Dec.</a:t>
            </a:r>
          </a:p>
          <a:p>
            <a:r>
              <a:rPr lang="en-US" sz="700" dirty="0" smtClean="0">
                <a:solidFill>
                  <a:schemeClr val="bg1"/>
                </a:solidFill>
              </a:rPr>
              <a:t>Santiago </a:t>
            </a:r>
            <a:r>
              <a:rPr lang="en-US" sz="700" dirty="0">
                <a:solidFill>
                  <a:schemeClr val="bg1"/>
                </a:solidFill>
              </a:rPr>
              <a:t>de </a:t>
            </a:r>
            <a:r>
              <a:rPr lang="en-US" sz="700" dirty="0" smtClean="0">
                <a:solidFill>
                  <a:schemeClr val="bg1"/>
                </a:solidFill>
              </a:rPr>
              <a:t>Chile, Nuria Sanz</a:t>
            </a:r>
            <a:endParaRPr lang="en-US" sz="700" dirty="0">
              <a:solidFill>
                <a:schemeClr val="bg1"/>
              </a:solidFill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285179"/>
            <a:ext cx="511175" cy="327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314" y="6285180"/>
            <a:ext cx="970716" cy="327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5158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381000" y="1752600"/>
            <a:ext cx="7924800" cy="3886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391400" y="5873324"/>
            <a:ext cx="17526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dirty="0" smtClean="0">
                <a:solidFill>
                  <a:schemeClr val="bg1"/>
                </a:solidFill>
              </a:rPr>
              <a:t>Latin </a:t>
            </a:r>
            <a:r>
              <a:rPr lang="en-US" sz="700" dirty="0">
                <a:solidFill>
                  <a:schemeClr val="bg1"/>
                </a:solidFill>
              </a:rPr>
              <a:t>America and the Caribbean Unit</a:t>
            </a:r>
          </a:p>
          <a:p>
            <a:r>
              <a:rPr lang="en-US" sz="700" dirty="0">
                <a:solidFill>
                  <a:schemeClr val="bg1"/>
                </a:solidFill>
              </a:rPr>
              <a:t>World Heritage </a:t>
            </a:r>
            <a:r>
              <a:rPr lang="en-US" sz="700" dirty="0" smtClean="0">
                <a:solidFill>
                  <a:schemeClr val="bg1"/>
                </a:solidFill>
              </a:rPr>
              <a:t>Centre</a:t>
            </a:r>
            <a:r>
              <a:rPr lang="en-US" sz="700" dirty="0">
                <a:solidFill>
                  <a:schemeClr val="bg1"/>
                </a:solidFill>
              </a:rPr>
              <a:t>, 2</a:t>
            </a:r>
            <a:r>
              <a:rPr lang="en-US" sz="700" baseline="30000" dirty="0">
                <a:solidFill>
                  <a:schemeClr val="bg1"/>
                </a:solidFill>
              </a:rPr>
              <a:t>nd</a:t>
            </a:r>
            <a:r>
              <a:rPr lang="en-US" sz="700" dirty="0">
                <a:solidFill>
                  <a:schemeClr val="bg1"/>
                </a:solidFill>
              </a:rPr>
              <a:t> – 5</a:t>
            </a:r>
            <a:r>
              <a:rPr lang="en-US" sz="700" baseline="30000" dirty="0">
                <a:solidFill>
                  <a:schemeClr val="bg1"/>
                </a:solidFill>
              </a:rPr>
              <a:t>th</a:t>
            </a:r>
            <a:r>
              <a:rPr lang="en-US" sz="700" dirty="0">
                <a:solidFill>
                  <a:schemeClr val="bg1"/>
                </a:solidFill>
              </a:rPr>
              <a:t> Dec.</a:t>
            </a:r>
          </a:p>
          <a:p>
            <a:r>
              <a:rPr lang="en-US" sz="700" dirty="0" smtClean="0">
                <a:solidFill>
                  <a:schemeClr val="bg1"/>
                </a:solidFill>
              </a:rPr>
              <a:t>Santiago </a:t>
            </a:r>
            <a:r>
              <a:rPr lang="en-US" sz="700" dirty="0">
                <a:solidFill>
                  <a:schemeClr val="bg1"/>
                </a:solidFill>
              </a:rPr>
              <a:t>de </a:t>
            </a:r>
            <a:r>
              <a:rPr lang="en-US" sz="700" dirty="0" smtClean="0">
                <a:solidFill>
                  <a:schemeClr val="bg1"/>
                </a:solidFill>
              </a:rPr>
              <a:t>Chile, Nuria Sanz</a:t>
            </a:r>
            <a:endParaRPr lang="en-US" sz="700" dirty="0">
              <a:solidFill>
                <a:schemeClr val="bg1"/>
              </a:solidFill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285179"/>
            <a:ext cx="511175" cy="327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314" y="6285180"/>
            <a:ext cx="970716" cy="327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1105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Section ii, question 4.1.2 – Are the boundaries of the world heritage property adequate to maintain the property`s outstanding universal value?</a:t>
            </a:r>
            <a:endParaRPr lang="en-US" sz="20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8038796"/>
              </p:ext>
            </p:extLst>
          </p:nvPr>
        </p:nvGraphicFramePr>
        <p:xfrm>
          <a:off x="228600" y="4038600"/>
          <a:ext cx="5103673" cy="2600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7391400" y="5873324"/>
            <a:ext cx="17526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dirty="0" smtClean="0">
                <a:solidFill>
                  <a:schemeClr val="bg1"/>
                </a:solidFill>
              </a:rPr>
              <a:t>Latin </a:t>
            </a:r>
            <a:r>
              <a:rPr lang="en-US" sz="700" dirty="0">
                <a:solidFill>
                  <a:schemeClr val="bg1"/>
                </a:solidFill>
              </a:rPr>
              <a:t>America and the Caribbean Unit</a:t>
            </a:r>
          </a:p>
          <a:p>
            <a:r>
              <a:rPr lang="en-US" sz="700" dirty="0">
                <a:solidFill>
                  <a:schemeClr val="bg1"/>
                </a:solidFill>
              </a:rPr>
              <a:t>World Heritage </a:t>
            </a:r>
            <a:r>
              <a:rPr lang="en-US" sz="700" dirty="0" smtClean="0">
                <a:solidFill>
                  <a:schemeClr val="bg1"/>
                </a:solidFill>
              </a:rPr>
              <a:t>Centre</a:t>
            </a:r>
            <a:r>
              <a:rPr lang="en-US" sz="700" dirty="0">
                <a:solidFill>
                  <a:schemeClr val="bg1"/>
                </a:solidFill>
              </a:rPr>
              <a:t>, 2</a:t>
            </a:r>
            <a:r>
              <a:rPr lang="en-US" sz="700" baseline="30000" dirty="0">
                <a:solidFill>
                  <a:schemeClr val="bg1"/>
                </a:solidFill>
              </a:rPr>
              <a:t>nd</a:t>
            </a:r>
            <a:r>
              <a:rPr lang="en-US" sz="700" dirty="0">
                <a:solidFill>
                  <a:schemeClr val="bg1"/>
                </a:solidFill>
              </a:rPr>
              <a:t> – 5</a:t>
            </a:r>
            <a:r>
              <a:rPr lang="en-US" sz="700" baseline="30000" dirty="0">
                <a:solidFill>
                  <a:schemeClr val="bg1"/>
                </a:solidFill>
              </a:rPr>
              <a:t>th</a:t>
            </a:r>
            <a:r>
              <a:rPr lang="en-US" sz="700" dirty="0">
                <a:solidFill>
                  <a:schemeClr val="bg1"/>
                </a:solidFill>
              </a:rPr>
              <a:t> Dec.</a:t>
            </a:r>
          </a:p>
          <a:p>
            <a:r>
              <a:rPr lang="en-US" sz="700" dirty="0" smtClean="0">
                <a:solidFill>
                  <a:schemeClr val="bg1"/>
                </a:solidFill>
              </a:rPr>
              <a:t>Santiago </a:t>
            </a:r>
            <a:r>
              <a:rPr lang="en-US" sz="700" dirty="0">
                <a:solidFill>
                  <a:schemeClr val="bg1"/>
                </a:solidFill>
              </a:rPr>
              <a:t>de </a:t>
            </a:r>
            <a:r>
              <a:rPr lang="en-US" sz="700" dirty="0" smtClean="0">
                <a:solidFill>
                  <a:schemeClr val="bg1"/>
                </a:solidFill>
              </a:rPr>
              <a:t>Chile, Nuria Sanz</a:t>
            </a:r>
            <a:endParaRPr lang="en-US" sz="700" dirty="0">
              <a:solidFill>
                <a:schemeClr val="bg1"/>
              </a:solidFill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285179"/>
            <a:ext cx="511175" cy="327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314" y="6285180"/>
            <a:ext cx="970716" cy="327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7551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Section ii, question 4.1.4 – Are the boundaries of the world heritage property known?</a:t>
            </a:r>
            <a:endParaRPr lang="en-US" sz="20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9112138"/>
              </p:ext>
            </p:extLst>
          </p:nvPr>
        </p:nvGraphicFramePr>
        <p:xfrm>
          <a:off x="349842" y="1752600"/>
          <a:ext cx="8407400" cy="440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7391400" y="5873324"/>
            <a:ext cx="17526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dirty="0" smtClean="0">
                <a:solidFill>
                  <a:schemeClr val="bg1"/>
                </a:solidFill>
              </a:rPr>
              <a:t>Latin </a:t>
            </a:r>
            <a:r>
              <a:rPr lang="en-US" sz="700" dirty="0">
                <a:solidFill>
                  <a:schemeClr val="bg1"/>
                </a:solidFill>
              </a:rPr>
              <a:t>America and the Caribbean Unit</a:t>
            </a:r>
          </a:p>
          <a:p>
            <a:r>
              <a:rPr lang="en-US" sz="700" dirty="0">
                <a:solidFill>
                  <a:schemeClr val="bg1"/>
                </a:solidFill>
              </a:rPr>
              <a:t>World Heritage </a:t>
            </a:r>
            <a:r>
              <a:rPr lang="en-US" sz="700" dirty="0" smtClean="0">
                <a:solidFill>
                  <a:schemeClr val="bg1"/>
                </a:solidFill>
              </a:rPr>
              <a:t>Centre</a:t>
            </a:r>
            <a:r>
              <a:rPr lang="en-US" sz="700" dirty="0">
                <a:solidFill>
                  <a:schemeClr val="bg1"/>
                </a:solidFill>
              </a:rPr>
              <a:t>, 2</a:t>
            </a:r>
            <a:r>
              <a:rPr lang="en-US" sz="700" baseline="30000" dirty="0">
                <a:solidFill>
                  <a:schemeClr val="bg1"/>
                </a:solidFill>
              </a:rPr>
              <a:t>nd</a:t>
            </a:r>
            <a:r>
              <a:rPr lang="en-US" sz="700" dirty="0">
                <a:solidFill>
                  <a:schemeClr val="bg1"/>
                </a:solidFill>
              </a:rPr>
              <a:t> – 5</a:t>
            </a:r>
            <a:r>
              <a:rPr lang="en-US" sz="700" baseline="30000" dirty="0">
                <a:solidFill>
                  <a:schemeClr val="bg1"/>
                </a:solidFill>
              </a:rPr>
              <a:t>th</a:t>
            </a:r>
            <a:r>
              <a:rPr lang="en-US" sz="700" dirty="0">
                <a:solidFill>
                  <a:schemeClr val="bg1"/>
                </a:solidFill>
              </a:rPr>
              <a:t> Dec.</a:t>
            </a:r>
          </a:p>
          <a:p>
            <a:r>
              <a:rPr lang="en-US" sz="700" dirty="0" smtClean="0">
                <a:solidFill>
                  <a:schemeClr val="bg1"/>
                </a:solidFill>
              </a:rPr>
              <a:t>Santiago </a:t>
            </a:r>
            <a:r>
              <a:rPr lang="en-US" sz="700" dirty="0">
                <a:solidFill>
                  <a:schemeClr val="bg1"/>
                </a:solidFill>
              </a:rPr>
              <a:t>de </a:t>
            </a:r>
            <a:r>
              <a:rPr lang="en-US" sz="700" dirty="0" smtClean="0">
                <a:solidFill>
                  <a:schemeClr val="bg1"/>
                </a:solidFill>
              </a:rPr>
              <a:t>Chile, Nuria Sanz</a:t>
            </a:r>
            <a:endParaRPr lang="en-US" sz="700" dirty="0">
              <a:solidFill>
                <a:schemeClr val="bg1"/>
              </a:solidFill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285179"/>
            <a:ext cx="511175" cy="327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314" y="6285180"/>
            <a:ext cx="970716" cy="327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4423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52960"/>
            <a:ext cx="5638800" cy="1828800"/>
          </a:xfrm>
        </p:spPr>
        <p:txBody>
          <a:bodyPr/>
          <a:lstStyle/>
          <a:p>
            <a:r>
              <a:rPr lang="en-US" dirty="0"/>
              <a:t>Thank you for your attention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04800" y="4343400"/>
            <a:ext cx="6629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None/>
              <a:defRPr sz="1900" kern="1200" spc="15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8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6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None/>
              <a:defRPr sz="13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smtClean="0"/>
              <a:t>Final meeting of the Second Cycle of the Periodic Reporting Exercise for the Latin America and Caribbean Region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7391400" y="5873324"/>
            <a:ext cx="17526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dirty="0" smtClean="0">
                <a:solidFill>
                  <a:schemeClr val="bg1"/>
                </a:solidFill>
              </a:rPr>
              <a:t>Latin </a:t>
            </a:r>
            <a:r>
              <a:rPr lang="en-US" sz="700" dirty="0">
                <a:solidFill>
                  <a:schemeClr val="bg1"/>
                </a:solidFill>
              </a:rPr>
              <a:t>America and the Caribbean Unit</a:t>
            </a:r>
          </a:p>
          <a:p>
            <a:r>
              <a:rPr lang="en-US" sz="700" dirty="0">
                <a:solidFill>
                  <a:schemeClr val="bg1"/>
                </a:solidFill>
              </a:rPr>
              <a:t>World Heritage </a:t>
            </a:r>
            <a:r>
              <a:rPr lang="en-US" sz="700" dirty="0" smtClean="0">
                <a:solidFill>
                  <a:schemeClr val="bg1"/>
                </a:solidFill>
              </a:rPr>
              <a:t>Centre</a:t>
            </a:r>
            <a:r>
              <a:rPr lang="en-US" sz="700" dirty="0">
                <a:solidFill>
                  <a:schemeClr val="bg1"/>
                </a:solidFill>
              </a:rPr>
              <a:t>, 2</a:t>
            </a:r>
            <a:r>
              <a:rPr lang="en-US" sz="700" baseline="30000" dirty="0">
                <a:solidFill>
                  <a:schemeClr val="bg1"/>
                </a:solidFill>
              </a:rPr>
              <a:t>nd</a:t>
            </a:r>
            <a:r>
              <a:rPr lang="en-US" sz="700" dirty="0">
                <a:solidFill>
                  <a:schemeClr val="bg1"/>
                </a:solidFill>
              </a:rPr>
              <a:t> – 5</a:t>
            </a:r>
            <a:r>
              <a:rPr lang="en-US" sz="700" baseline="30000" dirty="0">
                <a:solidFill>
                  <a:schemeClr val="bg1"/>
                </a:solidFill>
              </a:rPr>
              <a:t>th</a:t>
            </a:r>
            <a:r>
              <a:rPr lang="en-US" sz="700" dirty="0">
                <a:solidFill>
                  <a:schemeClr val="bg1"/>
                </a:solidFill>
              </a:rPr>
              <a:t> Dec.</a:t>
            </a:r>
          </a:p>
          <a:p>
            <a:r>
              <a:rPr lang="en-US" sz="700" dirty="0" smtClean="0">
                <a:solidFill>
                  <a:schemeClr val="bg1"/>
                </a:solidFill>
              </a:rPr>
              <a:t>Santiago </a:t>
            </a:r>
            <a:r>
              <a:rPr lang="en-US" sz="700" dirty="0">
                <a:solidFill>
                  <a:schemeClr val="bg1"/>
                </a:solidFill>
              </a:rPr>
              <a:t>de </a:t>
            </a:r>
            <a:r>
              <a:rPr lang="en-US" sz="700" dirty="0" smtClean="0">
                <a:solidFill>
                  <a:schemeClr val="bg1"/>
                </a:solidFill>
              </a:rPr>
              <a:t>Chile, Nuria Sanz</a:t>
            </a:r>
            <a:endParaRPr lang="en-US" sz="700" dirty="0">
              <a:solidFill>
                <a:schemeClr val="bg1"/>
              </a:solidFill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285179"/>
            <a:ext cx="511175" cy="327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314" y="6285180"/>
            <a:ext cx="970716" cy="327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67978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310</TotalTime>
  <Words>189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Grid</vt:lpstr>
      <vt:lpstr>Boundaries</vt:lpstr>
      <vt:lpstr>PowerPoint Presentation</vt:lpstr>
      <vt:lpstr>Section ii, question 4.1.2 – Are the boundaries of the world heritage property adequate to maintain the property`s outstanding universal value?</vt:lpstr>
      <vt:lpstr>Section ii, question 4.1.4 – Are the boundaries of the world heritage property known?</vt:lpstr>
      <vt:lpstr>Thank you for your attention</vt:lpstr>
    </vt:vector>
  </TitlesOfParts>
  <Company>UNESCO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Boundaries</dc:title>
  <dc:creator>Pajor, Daniel</dc:creator>
  <cp:lastModifiedBy>Pajor, Daniel</cp:lastModifiedBy>
  <cp:revision>11</cp:revision>
  <cp:lastPrinted>2012-11-23T10:02:22Z</cp:lastPrinted>
  <dcterms:created xsi:type="dcterms:W3CDTF">2012-11-23T08:44:13Z</dcterms:created>
  <dcterms:modified xsi:type="dcterms:W3CDTF">2012-11-23T16:55:42Z</dcterms:modified>
</cp:coreProperties>
</file>