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23063" cy="9853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Desktop\Daniel%20Pajor\Daniel,%20statistics\Periodic%20Reporting\Files%20in%20numeric%20order\Section%20I\Excel%20files\9.2%20-%20row%20data%20with%20char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My%20Documents\Downloads\WH-periodicreporting-20121121-17-40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_pajor\My%20Documents\Downloads\WH-periodicreporting-20121123-14-5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'WH-periodicreporting-20121011-1'!$F$33</c:f>
              <c:strCache>
                <c:ptCount val="1"/>
                <c:pt idx="0">
                  <c:v>No answer</c:v>
                </c:pt>
              </c:strCache>
            </c:strRef>
          </c:tx>
          <c:invertIfNegative val="0"/>
          <c:cat>
            <c:strRef>
              <c:f>'WH-periodicreporting-20121011-1'!$G$31:$P$32</c:f>
              <c:strCache>
                <c:ptCount val="10"/>
                <c:pt idx="0">
                  <c:v>9.2.1 - Conservation</c:v>
                </c:pt>
                <c:pt idx="1">
                  <c:v>92.2 - Education</c:v>
                </c:pt>
                <c:pt idx="2">
                  <c:v>9.2.3 - Promotion</c:v>
                </c:pt>
                <c:pt idx="3">
                  <c:v>9.2.4 - Interpretation</c:v>
                </c:pt>
                <c:pt idx="4">
                  <c:v>9.2.5 - Administration</c:v>
                </c:pt>
                <c:pt idx="5">
                  <c:v>9.2.6 - Visitor management</c:v>
                </c:pt>
                <c:pt idx="6">
                  <c:v>9.2.7 - Community outreach</c:v>
                </c:pt>
                <c:pt idx="7">
                  <c:v>9.2.8 - Risk preparedness</c:v>
                </c:pt>
                <c:pt idx="8">
                  <c:v>9.2.9 - Enforcement (custodians, police)</c:v>
                </c:pt>
                <c:pt idx="9">
                  <c:v>9.2.10 - Other</c:v>
                </c:pt>
              </c:strCache>
            </c:strRef>
          </c:cat>
          <c:val>
            <c:numRef>
              <c:f>'WH-periodicreporting-20121011-1'!$G$33:$P$33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strRef>
              <c:f>'WH-periodicreporting-20121011-1'!$F$34</c:f>
              <c:strCache>
                <c:ptCount val="1"/>
                <c:pt idx="0">
                  <c:v>Not applicable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'WH-periodicreporting-20121011-1'!$G$31:$P$32</c:f>
              <c:strCache>
                <c:ptCount val="10"/>
                <c:pt idx="0">
                  <c:v>9.2.1 - Conservation</c:v>
                </c:pt>
                <c:pt idx="1">
                  <c:v>92.2 - Education</c:v>
                </c:pt>
                <c:pt idx="2">
                  <c:v>9.2.3 - Promotion</c:v>
                </c:pt>
                <c:pt idx="3">
                  <c:v>9.2.4 - Interpretation</c:v>
                </c:pt>
                <c:pt idx="4">
                  <c:v>9.2.5 - Administration</c:v>
                </c:pt>
                <c:pt idx="5">
                  <c:v>9.2.6 - Visitor management</c:v>
                </c:pt>
                <c:pt idx="6">
                  <c:v>9.2.7 - Community outreach</c:v>
                </c:pt>
                <c:pt idx="7">
                  <c:v>9.2.8 - Risk preparedness</c:v>
                </c:pt>
                <c:pt idx="8">
                  <c:v>9.2.9 - Enforcement (custodians, police)</c:v>
                </c:pt>
                <c:pt idx="9">
                  <c:v>9.2.10 - Other</c:v>
                </c:pt>
              </c:strCache>
            </c:strRef>
          </c:cat>
          <c:val>
            <c:numRef>
              <c:f>'WH-periodicreporting-20121011-1'!$G$34:$P$34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14</c:v>
                </c:pt>
              </c:numCache>
            </c:numRef>
          </c:val>
        </c:ser>
        <c:ser>
          <c:idx val="2"/>
          <c:order val="2"/>
          <c:tx>
            <c:strRef>
              <c:f>'WH-periodicreporting-20121011-1'!$F$35</c:f>
              <c:strCache>
                <c:ptCount val="1"/>
                <c:pt idx="0">
                  <c:v>Very low priority</c:v>
                </c:pt>
              </c:strCache>
            </c:strRef>
          </c:tx>
          <c:invertIfNegative val="0"/>
          <c:cat>
            <c:strRef>
              <c:f>'WH-periodicreporting-20121011-1'!$G$31:$P$32</c:f>
              <c:strCache>
                <c:ptCount val="10"/>
                <c:pt idx="0">
                  <c:v>9.2.1 - Conservation</c:v>
                </c:pt>
                <c:pt idx="1">
                  <c:v>92.2 - Education</c:v>
                </c:pt>
                <c:pt idx="2">
                  <c:v>9.2.3 - Promotion</c:v>
                </c:pt>
                <c:pt idx="3">
                  <c:v>9.2.4 - Interpretation</c:v>
                </c:pt>
                <c:pt idx="4">
                  <c:v>9.2.5 - Administration</c:v>
                </c:pt>
                <c:pt idx="5">
                  <c:v>9.2.6 - Visitor management</c:v>
                </c:pt>
                <c:pt idx="6">
                  <c:v>9.2.7 - Community outreach</c:v>
                </c:pt>
                <c:pt idx="7">
                  <c:v>9.2.8 - Risk preparedness</c:v>
                </c:pt>
                <c:pt idx="8">
                  <c:v>9.2.9 - Enforcement (custodians, police)</c:v>
                </c:pt>
                <c:pt idx="9">
                  <c:v>9.2.10 - Other</c:v>
                </c:pt>
              </c:strCache>
            </c:strRef>
          </c:cat>
          <c:val>
            <c:numRef>
              <c:f>'WH-periodicreporting-20121011-1'!$G$35:$P$35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</c:ser>
        <c:ser>
          <c:idx val="3"/>
          <c:order val="3"/>
          <c:tx>
            <c:strRef>
              <c:f>'WH-periodicreporting-20121011-1'!$F$36</c:f>
              <c:strCache>
                <c:ptCount val="1"/>
                <c:pt idx="0">
                  <c:v>Low priority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'WH-periodicreporting-20121011-1'!$G$31:$P$32</c:f>
              <c:strCache>
                <c:ptCount val="10"/>
                <c:pt idx="0">
                  <c:v>9.2.1 - Conservation</c:v>
                </c:pt>
                <c:pt idx="1">
                  <c:v>92.2 - Education</c:v>
                </c:pt>
                <c:pt idx="2">
                  <c:v>9.2.3 - Promotion</c:v>
                </c:pt>
                <c:pt idx="3">
                  <c:v>9.2.4 - Interpretation</c:v>
                </c:pt>
                <c:pt idx="4">
                  <c:v>9.2.5 - Administration</c:v>
                </c:pt>
                <c:pt idx="5">
                  <c:v>9.2.6 - Visitor management</c:v>
                </c:pt>
                <c:pt idx="6">
                  <c:v>9.2.7 - Community outreach</c:v>
                </c:pt>
                <c:pt idx="7">
                  <c:v>9.2.8 - Risk preparedness</c:v>
                </c:pt>
                <c:pt idx="8">
                  <c:v>9.2.9 - Enforcement (custodians, police)</c:v>
                </c:pt>
                <c:pt idx="9">
                  <c:v>9.2.10 - Other</c:v>
                </c:pt>
              </c:strCache>
            </c:strRef>
          </c:cat>
          <c:val>
            <c:numRef>
              <c:f>'WH-periodicreporting-20121011-1'!$G$36:$P$36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1</c:v>
                </c:pt>
                <c:pt idx="7">
                  <c:v>0</c:v>
                </c:pt>
                <c:pt idx="8">
                  <c:v>5</c:v>
                </c:pt>
                <c:pt idx="9">
                  <c:v>0</c:v>
                </c:pt>
              </c:numCache>
            </c:numRef>
          </c:val>
        </c:ser>
        <c:ser>
          <c:idx val="4"/>
          <c:order val="4"/>
          <c:tx>
            <c:strRef>
              <c:f>'WH-periodicreporting-20121011-1'!$F$37</c:f>
              <c:strCache>
                <c:ptCount val="1"/>
                <c:pt idx="0">
                  <c:v>Medium priority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'WH-periodicreporting-20121011-1'!$G$31:$P$32</c:f>
              <c:strCache>
                <c:ptCount val="10"/>
                <c:pt idx="0">
                  <c:v>9.2.1 - Conservation</c:v>
                </c:pt>
                <c:pt idx="1">
                  <c:v>92.2 - Education</c:v>
                </c:pt>
                <c:pt idx="2">
                  <c:v>9.2.3 - Promotion</c:v>
                </c:pt>
                <c:pt idx="3">
                  <c:v>9.2.4 - Interpretation</c:v>
                </c:pt>
                <c:pt idx="4">
                  <c:v>9.2.5 - Administration</c:v>
                </c:pt>
                <c:pt idx="5">
                  <c:v>9.2.6 - Visitor management</c:v>
                </c:pt>
                <c:pt idx="6">
                  <c:v>9.2.7 - Community outreach</c:v>
                </c:pt>
                <c:pt idx="7">
                  <c:v>9.2.8 - Risk preparedness</c:v>
                </c:pt>
                <c:pt idx="8">
                  <c:v>9.2.9 - Enforcement (custodians, police)</c:v>
                </c:pt>
                <c:pt idx="9">
                  <c:v>9.2.10 - Other</c:v>
                </c:pt>
              </c:strCache>
            </c:strRef>
          </c:cat>
          <c:val>
            <c:numRef>
              <c:f>'WH-periodicreporting-20121011-1'!$G$37:$P$37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13</c:v>
                </c:pt>
                <c:pt idx="3">
                  <c:v>13</c:v>
                </c:pt>
                <c:pt idx="4">
                  <c:v>9</c:v>
                </c:pt>
                <c:pt idx="5">
                  <c:v>10</c:v>
                </c:pt>
                <c:pt idx="6">
                  <c:v>9</c:v>
                </c:pt>
                <c:pt idx="7">
                  <c:v>7</c:v>
                </c:pt>
                <c:pt idx="8">
                  <c:v>11</c:v>
                </c:pt>
                <c:pt idx="9">
                  <c:v>2</c:v>
                </c:pt>
              </c:numCache>
            </c:numRef>
          </c:val>
        </c:ser>
        <c:ser>
          <c:idx val="5"/>
          <c:order val="5"/>
          <c:tx>
            <c:strRef>
              <c:f>'WH-periodicreporting-20121011-1'!$F$38</c:f>
              <c:strCache>
                <c:ptCount val="1"/>
                <c:pt idx="0">
                  <c:v>High priority</c:v>
                </c:pt>
              </c:strCache>
            </c:strRef>
          </c:tx>
          <c:invertIfNegative val="0"/>
          <c:cat>
            <c:strRef>
              <c:f>'WH-periodicreporting-20121011-1'!$G$31:$P$32</c:f>
              <c:strCache>
                <c:ptCount val="10"/>
                <c:pt idx="0">
                  <c:v>9.2.1 - Conservation</c:v>
                </c:pt>
                <c:pt idx="1">
                  <c:v>92.2 - Education</c:v>
                </c:pt>
                <c:pt idx="2">
                  <c:v>9.2.3 - Promotion</c:v>
                </c:pt>
                <c:pt idx="3">
                  <c:v>9.2.4 - Interpretation</c:v>
                </c:pt>
                <c:pt idx="4">
                  <c:v>9.2.5 - Administration</c:v>
                </c:pt>
                <c:pt idx="5">
                  <c:v>9.2.6 - Visitor management</c:v>
                </c:pt>
                <c:pt idx="6">
                  <c:v>9.2.7 - Community outreach</c:v>
                </c:pt>
                <c:pt idx="7">
                  <c:v>9.2.8 - Risk preparedness</c:v>
                </c:pt>
                <c:pt idx="8">
                  <c:v>9.2.9 - Enforcement (custodians, police)</c:v>
                </c:pt>
                <c:pt idx="9">
                  <c:v>9.2.10 - Other</c:v>
                </c:pt>
              </c:strCache>
            </c:strRef>
          </c:cat>
          <c:val>
            <c:numRef>
              <c:f>'WH-periodicreporting-20121011-1'!$G$38:$P$38</c:f>
              <c:numCache>
                <c:formatCode>General</c:formatCode>
                <c:ptCount val="10"/>
                <c:pt idx="0">
                  <c:v>22</c:v>
                </c:pt>
                <c:pt idx="1">
                  <c:v>16</c:v>
                </c:pt>
                <c:pt idx="2">
                  <c:v>13</c:v>
                </c:pt>
                <c:pt idx="3">
                  <c:v>12</c:v>
                </c:pt>
                <c:pt idx="4">
                  <c:v>14</c:v>
                </c:pt>
                <c:pt idx="5">
                  <c:v>13</c:v>
                </c:pt>
                <c:pt idx="6">
                  <c:v>17</c:v>
                </c:pt>
                <c:pt idx="7">
                  <c:v>20</c:v>
                </c:pt>
                <c:pt idx="8">
                  <c:v>11</c:v>
                </c:pt>
                <c:pt idx="9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551808"/>
        <c:axId val="114823936"/>
      </c:barChart>
      <c:catAx>
        <c:axId val="114551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14823936"/>
        <c:crosses val="autoZero"/>
        <c:auto val="1"/>
        <c:lblAlgn val="ctr"/>
        <c:lblOffset val="100"/>
        <c:noMultiLvlLbl val="0"/>
      </c:catAx>
      <c:valAx>
        <c:axId val="1148239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4551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-2.1715526601520088E-3"/>
                  <c:y val="-2.9263827518539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'WH-periodicreporting-20121121-1'!$C$75:$C$78</c:f>
              <c:strCache>
                <c:ptCount val="4"/>
                <c:pt idx="0">
                  <c:v>No national strategy</c:v>
                </c:pt>
                <c:pt idx="1">
                  <c:v>No national strategy but nonetheless this is being done on an ad hoc basis</c:v>
                </c:pt>
                <c:pt idx="2">
                  <c:v>There is a national strategy but there are some deficiencies in the implementation</c:v>
                </c:pt>
                <c:pt idx="3">
                  <c:v>Effectively implemented national strategy</c:v>
                </c:pt>
              </c:strCache>
            </c:strRef>
          </c:cat>
          <c:val>
            <c:numRef>
              <c:f>'WH-periodicreporting-20121121-1'!$D$75:$D$78</c:f>
              <c:numCache>
                <c:formatCode>General</c:formatCode>
                <c:ptCount val="4"/>
                <c:pt idx="0">
                  <c:v>5</c:v>
                </c:pt>
                <c:pt idx="1">
                  <c:v>11</c:v>
                </c:pt>
                <c:pt idx="2">
                  <c:v>12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850816"/>
        <c:axId val="114868992"/>
      </c:barChart>
      <c:catAx>
        <c:axId val="114850816"/>
        <c:scaling>
          <c:orientation val="minMax"/>
        </c:scaling>
        <c:delete val="0"/>
        <c:axPos val="b"/>
        <c:majorTickMark val="out"/>
        <c:minorTickMark val="none"/>
        <c:tickLblPos val="nextTo"/>
        <c:crossAx val="114868992"/>
        <c:crosses val="autoZero"/>
        <c:auto val="1"/>
        <c:lblAlgn val="ctr"/>
        <c:lblOffset val="100"/>
        <c:noMultiLvlLbl val="0"/>
      </c:catAx>
      <c:valAx>
        <c:axId val="114868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850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'WH-periodicreporting-20121123-1'!$F$126</c:f>
              <c:strCache>
                <c:ptCount val="1"/>
                <c:pt idx="0">
                  <c:v>No answer</c:v>
                </c:pt>
              </c:strCache>
            </c:strRef>
          </c:tx>
          <c:invertIfNegative val="0"/>
          <c:cat>
            <c:strRef>
              <c:f>'WH-periodicreporting-20121123-1'!$G$122:$Q$125</c:f>
              <c:strCache>
                <c:ptCount val="11"/>
                <c:pt idx="0">
                  <c:v>Research and monitoring</c:v>
                </c:pt>
                <c:pt idx="1">
                  <c:v>Promotion</c:v>
                </c:pt>
                <c:pt idx="2">
                  <c:v>Community outreach</c:v>
                </c:pt>
                <c:pt idx="3">
                  <c:v>Interpretation</c:v>
                </c:pt>
                <c:pt idx="4">
                  <c:v>Education</c:v>
                </c:pt>
                <c:pt idx="5">
                  <c:v>Visitor management</c:v>
                </c:pt>
                <c:pt idx="6">
                  <c:v>Conservation</c:v>
                </c:pt>
                <c:pt idx="7">
                  <c:v>Administration</c:v>
                </c:pt>
                <c:pt idx="8">
                  <c:v>Risk preparedness</c:v>
                </c:pt>
                <c:pt idx="9">
                  <c:v>Tourism</c:v>
                </c:pt>
                <c:pt idx="10">
                  <c:v>Enforcement (custodians, police)</c:v>
                </c:pt>
              </c:strCache>
            </c:strRef>
          </c:cat>
          <c:val>
            <c:numRef>
              <c:f>'WH-periodicreporting-20121123-1'!$G$126:$Q$126</c:f>
              <c:numCache>
                <c:formatCode>General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'WH-periodicreporting-20121123-1'!$F$127</c:f>
              <c:strCache>
                <c:ptCount val="1"/>
                <c:pt idx="0">
                  <c:v>Not applicable</c:v>
                </c:pt>
              </c:strCache>
            </c:strRef>
          </c:tx>
          <c:invertIfNegative val="0"/>
          <c:cat>
            <c:strRef>
              <c:f>'WH-periodicreporting-20121123-1'!$G$122:$Q$125</c:f>
              <c:strCache>
                <c:ptCount val="11"/>
                <c:pt idx="0">
                  <c:v>Research and monitoring</c:v>
                </c:pt>
                <c:pt idx="1">
                  <c:v>Promotion</c:v>
                </c:pt>
                <c:pt idx="2">
                  <c:v>Community outreach</c:v>
                </c:pt>
                <c:pt idx="3">
                  <c:v>Interpretation</c:v>
                </c:pt>
                <c:pt idx="4">
                  <c:v>Education</c:v>
                </c:pt>
                <c:pt idx="5">
                  <c:v>Visitor management</c:v>
                </c:pt>
                <c:pt idx="6">
                  <c:v>Conservation</c:v>
                </c:pt>
                <c:pt idx="7">
                  <c:v>Administration</c:v>
                </c:pt>
                <c:pt idx="8">
                  <c:v>Risk preparedness</c:v>
                </c:pt>
                <c:pt idx="9">
                  <c:v>Tourism</c:v>
                </c:pt>
                <c:pt idx="10">
                  <c:v>Enforcement (custodians, police)</c:v>
                </c:pt>
              </c:strCache>
            </c:strRef>
          </c:cat>
          <c:val>
            <c:numRef>
              <c:f>'WH-periodicreporting-20121123-1'!$G$127:$Q$127</c:f>
              <c:numCache>
                <c:formatCode>General</c:formatCode>
                <c:ptCount val="11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  <c:pt idx="9">
                  <c:v>2</c:v>
                </c:pt>
                <c:pt idx="10">
                  <c:v>4</c:v>
                </c:pt>
              </c:numCache>
            </c:numRef>
          </c:val>
        </c:ser>
        <c:ser>
          <c:idx val="2"/>
          <c:order val="2"/>
          <c:tx>
            <c:strRef>
              <c:f>'WH-periodicreporting-20121123-1'!$F$128</c:f>
              <c:strCache>
                <c:ptCount val="1"/>
                <c:pt idx="0">
                  <c:v>Not available</c:v>
                </c:pt>
              </c:strCache>
            </c:strRef>
          </c:tx>
          <c:invertIfNegative val="0"/>
          <c:cat>
            <c:strRef>
              <c:f>'WH-periodicreporting-20121123-1'!$G$122:$Q$125</c:f>
              <c:strCache>
                <c:ptCount val="11"/>
                <c:pt idx="0">
                  <c:v>Research and monitoring</c:v>
                </c:pt>
                <c:pt idx="1">
                  <c:v>Promotion</c:v>
                </c:pt>
                <c:pt idx="2">
                  <c:v>Community outreach</c:v>
                </c:pt>
                <c:pt idx="3">
                  <c:v>Interpretation</c:v>
                </c:pt>
                <c:pt idx="4">
                  <c:v>Education</c:v>
                </c:pt>
                <c:pt idx="5">
                  <c:v>Visitor management</c:v>
                </c:pt>
                <c:pt idx="6">
                  <c:v>Conservation</c:v>
                </c:pt>
                <c:pt idx="7">
                  <c:v>Administration</c:v>
                </c:pt>
                <c:pt idx="8">
                  <c:v>Risk preparedness</c:v>
                </c:pt>
                <c:pt idx="9">
                  <c:v>Tourism</c:v>
                </c:pt>
                <c:pt idx="10">
                  <c:v>Enforcement (custodians, police)</c:v>
                </c:pt>
              </c:strCache>
            </c:strRef>
          </c:cat>
          <c:val>
            <c:numRef>
              <c:f>'WH-periodicreporting-20121123-1'!$G$128:$Q$128</c:f>
              <c:numCache>
                <c:formatCode>General</c:formatCode>
                <c:ptCount val="11"/>
                <c:pt idx="0">
                  <c:v>6</c:v>
                </c:pt>
                <c:pt idx="1">
                  <c:v>10</c:v>
                </c:pt>
                <c:pt idx="2">
                  <c:v>8</c:v>
                </c:pt>
                <c:pt idx="3">
                  <c:v>13</c:v>
                </c:pt>
                <c:pt idx="4">
                  <c:v>7</c:v>
                </c:pt>
                <c:pt idx="5">
                  <c:v>11</c:v>
                </c:pt>
                <c:pt idx="6">
                  <c:v>5</c:v>
                </c:pt>
                <c:pt idx="7">
                  <c:v>4</c:v>
                </c:pt>
                <c:pt idx="8">
                  <c:v>12</c:v>
                </c:pt>
                <c:pt idx="9">
                  <c:v>9</c:v>
                </c:pt>
                <c:pt idx="10">
                  <c:v>7</c:v>
                </c:pt>
              </c:numCache>
            </c:numRef>
          </c:val>
        </c:ser>
        <c:ser>
          <c:idx val="3"/>
          <c:order val="3"/>
          <c:tx>
            <c:strRef>
              <c:f>'WH-periodicreporting-20121123-1'!$F$129</c:f>
              <c:strCache>
                <c:ptCount val="1"/>
                <c:pt idx="0">
                  <c:v>Low</c:v>
                </c:pt>
              </c:strCache>
            </c:strRef>
          </c:tx>
          <c:invertIfNegative val="0"/>
          <c:cat>
            <c:strRef>
              <c:f>'WH-periodicreporting-20121123-1'!$G$122:$Q$125</c:f>
              <c:strCache>
                <c:ptCount val="11"/>
                <c:pt idx="0">
                  <c:v>Research and monitoring</c:v>
                </c:pt>
                <c:pt idx="1">
                  <c:v>Promotion</c:v>
                </c:pt>
                <c:pt idx="2">
                  <c:v>Community outreach</c:v>
                </c:pt>
                <c:pt idx="3">
                  <c:v>Interpretation</c:v>
                </c:pt>
                <c:pt idx="4">
                  <c:v>Education</c:v>
                </c:pt>
                <c:pt idx="5">
                  <c:v>Visitor management</c:v>
                </c:pt>
                <c:pt idx="6">
                  <c:v>Conservation</c:v>
                </c:pt>
                <c:pt idx="7">
                  <c:v>Administration</c:v>
                </c:pt>
                <c:pt idx="8">
                  <c:v>Risk preparedness</c:v>
                </c:pt>
                <c:pt idx="9">
                  <c:v>Tourism</c:v>
                </c:pt>
                <c:pt idx="10">
                  <c:v>Enforcement (custodians, police)</c:v>
                </c:pt>
              </c:strCache>
            </c:strRef>
          </c:cat>
          <c:val>
            <c:numRef>
              <c:f>'WH-periodicreporting-20121123-1'!$G$129:$Q$129</c:f>
              <c:numCache>
                <c:formatCode>General</c:formatCode>
                <c:ptCount val="11"/>
                <c:pt idx="0">
                  <c:v>38</c:v>
                </c:pt>
                <c:pt idx="1">
                  <c:v>41</c:v>
                </c:pt>
                <c:pt idx="2">
                  <c:v>48</c:v>
                </c:pt>
                <c:pt idx="3">
                  <c:v>40</c:v>
                </c:pt>
                <c:pt idx="4">
                  <c:v>42</c:v>
                </c:pt>
                <c:pt idx="5">
                  <c:v>37</c:v>
                </c:pt>
                <c:pt idx="6">
                  <c:v>29</c:v>
                </c:pt>
                <c:pt idx="7">
                  <c:v>43</c:v>
                </c:pt>
                <c:pt idx="8">
                  <c:v>42</c:v>
                </c:pt>
                <c:pt idx="9">
                  <c:v>36</c:v>
                </c:pt>
                <c:pt idx="10">
                  <c:v>40</c:v>
                </c:pt>
              </c:numCache>
            </c:numRef>
          </c:val>
        </c:ser>
        <c:ser>
          <c:idx val="4"/>
          <c:order val="4"/>
          <c:tx>
            <c:strRef>
              <c:f>'WH-periodicreporting-20121123-1'!$F$130</c:f>
              <c:strCache>
                <c:ptCount val="1"/>
                <c:pt idx="0">
                  <c:v>Medium</c:v>
                </c:pt>
              </c:strCache>
            </c:strRef>
          </c:tx>
          <c:invertIfNegative val="0"/>
          <c:cat>
            <c:strRef>
              <c:f>'WH-periodicreporting-20121123-1'!$G$122:$Q$125</c:f>
              <c:strCache>
                <c:ptCount val="11"/>
                <c:pt idx="0">
                  <c:v>Research and monitoring</c:v>
                </c:pt>
                <c:pt idx="1">
                  <c:v>Promotion</c:v>
                </c:pt>
                <c:pt idx="2">
                  <c:v>Community outreach</c:v>
                </c:pt>
                <c:pt idx="3">
                  <c:v>Interpretation</c:v>
                </c:pt>
                <c:pt idx="4">
                  <c:v>Education</c:v>
                </c:pt>
                <c:pt idx="5">
                  <c:v>Visitor management</c:v>
                </c:pt>
                <c:pt idx="6">
                  <c:v>Conservation</c:v>
                </c:pt>
                <c:pt idx="7">
                  <c:v>Administration</c:v>
                </c:pt>
                <c:pt idx="8">
                  <c:v>Risk preparedness</c:v>
                </c:pt>
                <c:pt idx="9">
                  <c:v>Tourism</c:v>
                </c:pt>
                <c:pt idx="10">
                  <c:v>Enforcement (custodians, police)</c:v>
                </c:pt>
              </c:strCache>
            </c:strRef>
          </c:cat>
          <c:val>
            <c:numRef>
              <c:f>'WH-periodicreporting-20121123-1'!$G$130:$Q$130</c:f>
              <c:numCache>
                <c:formatCode>General</c:formatCode>
                <c:ptCount val="11"/>
                <c:pt idx="0">
                  <c:v>39</c:v>
                </c:pt>
                <c:pt idx="1">
                  <c:v>36</c:v>
                </c:pt>
                <c:pt idx="2">
                  <c:v>39</c:v>
                </c:pt>
                <c:pt idx="3">
                  <c:v>39</c:v>
                </c:pt>
                <c:pt idx="4">
                  <c:v>38</c:v>
                </c:pt>
                <c:pt idx="5">
                  <c:v>46</c:v>
                </c:pt>
                <c:pt idx="6">
                  <c:v>50</c:v>
                </c:pt>
                <c:pt idx="7">
                  <c:v>45</c:v>
                </c:pt>
                <c:pt idx="8">
                  <c:v>32</c:v>
                </c:pt>
                <c:pt idx="9">
                  <c:v>42</c:v>
                </c:pt>
                <c:pt idx="10">
                  <c:v>40</c:v>
                </c:pt>
              </c:numCache>
            </c:numRef>
          </c:val>
        </c:ser>
        <c:ser>
          <c:idx val="5"/>
          <c:order val="5"/>
          <c:tx>
            <c:strRef>
              <c:f>'WH-periodicreporting-20121123-1'!$F$131</c:f>
              <c:strCache>
                <c:ptCount val="1"/>
                <c:pt idx="0">
                  <c:v>High</c:v>
                </c:pt>
              </c:strCache>
            </c:strRef>
          </c:tx>
          <c:invertIfNegative val="0"/>
          <c:cat>
            <c:strRef>
              <c:f>'WH-periodicreporting-20121123-1'!$G$122:$Q$125</c:f>
              <c:strCache>
                <c:ptCount val="11"/>
                <c:pt idx="0">
                  <c:v>Research and monitoring</c:v>
                </c:pt>
                <c:pt idx="1">
                  <c:v>Promotion</c:v>
                </c:pt>
                <c:pt idx="2">
                  <c:v>Community outreach</c:v>
                </c:pt>
                <c:pt idx="3">
                  <c:v>Interpretation</c:v>
                </c:pt>
                <c:pt idx="4">
                  <c:v>Education</c:v>
                </c:pt>
                <c:pt idx="5">
                  <c:v>Visitor management</c:v>
                </c:pt>
                <c:pt idx="6">
                  <c:v>Conservation</c:v>
                </c:pt>
                <c:pt idx="7">
                  <c:v>Administration</c:v>
                </c:pt>
                <c:pt idx="8">
                  <c:v>Risk preparedness</c:v>
                </c:pt>
                <c:pt idx="9">
                  <c:v>Tourism</c:v>
                </c:pt>
                <c:pt idx="10">
                  <c:v>Enforcement (custodians, police)</c:v>
                </c:pt>
              </c:strCache>
            </c:strRef>
          </c:cat>
          <c:val>
            <c:numRef>
              <c:f>'WH-periodicreporting-20121123-1'!$G$131:$Q$131</c:f>
              <c:numCache>
                <c:formatCode>General</c:formatCode>
                <c:ptCount val="11"/>
                <c:pt idx="0">
                  <c:v>29</c:v>
                </c:pt>
                <c:pt idx="1">
                  <c:v>23</c:v>
                </c:pt>
                <c:pt idx="2">
                  <c:v>16</c:v>
                </c:pt>
                <c:pt idx="3">
                  <c:v>19</c:v>
                </c:pt>
                <c:pt idx="4">
                  <c:v>25</c:v>
                </c:pt>
                <c:pt idx="5">
                  <c:v>18</c:v>
                </c:pt>
                <c:pt idx="6">
                  <c:v>28</c:v>
                </c:pt>
                <c:pt idx="7">
                  <c:v>22</c:v>
                </c:pt>
                <c:pt idx="8">
                  <c:v>23</c:v>
                </c:pt>
                <c:pt idx="9">
                  <c:v>25</c:v>
                </c:pt>
                <c:pt idx="10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927104"/>
        <c:axId val="114928640"/>
        <c:axId val="0"/>
      </c:bar3DChart>
      <c:catAx>
        <c:axId val="114927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14928640"/>
        <c:crosses val="autoZero"/>
        <c:auto val="1"/>
        <c:lblAlgn val="ctr"/>
        <c:lblOffset val="100"/>
        <c:noMultiLvlLbl val="0"/>
      </c:catAx>
      <c:valAx>
        <c:axId val="1149286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4927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D0479-2074-4CE3-8AE1-6329CE9EDF66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22837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79950"/>
            <a:ext cx="5378450" cy="44338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9900"/>
            <a:ext cx="29130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59900"/>
            <a:ext cx="29130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C0102-0893-4DF2-9C19-A25D55CAC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39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0102-0893-4DF2-9C19-A25D55CACA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4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156E296-3936-48AB-8003-B0201659918B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43B5349-BE30-4EA9-A394-CA8BDE083C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2960"/>
            <a:ext cx="5943600" cy="1828800"/>
          </a:xfrm>
        </p:spPr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04800" y="4343400"/>
            <a:ext cx="6629400" cy="1143000"/>
          </a:xfrm>
        </p:spPr>
        <p:txBody>
          <a:bodyPr>
            <a:noAutofit/>
          </a:bodyPr>
          <a:lstStyle/>
          <a:p>
            <a:r>
              <a:rPr lang="en-US" sz="1600" dirty="0"/>
              <a:t>Final meeting of the Second Cycle of the Periodic Reporting Exercise for the Latin America and Caribbean Region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Latin </a:t>
            </a:r>
            <a:r>
              <a:rPr lang="en-US" sz="700" dirty="0">
                <a:solidFill>
                  <a:schemeClr val="bg1"/>
                </a:solidFill>
              </a:rPr>
              <a:t>America and the Caribbean Unit</a:t>
            </a:r>
          </a:p>
          <a:p>
            <a:r>
              <a:rPr lang="en-US" sz="700" dirty="0">
                <a:solidFill>
                  <a:schemeClr val="bg1"/>
                </a:solidFill>
              </a:rPr>
              <a:t>World Heritage </a:t>
            </a:r>
            <a:r>
              <a:rPr lang="en-US" sz="700" dirty="0" smtClean="0">
                <a:solidFill>
                  <a:schemeClr val="bg1"/>
                </a:solidFill>
              </a:rPr>
              <a:t>Centre</a:t>
            </a:r>
            <a:r>
              <a:rPr lang="en-US" sz="700" dirty="0">
                <a:solidFill>
                  <a:schemeClr val="bg1"/>
                </a:solidFill>
              </a:rPr>
              <a:t>, 2</a:t>
            </a:r>
            <a:r>
              <a:rPr lang="en-US" sz="700" baseline="30000" dirty="0">
                <a:solidFill>
                  <a:schemeClr val="bg1"/>
                </a:solidFill>
              </a:rPr>
              <a:t>nd</a:t>
            </a:r>
            <a:r>
              <a:rPr lang="en-US" sz="700" dirty="0">
                <a:solidFill>
                  <a:schemeClr val="bg1"/>
                </a:solidFill>
              </a:rPr>
              <a:t> – 5</a:t>
            </a:r>
            <a:r>
              <a:rPr lang="en-US" sz="700" baseline="30000" dirty="0">
                <a:solidFill>
                  <a:schemeClr val="bg1"/>
                </a:solidFill>
              </a:rPr>
              <a:t>th</a:t>
            </a:r>
            <a:r>
              <a:rPr lang="en-US" sz="700" dirty="0">
                <a:solidFill>
                  <a:schemeClr val="bg1"/>
                </a:solidFill>
              </a:rPr>
              <a:t> Dec.</a:t>
            </a:r>
          </a:p>
          <a:p>
            <a:r>
              <a:rPr lang="en-US" sz="700" dirty="0" smtClean="0">
                <a:solidFill>
                  <a:schemeClr val="bg1"/>
                </a:solidFill>
              </a:rPr>
              <a:t>Santiago </a:t>
            </a:r>
            <a:r>
              <a:rPr lang="en-US" sz="700" dirty="0">
                <a:solidFill>
                  <a:schemeClr val="bg1"/>
                </a:solidFill>
              </a:rPr>
              <a:t>de </a:t>
            </a:r>
            <a:r>
              <a:rPr lang="en-US" sz="700" dirty="0" smtClean="0">
                <a:solidFill>
                  <a:schemeClr val="bg1"/>
                </a:solidFill>
              </a:rPr>
              <a:t>Chile, Nuria Sanz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7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b="1" i="1" dirty="0" smtClean="0"/>
              <a:t>Section I, question 9.2 </a:t>
            </a:r>
            <a:r>
              <a:rPr lang="en-US" sz="1600" dirty="0" smtClean="0"/>
              <a:t>- Please assess the training needs in the following fields identified in your country for conservation, protection and presentation of cultural and natural heritage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850710"/>
              </p:ext>
            </p:extLst>
          </p:nvPr>
        </p:nvGraphicFramePr>
        <p:xfrm>
          <a:off x="381000" y="1943100"/>
          <a:ext cx="8382000" cy="4376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14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/>
              <a:t>Latin </a:t>
            </a:r>
            <a:r>
              <a:rPr lang="en-US" sz="700" dirty="0"/>
              <a:t>America and the Caribbean Unit</a:t>
            </a:r>
          </a:p>
          <a:p>
            <a:r>
              <a:rPr lang="en-US" sz="700" dirty="0"/>
              <a:t>World Heritage </a:t>
            </a:r>
            <a:r>
              <a:rPr lang="en-US" sz="700" dirty="0" smtClean="0"/>
              <a:t>Centre</a:t>
            </a:r>
            <a:r>
              <a:rPr lang="en-US" sz="700" dirty="0"/>
              <a:t>, 2</a:t>
            </a:r>
            <a:r>
              <a:rPr lang="en-US" sz="700" baseline="30000" dirty="0"/>
              <a:t>nd</a:t>
            </a:r>
            <a:r>
              <a:rPr lang="en-US" sz="700" dirty="0"/>
              <a:t> – 5</a:t>
            </a:r>
            <a:r>
              <a:rPr lang="en-US" sz="700" baseline="30000" dirty="0"/>
              <a:t>th</a:t>
            </a:r>
            <a:r>
              <a:rPr lang="en-US" sz="700" dirty="0"/>
              <a:t> Dec.</a:t>
            </a:r>
          </a:p>
          <a:p>
            <a:r>
              <a:rPr lang="en-US" sz="700" dirty="0" smtClean="0"/>
              <a:t>Santiago </a:t>
            </a:r>
            <a:r>
              <a:rPr lang="en-US" sz="700" dirty="0"/>
              <a:t>de </a:t>
            </a:r>
            <a:r>
              <a:rPr lang="en-US" sz="700" dirty="0" smtClean="0"/>
              <a:t>Chile, Nuria Sanz</a:t>
            </a:r>
            <a:endParaRPr lang="en-US" sz="7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175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55847"/>
            <a:ext cx="8809630" cy="1054394"/>
          </a:xfrm>
        </p:spPr>
        <p:txBody>
          <a:bodyPr/>
          <a:lstStyle/>
          <a:p>
            <a:r>
              <a:rPr lang="en-US" sz="1600" b="1" i="1" dirty="0" smtClean="0"/>
              <a:t>Section I, question 9.3 </a:t>
            </a:r>
            <a:r>
              <a:rPr lang="en-US" sz="1600" dirty="0" smtClean="0"/>
              <a:t>- </a:t>
            </a:r>
            <a:r>
              <a:rPr lang="en-US" sz="1600" dirty="0"/>
              <a:t>Does the State Party have a national training/ educational strategy to strengthen capacity development in the field of heritage conservation, protection and presentation? 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614386"/>
              </p:ext>
            </p:extLst>
          </p:nvPr>
        </p:nvGraphicFramePr>
        <p:xfrm>
          <a:off x="685800" y="1981200"/>
          <a:ext cx="759043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/>
              <a:t>Latin </a:t>
            </a:r>
            <a:r>
              <a:rPr lang="en-US" sz="700" dirty="0"/>
              <a:t>America and the Caribbean Unit</a:t>
            </a:r>
          </a:p>
          <a:p>
            <a:r>
              <a:rPr lang="en-US" sz="700" dirty="0"/>
              <a:t>World Heritage </a:t>
            </a:r>
            <a:r>
              <a:rPr lang="en-US" sz="700" dirty="0" smtClean="0"/>
              <a:t>Centre</a:t>
            </a:r>
            <a:r>
              <a:rPr lang="en-US" sz="700" dirty="0"/>
              <a:t>, 2</a:t>
            </a:r>
            <a:r>
              <a:rPr lang="en-US" sz="700" baseline="30000" dirty="0"/>
              <a:t>nd</a:t>
            </a:r>
            <a:r>
              <a:rPr lang="en-US" sz="700" dirty="0"/>
              <a:t> – 5</a:t>
            </a:r>
            <a:r>
              <a:rPr lang="en-US" sz="700" baseline="30000" dirty="0"/>
              <a:t>th</a:t>
            </a:r>
            <a:r>
              <a:rPr lang="en-US" sz="700" dirty="0"/>
              <a:t> Dec.</a:t>
            </a:r>
          </a:p>
          <a:p>
            <a:r>
              <a:rPr lang="en-US" sz="700" dirty="0" smtClean="0"/>
              <a:t>Santiago </a:t>
            </a:r>
            <a:r>
              <a:rPr lang="en-US" sz="700" dirty="0"/>
              <a:t>de </a:t>
            </a:r>
            <a:r>
              <a:rPr lang="en-US" sz="700" dirty="0" smtClean="0"/>
              <a:t>Chile, Nuria Sanz</a:t>
            </a:r>
            <a:endParaRPr lang="en-US" sz="700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93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b="1" i="1" dirty="0" smtClean="0"/>
              <a:t>Section ii, question 4.4.14 </a:t>
            </a:r>
            <a:r>
              <a:rPr lang="en-US" sz="1600" dirty="0" smtClean="0"/>
              <a:t>- </a:t>
            </a:r>
            <a:r>
              <a:rPr lang="en-US" sz="1600" dirty="0"/>
              <a:t>Please rate the availability of training opportunities for the management of the World Heritage property in the following disciplines </a:t>
            </a:r>
          </a:p>
        </p:txBody>
      </p:sp>
      <p:sp>
        <p:nvSpPr>
          <p:cNvPr id="6" name="Rectangle 5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/>
              <a:t>Latin </a:t>
            </a:r>
            <a:r>
              <a:rPr lang="en-US" sz="700" dirty="0"/>
              <a:t>America and the Caribbean Unit</a:t>
            </a:r>
          </a:p>
          <a:p>
            <a:r>
              <a:rPr lang="en-US" sz="700" dirty="0"/>
              <a:t>World Heritage </a:t>
            </a:r>
            <a:r>
              <a:rPr lang="en-US" sz="700" dirty="0" smtClean="0"/>
              <a:t>Centre</a:t>
            </a:r>
            <a:r>
              <a:rPr lang="en-US" sz="700" dirty="0"/>
              <a:t>, 2</a:t>
            </a:r>
            <a:r>
              <a:rPr lang="en-US" sz="700" baseline="30000" dirty="0"/>
              <a:t>nd</a:t>
            </a:r>
            <a:r>
              <a:rPr lang="en-US" sz="700" dirty="0"/>
              <a:t> – 5</a:t>
            </a:r>
            <a:r>
              <a:rPr lang="en-US" sz="700" baseline="30000" dirty="0"/>
              <a:t>th</a:t>
            </a:r>
            <a:r>
              <a:rPr lang="en-US" sz="700" dirty="0"/>
              <a:t> Dec.</a:t>
            </a:r>
          </a:p>
          <a:p>
            <a:r>
              <a:rPr lang="en-US" sz="700" dirty="0" smtClean="0"/>
              <a:t>Santiago </a:t>
            </a:r>
            <a:r>
              <a:rPr lang="en-US" sz="700" dirty="0"/>
              <a:t>de </a:t>
            </a:r>
            <a:r>
              <a:rPr lang="en-US" sz="700" dirty="0" smtClean="0"/>
              <a:t>Chile, Nuria Sanz</a:t>
            </a:r>
            <a:endParaRPr lang="en-US" sz="700" dirty="0"/>
          </a:p>
        </p:txBody>
      </p:sp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4708876"/>
              </p:ext>
            </p:extLst>
          </p:nvPr>
        </p:nvGraphicFramePr>
        <p:xfrm>
          <a:off x="76201" y="1700212"/>
          <a:ext cx="7205662" cy="4584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04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057400"/>
            <a:ext cx="5410200" cy="1828800"/>
          </a:xfrm>
        </p:spPr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04800" y="4038600"/>
            <a:ext cx="6629400" cy="1828800"/>
          </a:xfrm>
        </p:spPr>
        <p:txBody>
          <a:bodyPr>
            <a:noAutofit/>
          </a:bodyPr>
          <a:lstStyle/>
          <a:p>
            <a:r>
              <a:rPr lang="en-US" sz="1600" dirty="0"/>
              <a:t>Final meeting of the Second Cycle of the </a:t>
            </a:r>
            <a:r>
              <a:rPr lang="en-US" sz="1600" dirty="0" smtClean="0"/>
              <a:t>Periodic </a:t>
            </a:r>
            <a:r>
              <a:rPr lang="en-US" sz="1600" dirty="0"/>
              <a:t>Reporting Exercise for the Latin America and Caribbean Region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7391400" y="5873324"/>
            <a:ext cx="1752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Latin </a:t>
            </a:r>
            <a:r>
              <a:rPr lang="en-US" sz="700" dirty="0">
                <a:solidFill>
                  <a:schemeClr val="bg1"/>
                </a:solidFill>
              </a:rPr>
              <a:t>America and the Caribbean Unit</a:t>
            </a:r>
          </a:p>
          <a:p>
            <a:r>
              <a:rPr lang="en-US" sz="700" dirty="0">
                <a:solidFill>
                  <a:schemeClr val="bg1"/>
                </a:solidFill>
              </a:rPr>
              <a:t>World Heritage </a:t>
            </a:r>
            <a:r>
              <a:rPr lang="en-US" sz="700" dirty="0" smtClean="0">
                <a:solidFill>
                  <a:schemeClr val="bg1"/>
                </a:solidFill>
              </a:rPr>
              <a:t>Centre</a:t>
            </a:r>
            <a:r>
              <a:rPr lang="en-US" sz="700" dirty="0">
                <a:solidFill>
                  <a:schemeClr val="bg1"/>
                </a:solidFill>
              </a:rPr>
              <a:t>, 2</a:t>
            </a:r>
            <a:r>
              <a:rPr lang="en-US" sz="700" baseline="30000" dirty="0">
                <a:solidFill>
                  <a:schemeClr val="bg1"/>
                </a:solidFill>
              </a:rPr>
              <a:t>nd</a:t>
            </a:r>
            <a:r>
              <a:rPr lang="en-US" sz="700" dirty="0">
                <a:solidFill>
                  <a:schemeClr val="bg1"/>
                </a:solidFill>
              </a:rPr>
              <a:t> – 5</a:t>
            </a:r>
            <a:r>
              <a:rPr lang="en-US" sz="700" baseline="30000" dirty="0">
                <a:solidFill>
                  <a:schemeClr val="bg1"/>
                </a:solidFill>
              </a:rPr>
              <a:t>th</a:t>
            </a:r>
            <a:r>
              <a:rPr lang="en-US" sz="700" dirty="0">
                <a:solidFill>
                  <a:schemeClr val="bg1"/>
                </a:solidFill>
              </a:rPr>
              <a:t> Dec.</a:t>
            </a:r>
          </a:p>
          <a:p>
            <a:r>
              <a:rPr lang="en-US" sz="700" dirty="0" smtClean="0">
                <a:solidFill>
                  <a:schemeClr val="bg1"/>
                </a:solidFill>
              </a:rPr>
              <a:t>Santiago </a:t>
            </a:r>
            <a:r>
              <a:rPr lang="en-US" sz="700" dirty="0">
                <a:solidFill>
                  <a:schemeClr val="bg1"/>
                </a:solidFill>
              </a:rPr>
              <a:t>de </a:t>
            </a:r>
            <a:r>
              <a:rPr lang="en-US" sz="700" dirty="0" smtClean="0">
                <a:solidFill>
                  <a:schemeClr val="bg1"/>
                </a:solidFill>
              </a:rPr>
              <a:t>Chile, Nuria Sanz</a:t>
            </a:r>
            <a:endParaRPr lang="en-US" sz="700" dirty="0">
              <a:solidFill>
                <a:schemeClr val="bg1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285179"/>
            <a:ext cx="511175" cy="3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314" y="6285180"/>
            <a:ext cx="970716" cy="32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5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665</TotalTime>
  <Words>238</Words>
  <Application>Microsoft Office PowerPoint</Application>
  <PresentationFormat>On-screen Show (4:3)</PresentationFormat>
  <Paragraphs>25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Grid</vt:lpstr>
      <vt:lpstr>Training</vt:lpstr>
      <vt:lpstr>Section I, question 9.2 - Please assess the training needs in the following fields identified in your country for conservation, protection and presentation of cultural and natural heritage</vt:lpstr>
      <vt:lpstr>Section I, question 9.3 - Does the State Party have a national training/ educational strategy to strengthen capacity development in the field of heritage conservation, protection and presentation? </vt:lpstr>
      <vt:lpstr>Section ii, question 4.4.14 - Please rate the availability of training opportunities for the management of the World Heritage property in the following disciplines </vt:lpstr>
      <vt:lpstr>Thank you for your attention!</vt:lpstr>
    </vt:vector>
  </TitlesOfParts>
  <Company>UNESCO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</dc:title>
  <dc:creator>Pajor, Daniel</dc:creator>
  <cp:lastModifiedBy>Pajor, Daniel</cp:lastModifiedBy>
  <cp:revision>20</cp:revision>
  <cp:lastPrinted>2012-11-23T09:57:06Z</cp:lastPrinted>
  <dcterms:created xsi:type="dcterms:W3CDTF">2012-11-21T13:25:44Z</dcterms:created>
  <dcterms:modified xsi:type="dcterms:W3CDTF">2012-11-23T16:56:06Z</dcterms:modified>
</cp:coreProperties>
</file>