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9" r:id="rId3"/>
    <p:sldId id="268" r:id="rId4"/>
    <p:sldId id="264" r:id="rId5"/>
    <p:sldId id="270" r:id="rId6"/>
    <p:sldId id="271" r:id="rId7"/>
    <p:sldId id="261" r:id="rId8"/>
    <p:sldId id="262" r:id="rId9"/>
    <p:sldId id="266" r:id="rId10"/>
    <p:sldId id="272" r:id="rId11"/>
    <p:sldId id="273" r:id="rId12"/>
    <p:sldId id="260" r:id="rId13"/>
  </p:sldIdLst>
  <p:sldSz cx="9144000" cy="6858000" type="screen4x3"/>
  <p:notesSz cx="6723063" cy="9853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Local%20Settings\Temporary%20Internet%20Files\Content.Outlook\X593NG17\TLists-LAC-by-dat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My%20Documents\Downloads\WH-periodicreporting-20121129-10-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2.2%20-%20row%20data%20with%20cha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2.3%20-%20row%20data%20with%20cha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2.4%20-%20row%20data%20with%20char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3.3%20-%20row%20data%20with%20char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3.4%20-%20row%20data%20with%20char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3.5%20-%20row%20data%20with%20char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3.6%20-%20row%20data%20with%20char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My%20Documents\Downloads\WH-periodicreporting-20121129-09-4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'[TLists-LAC-by-date.xlsx]Sheet1'!$E$24</c:f>
              <c:strCache>
                <c:ptCount val="1"/>
                <c:pt idx="0">
                  <c:v>Caribbean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13"/>
              <c:layout>
                <c:manualLayout>
                  <c:x val="2.8248587570621469E-3"/>
                  <c:y val="1.5611477619351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8"/>
              <c:delete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'[TLists-LAC-by-date.xlsx]Sheet1'!$F$23:$Z$23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'[TLists-LAC-by-date.xlsx]Sheet1'!$F$24:$Z$24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11</c:v>
                </c:pt>
                <c:pt idx="10">
                  <c:v>3</c:v>
                </c:pt>
                <c:pt idx="11">
                  <c:v>3</c:v>
                </c:pt>
                <c:pt idx="12">
                  <c:v>5</c:v>
                </c:pt>
                <c:pt idx="13">
                  <c:v>2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2</c:v>
                </c:pt>
                <c:pt idx="18">
                  <c:v>0</c:v>
                </c:pt>
                <c:pt idx="19">
                  <c:v>3</c:v>
                </c:pt>
                <c:pt idx="2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'[TLists-LAC-by-date.xlsx]Sheet1'!$E$25</c:f>
              <c:strCache>
                <c:ptCount val="1"/>
                <c:pt idx="0">
                  <c:v>Mex &amp; C.America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7"/>
              <c:layout>
                <c:manualLayout>
                  <c:x val="1.4124293785310734E-3"/>
                  <c:y val="-4.5045045045045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delete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'[TLists-LAC-by-date.xlsx]Sheet1'!$F$23:$Z$23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'[TLists-LAC-by-date.xlsx]Sheet1'!$F$25:$Z$25</c:f>
              <c:numCache>
                <c:formatCode>General</c:formatCode>
                <c:ptCount val="21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13</c:v>
                </c:pt>
                <c:pt idx="10">
                  <c:v>18</c:v>
                </c:pt>
                <c:pt idx="11">
                  <c:v>1</c:v>
                </c:pt>
                <c:pt idx="12">
                  <c:v>10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5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3</c:v>
                </c:pt>
              </c:numCache>
            </c:numRef>
          </c:val>
        </c:ser>
        <c:ser>
          <c:idx val="2"/>
          <c:order val="2"/>
          <c:tx>
            <c:strRef>
              <c:f>'[TLists-LAC-by-date.xlsx]Sheet1'!$E$26</c:f>
              <c:strCache>
                <c:ptCount val="1"/>
                <c:pt idx="0">
                  <c:v>South America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5"/>
              <c:delete val="1"/>
            </c:dLbl>
            <c:dLbl>
              <c:idx val="8"/>
              <c:delete val="1"/>
            </c:dLbl>
            <c:dLbl>
              <c:idx val="14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'[TLists-LAC-by-date.xlsx]Sheet1'!$F$23:$Z$23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'[TLists-LAC-by-date.xlsx]Sheet1'!$F$26:$Z$26</c:f>
              <c:numCache>
                <c:formatCode>General</c:formatCode>
                <c:ptCount val="21"/>
                <c:pt idx="0">
                  <c:v>0</c:v>
                </c:pt>
                <c:pt idx="1">
                  <c:v>6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0</c:v>
                </c:pt>
                <c:pt idx="6">
                  <c:v>26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2</c:v>
                </c:pt>
                <c:pt idx="11">
                  <c:v>9</c:v>
                </c:pt>
                <c:pt idx="12">
                  <c:v>1</c:v>
                </c:pt>
                <c:pt idx="13">
                  <c:v>5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8</c:v>
                </c:pt>
                <c:pt idx="19">
                  <c:v>4</c:v>
                </c:pt>
                <c:pt idx="2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086848"/>
        <c:axId val="93088384"/>
        <c:axId val="0"/>
      </c:bar3DChart>
      <c:catAx>
        <c:axId val="93086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088384"/>
        <c:crosses val="autoZero"/>
        <c:auto val="1"/>
        <c:lblAlgn val="ctr"/>
        <c:lblOffset val="100"/>
        <c:noMultiLvlLbl val="0"/>
      </c:catAx>
      <c:valAx>
        <c:axId val="93088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868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076486363117653"/>
          <c:w val="0.40648410099180082"/>
          <c:h val="0.633051466392787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9.4432269528255869E-2"/>
                  <c:y val="0.22604815702385028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73</a:t>
                    </a:r>
                    <a:r>
                      <a:rPr lang="en-US" sz="1400" b="1" baseline="0" dirty="0" smtClean="0"/>
                      <a:t> </a:t>
                    </a:r>
                    <a:r>
                      <a:rPr lang="en-US" sz="1400" b="1" baseline="0" dirty="0" smtClean="0"/>
                      <a:t>WHS</a:t>
                    </a:r>
                  </a:p>
                  <a:p>
                    <a:r>
                      <a:rPr lang="en-US" sz="1200" dirty="0" smtClean="0"/>
                      <a:t>63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6098820058997049E-2"/>
                  <c:y val="0.1746679219445395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12</a:t>
                    </a:r>
                    <a:r>
                      <a:rPr lang="en-US" sz="1400" b="1" baseline="0" dirty="0" smtClean="0"/>
                      <a:t> WHS</a:t>
                    </a:r>
                  </a:p>
                  <a:p>
                    <a:r>
                      <a:rPr lang="en-US" sz="1200" dirty="0" smtClean="0"/>
                      <a:t>10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197640117994103E-4"/>
                  <c:y val="-0.11644984594317015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14</a:t>
                    </a:r>
                    <a:r>
                      <a:rPr lang="en-US" sz="1400" b="1" baseline="0" dirty="0" smtClean="0"/>
                      <a:t> WHS</a:t>
                    </a:r>
                  </a:p>
                  <a:p>
                    <a:r>
                      <a:rPr lang="en-US" sz="1200" dirty="0" smtClean="0"/>
                      <a:t>12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6563363760945812E-2"/>
                  <c:y val="-9.79139564076229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11</a:t>
                    </a:r>
                    <a:r>
                      <a:rPr lang="en-US" sz="1400" b="1" baseline="0" dirty="0" smtClean="0"/>
                      <a:t> WHS</a:t>
                    </a:r>
                  </a:p>
                  <a:p>
                    <a:r>
                      <a:rPr lang="en-US" sz="1200" dirty="0" smtClean="0"/>
                      <a:t>11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2381076812301116E-2"/>
                  <c:y val="-4.358752710259043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4</a:t>
                    </a:r>
                    <a:r>
                      <a:rPr lang="en-US" sz="1400" b="1" baseline="0" dirty="0" smtClean="0"/>
                      <a:t> WHS</a:t>
                    </a:r>
                  </a:p>
                  <a:p>
                    <a:r>
                      <a:rPr lang="en-US" sz="1200" dirty="0" smtClean="0"/>
                      <a:t>4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'WH-periodicreporting-20121129-1'!$F$150:$F$154</c:f>
              <c:strCache>
                <c:ptCount val="5"/>
                <c:pt idx="0">
                  <c:v>No indigenous peoples are resident in or regularly using the World Heritage property and/or buffer zone</c:v>
                </c:pt>
                <c:pt idx="1">
                  <c:v>Indigenous peoples have no input into decisions relating to the management</c:v>
                </c:pt>
                <c:pt idx="2">
                  <c:v>Indigenous peoples have some input into discussions relating to management but no direct role</c:v>
                </c:pt>
                <c:pt idx="3">
                  <c:v>Indigenous peoples directly contribute to some decisions relating to management but their involvement could be improved</c:v>
                </c:pt>
                <c:pt idx="4">
                  <c:v>Indigenous peoples directly participate in all relevant decisions relating to management, i.e. co-management</c:v>
                </c:pt>
              </c:strCache>
            </c:strRef>
          </c:cat>
          <c:val>
            <c:numRef>
              <c:f>'WH-periodicreporting-20121129-1'!$G$150:$G$154</c:f>
              <c:numCache>
                <c:formatCode>General</c:formatCode>
                <c:ptCount val="5"/>
                <c:pt idx="0">
                  <c:v>73</c:v>
                </c:pt>
                <c:pt idx="1">
                  <c:v>12</c:v>
                </c:pt>
                <c:pt idx="2">
                  <c:v>14</c:v>
                </c:pt>
                <c:pt idx="3">
                  <c:v>13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148390356072747"/>
          <c:y val="0.12269685039370079"/>
          <c:w val="0.57279620467795511"/>
          <c:h val="0.7546062992125984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304180307802677"/>
          <c:y val="0.1561700204141149"/>
          <c:w val="0.43269113868447939"/>
          <c:h val="0.58801601722861563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3.0461094834727514E-2"/>
                  <c:y val="-0.1512195975503062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WHS</a:t>
                    </a:r>
                  </a:p>
                  <a:p>
                    <a:r>
                      <a:rPr lang="en-US" sz="1200" b="0" dirty="0" smtClean="0"/>
                      <a:t>4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465408805031446"/>
                  <c:y val="5.69105691056910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65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57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465408805031449"/>
                  <c:y val="-8.130081300812970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39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'WH-periodicreporting-20121030-1'!$E$135:$E$137</c:f>
              <c:strCache>
                <c:ptCount val="3"/>
                <c:pt idx="0">
                  <c:v>Inadequate</c:v>
                </c:pt>
                <c:pt idx="1">
                  <c:v>Some deficiencies</c:v>
                </c:pt>
                <c:pt idx="2">
                  <c:v>Adequate </c:v>
                </c:pt>
              </c:strCache>
            </c:strRef>
          </c:cat>
          <c:val>
            <c:numRef>
              <c:f>'WH-periodicreporting-20121030-1'!$F$135:$F$137</c:f>
              <c:numCache>
                <c:formatCode>General</c:formatCode>
                <c:ptCount val="3"/>
                <c:pt idx="0">
                  <c:v>5</c:v>
                </c:pt>
                <c:pt idx="1">
                  <c:v>63</c:v>
                </c:pt>
                <c:pt idx="2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1.7126143494030747E-2"/>
          <c:y val="0.57613677456984547"/>
          <c:w val="0.46357288105167027"/>
          <c:h val="0.2699183435403907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 w="76200">
      <a:solidFill>
        <a:schemeClr val="bg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84449481693576"/>
          <c:y val="2.0408163265306121E-2"/>
          <c:w val="0.31321694636655267"/>
          <c:h val="0.63282607531201462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8.1180307007078664E-2"/>
                  <c:y val="-0.1168078097380684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39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664015482913122E-2"/>
                  <c:y val="0.1226643471891595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en-US" baseline="0" dirty="0" smtClean="0"/>
                      <a:t> WHS</a:t>
                    </a:r>
                  </a:p>
                  <a:p>
                    <a:r>
                      <a:rPr lang="en-US" sz="1200" b="0" dirty="0" smtClean="0"/>
                      <a:t>5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20274397518492"/>
                  <c:y val="-0.1197112860892388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33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1753042233357194"/>
                  <c:y val="-3.99866088167550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r>
                      <a:rPr lang="en-US" baseline="0" dirty="0" smtClean="0"/>
                      <a:t> WHS</a:t>
                    </a:r>
                  </a:p>
                  <a:p>
                    <a:r>
                      <a:rPr lang="en-US" sz="1200" b="0" dirty="0" smtClean="0"/>
                      <a:t>23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'WH-periodicreporting-20121030-1'!$E$142:$E$145</c:f>
              <c:strCache>
                <c:ptCount val="4"/>
                <c:pt idx="0">
                  <c:v>No buffer zone at the time of inscription</c:v>
                </c:pt>
                <c:pt idx="1">
                  <c:v>Inadequate</c:v>
                </c:pt>
                <c:pt idx="2">
                  <c:v>Adequate legal framework but there are some deficiencies in implementation</c:v>
                </c:pt>
                <c:pt idx="3">
                  <c:v>The legal framework provides an adequate or better basis for effective management and protection</c:v>
                </c:pt>
              </c:strCache>
            </c:strRef>
          </c:cat>
          <c:val>
            <c:numRef>
              <c:f>'WH-periodicreporting-20121030-1'!$F$142:$F$145</c:f>
              <c:numCache>
                <c:formatCode>General</c:formatCode>
                <c:ptCount val="4"/>
                <c:pt idx="0">
                  <c:v>43</c:v>
                </c:pt>
                <c:pt idx="1">
                  <c:v>6</c:v>
                </c:pt>
                <c:pt idx="2">
                  <c:v>37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"/>
          <c:y val="0.5923774706733087"/>
          <c:w val="1"/>
          <c:h val="0.3847972574856714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 w="76200">
      <a:solidFill>
        <a:schemeClr val="bg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796326824498487"/>
          <c:y val="0.1138197924123121"/>
          <c:w val="0.29579365694979143"/>
          <c:h val="0.6119055714626581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ln w="76200">
                <a:solidFill>
                  <a:srgbClr val="FF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3309122124780816E-2"/>
                  <c:y val="-0.138443688857074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 WHS</a:t>
                    </a:r>
                  </a:p>
                  <a:p>
                    <a:r>
                      <a:rPr lang="en-US" sz="1200" b="0" dirty="0" smtClean="0">
                        <a:solidFill>
                          <a:srgbClr val="FF0000"/>
                        </a:solidFill>
                      </a:rPr>
                      <a:t>9</a:t>
                    </a:r>
                    <a:r>
                      <a:rPr lang="en-US" sz="1200" b="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104017537580529"/>
                  <c:y val="-2.89513810773653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r>
                      <a:rPr lang="en-US" baseline="0" dirty="0" smtClean="0"/>
                      <a:t> WHS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sz="1200" b="0" dirty="0" smtClean="0"/>
                      <a:t>12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7270952636602244"/>
                  <c:y val="-9.08361454818147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55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1932832259603914"/>
                  <c:y val="-2.71506686664166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24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'WH-periodicreporting-20121030-1'!$E$141:$E$144</c:f>
              <c:strCache>
                <c:ptCount val="4"/>
                <c:pt idx="0">
                  <c:v>No legal framework</c:v>
                </c:pt>
                <c:pt idx="1">
                  <c:v>Inadequate</c:v>
                </c:pt>
                <c:pt idx="2">
                  <c:v>Adequate legal framework but there are some deficiencies in its implementation</c:v>
                </c:pt>
                <c:pt idx="3">
                  <c:v>The legal framework provides an adequate or better basis </c:v>
                </c:pt>
              </c:strCache>
            </c:strRef>
          </c:cat>
          <c:val>
            <c:numRef>
              <c:f>'WH-periodicreporting-20121030-1'!$F$141:$F$144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61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1.0694792412312097E-2"/>
          <c:y val="0.58937485087091379"/>
          <c:w val="0.85056967310904319"/>
          <c:h val="0.360105583392984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 w="76200">
      <a:solidFill>
        <a:schemeClr val="bg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66740309368387"/>
          <c:y val="0.11174242424242424"/>
          <c:w val="0.48676909906209115"/>
          <c:h val="0.674242424242424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7190726542785836E-2"/>
                  <c:y val="-4.13305067635776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en-US" baseline="0" dirty="0" smtClean="0"/>
                      <a:t> WHS</a:t>
                    </a:r>
                  </a:p>
                  <a:p>
                    <a:r>
                      <a:rPr lang="en-US" sz="1200" b="0" dirty="0" smtClean="0"/>
                      <a:t>9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3272083317511653E-2"/>
                  <c:y val="1.07800827781142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87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WHS</a:t>
                    </a:r>
                  </a:p>
                  <a:p>
                    <a:r>
                      <a:rPr lang="en-US" sz="1200" b="0" dirty="0" smtClean="0"/>
                      <a:t>76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6022051386496459E-2"/>
                  <c:y val="-3.93801736321421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r>
                      <a:rPr lang="en-US" baseline="0" dirty="0" smtClean="0"/>
                      <a:t> WHS</a:t>
                    </a:r>
                  </a:p>
                  <a:p>
                    <a:r>
                      <a:rPr lang="en-US" sz="1200" b="0" dirty="0" smtClean="0"/>
                      <a:t>15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'WH-periodicreporting-20121031-1'!$E$134:$E$136</c:f>
              <c:strCache>
                <c:ptCount val="3"/>
                <c:pt idx="0">
                  <c:v>Little or no coordination</c:v>
                </c:pt>
                <c:pt idx="1">
                  <c:v>There is coordination but it could be improved</c:v>
                </c:pt>
                <c:pt idx="2">
                  <c:v>Excellent coordination </c:v>
                </c:pt>
              </c:strCache>
            </c:strRef>
          </c:cat>
          <c:val>
            <c:numRef>
              <c:f>'WH-periodicreporting-20121031-1'!$F$134:$F$136</c:f>
              <c:numCache>
                <c:formatCode>General</c:formatCode>
                <c:ptCount val="3"/>
                <c:pt idx="0">
                  <c:v>10</c:v>
                </c:pt>
                <c:pt idx="1">
                  <c:v>84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60725513127803"/>
          <c:y val="0"/>
          <c:w val="0.5152283575135862"/>
          <c:h val="0.7402550381847118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3106167979002625E-2"/>
                  <c:y val="-2.490731627296587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7 WHS</a:t>
                    </a:r>
                  </a:p>
                  <a:p>
                    <a:r>
                      <a:rPr lang="en-US" sz="1400" b="0" smtClean="0"/>
                      <a:t>6</a:t>
                    </a:r>
                    <a:r>
                      <a:rPr lang="en-US" sz="1400" b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6499606299212597E-2"/>
                  <c:y val="-5.3066218285214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en-US" baseline="0" dirty="0" smtClean="0"/>
                      <a:t> WHS</a:t>
                    </a:r>
                  </a:p>
                  <a:p>
                    <a:r>
                      <a:rPr lang="en-US" sz="1200" b="0" dirty="0" smtClean="0"/>
                      <a:t>6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1286876640419947E-2"/>
                  <c:y val="5.1312062554680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52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WHS</a:t>
                    </a:r>
                  </a:p>
                  <a:p>
                    <a:r>
                      <a:rPr lang="en-US" sz="1200" b="0" dirty="0" smtClean="0"/>
                      <a:t>45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373727034120735E-2"/>
                  <c:y val="-8.25325349956255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49 </a:t>
                    </a:r>
                    <a:r>
                      <a:rPr lang="en-US" dirty="0" smtClean="0"/>
                      <a:t>WHS</a:t>
                    </a:r>
                  </a:p>
                  <a:p>
                    <a:r>
                      <a:rPr lang="en-US" sz="1200" b="0" dirty="0" smtClean="0"/>
                      <a:t>43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'WH-periodicreporting-20121031-1'!$F$142:$F$145</c:f>
              <c:strCache>
                <c:ptCount val="4"/>
                <c:pt idx="0">
                  <c:v>No management system/plan is currently in place</c:v>
                </c:pt>
                <c:pt idx="1">
                  <c:v>Not adequate</c:v>
                </c:pt>
                <c:pt idx="2">
                  <c:v>Partially adequate</c:v>
                </c:pt>
                <c:pt idx="3">
                  <c:v>Fully adequate</c:v>
                </c:pt>
              </c:strCache>
            </c:strRef>
          </c:cat>
          <c:val>
            <c:numRef>
              <c:f>'WH-periodicreporting-20121031-1'!$G$142:$G$145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50</c:v>
                </c:pt>
                <c:pt idx="3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5.5690807047663757E-2"/>
          <c:y val="0.58265611329833766"/>
          <c:w val="0.88094791750954538"/>
          <c:h val="0.4168979658792650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 w="76200">
      <a:solidFill>
        <a:schemeClr val="accent2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73606904906118"/>
          <c:y val="3.1303641377596848E-3"/>
          <c:w val="0.60151423379769842"/>
          <c:h val="0.8121781517344188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7995383039153381E-2"/>
                  <c:y val="-5.81099737532808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WHS</a:t>
                    </a:r>
                  </a:p>
                  <a:p>
                    <a:r>
                      <a:rPr lang="en-US" sz="1200" b="0" dirty="0" smtClean="0"/>
                      <a:t>4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en-US" baseline="0" smtClean="0"/>
                      <a:t> WHS</a:t>
                    </a:r>
                  </a:p>
                  <a:p>
                    <a:r>
                      <a:rPr lang="en-US" sz="1200" b="0" smtClean="0"/>
                      <a:t>11</a:t>
                    </a:r>
                    <a:r>
                      <a:rPr lang="en-US" sz="1200" b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348878830715758"/>
                  <c:y val="-1.07351706036745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WHS</a:t>
                    </a:r>
                  </a:p>
                  <a:p>
                    <a:r>
                      <a:rPr lang="en-US" sz="1200" b="0" dirty="0" smtClean="0"/>
                      <a:t>58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3173512132491217E-2"/>
                  <c:y val="-5.64246719160104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WHS</a:t>
                    </a:r>
                  </a:p>
                  <a:p>
                    <a:r>
                      <a:rPr lang="en-US" sz="1200" b="0" dirty="0" smtClean="0"/>
                      <a:t>27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'WH-periodicreporting-20121031-1'!$F$140:$F$143</c:f>
              <c:strCache>
                <c:ptCount val="4"/>
                <c:pt idx="0">
                  <c:v>No management system </c:v>
                </c:pt>
                <c:pt idx="1">
                  <c:v>Is not being implemented</c:v>
                </c:pt>
                <c:pt idx="2">
                  <c:v>Is only partially being implemented</c:v>
                </c:pt>
                <c:pt idx="3">
                  <c:v>is being fully implemented and monitored</c:v>
                </c:pt>
              </c:strCache>
            </c:strRef>
          </c:cat>
          <c:val>
            <c:numRef>
              <c:f>'WH-periodicreporting-20121031-1'!$G$140:$G$143</c:f>
              <c:numCache>
                <c:formatCode>General</c:formatCode>
                <c:ptCount val="4"/>
                <c:pt idx="0">
                  <c:v>5</c:v>
                </c:pt>
                <c:pt idx="1">
                  <c:v>12</c:v>
                </c:pt>
                <c:pt idx="2">
                  <c:v>64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5836361800928737E-2"/>
          <c:y val="0.63972073490813652"/>
          <c:w val="0.92267691298203114"/>
          <c:h val="0.3258451443569553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 w="76200">
      <a:solidFill>
        <a:schemeClr val="accent3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2486207700052E-2"/>
          <c:y val="0.20321825156470827"/>
          <c:w val="0.37231771673457359"/>
          <c:h val="0.5558804484137597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1.8165600393700788E-2"/>
                  <c:y val="-5.26983646274984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WHS</a:t>
                    </a:r>
                  </a:p>
                  <a:p>
                    <a:r>
                      <a:rPr lang="en-US" sz="1200" b="0" dirty="0" smtClean="0"/>
                      <a:t>6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0441409667541557E-2"/>
                  <c:y val="-7.89242210108351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en-US" baseline="0" dirty="0" smtClean="0"/>
                      <a:t> WHS</a:t>
                    </a:r>
                  </a:p>
                  <a:p>
                    <a:r>
                      <a:rPr lang="en-US" sz="1200" b="0" dirty="0" smtClean="0"/>
                      <a:t>5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1266934376913235E-3"/>
                  <c:y val="-0.117084471583909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WHS</a:t>
                    </a:r>
                  </a:p>
                  <a:p>
                    <a:r>
                      <a:rPr lang="en-US" sz="1200" b="0" dirty="0" smtClean="0"/>
                      <a:t>27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7193993328958879E-2"/>
                  <c:y val="3.81647486371895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WHS</a:t>
                    </a:r>
                  </a:p>
                  <a:p>
                    <a:r>
                      <a:rPr lang="en-US" sz="1200" b="0" dirty="0" smtClean="0"/>
                      <a:t>36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4900139435695539E-2"/>
                  <c:y val="-0.112115216367184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 WHS</a:t>
                    </a:r>
                  </a:p>
                  <a:p>
                    <a:r>
                      <a:rPr lang="en-US" sz="1200" b="0" dirty="0" smtClean="0"/>
                      <a:t>26</a:t>
                    </a:r>
                    <a:r>
                      <a:rPr lang="en-US" sz="1200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'WH-periodicreporting-20121031-1'!$F$146:$F$150</c:f>
              <c:strCache>
                <c:ptCount val="5"/>
                <c:pt idx="0">
                  <c:v>No annual work/action plan</c:v>
                </c:pt>
                <c:pt idx="1">
                  <c:v>No annual work/action plan despite an identified need</c:v>
                </c:pt>
                <c:pt idx="2">
                  <c:v>An annual work/action plan exists but few of the activities are being implemented</c:v>
                </c:pt>
                <c:pt idx="3">
                  <c:v>An annual work/action plan exists and many activities are being implemented</c:v>
                </c:pt>
                <c:pt idx="4">
                  <c:v>An annual work/action plan exists and most or all activities are being implemented and monitored</c:v>
                </c:pt>
              </c:strCache>
            </c:strRef>
          </c:cat>
          <c:val>
            <c:numRef>
              <c:f>'WH-periodicreporting-20121031-1'!$G$146:$G$150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30</c:v>
                </c:pt>
                <c:pt idx="3">
                  <c:v>40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1027162620297473"/>
          <c:y val="6.7120019088523011E-2"/>
          <c:w val="0.47758871937882763"/>
          <c:h val="0.8203051181102362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1527777777777779"/>
          <c:w val="0.41877621605710508"/>
          <c:h val="0.6145264392220960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9.7887997645154171E-3"/>
                  <c:y val="-0.10656015692954024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4</a:t>
                    </a:r>
                    <a:r>
                      <a:rPr lang="en-US" sz="1400" baseline="0" dirty="0" smtClean="0"/>
                      <a:t> WHS</a:t>
                    </a:r>
                  </a:p>
                  <a:p>
                    <a:r>
                      <a:rPr lang="en-US" b="0" dirty="0" smtClean="0"/>
                      <a:t>3</a:t>
                    </a:r>
                    <a:r>
                      <a:rPr lang="en-US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4915372727941716E-3"/>
                  <c:y val="-6.96651631127229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12</a:t>
                    </a:r>
                    <a:r>
                      <a:rPr lang="en-US" sz="1400" baseline="0" dirty="0" smtClean="0"/>
                      <a:t> WHS</a:t>
                    </a:r>
                  </a:p>
                  <a:p>
                    <a:r>
                      <a:rPr lang="en-US" b="0" dirty="0" smtClean="0"/>
                      <a:t>11</a:t>
                    </a:r>
                    <a:r>
                      <a:rPr lang="en-US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2031410209237864"/>
                  <c:y val="7.847120073968927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63</a:t>
                    </a:r>
                    <a:r>
                      <a:rPr lang="en-US" sz="1400" baseline="0" dirty="0" smtClean="0"/>
                      <a:t> </a:t>
                    </a:r>
                    <a:r>
                      <a:rPr lang="en-US" sz="1400" baseline="0" dirty="0" smtClean="0"/>
                      <a:t>WHS</a:t>
                    </a:r>
                  </a:p>
                  <a:p>
                    <a:r>
                      <a:rPr lang="en-US" b="0" dirty="0" smtClean="0"/>
                      <a:t>55</a:t>
                    </a:r>
                    <a:r>
                      <a:rPr lang="en-US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7289229033286727E-5"/>
                  <c:y val="-0.1471278745928088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28</a:t>
                    </a:r>
                    <a:r>
                      <a:rPr lang="en-US" sz="1400" baseline="0" dirty="0" smtClean="0"/>
                      <a:t> WHS</a:t>
                    </a:r>
                  </a:p>
                  <a:p>
                    <a:r>
                      <a:rPr lang="en-US" b="0" dirty="0" smtClean="0"/>
                      <a:t>25</a:t>
                    </a:r>
                    <a:r>
                      <a:rPr lang="en-US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1200971373905364E-2"/>
                  <c:y val="-8.7500912169728148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7</a:t>
                    </a:r>
                    <a:r>
                      <a:rPr lang="en-US" sz="1400" baseline="0" dirty="0" smtClean="0"/>
                      <a:t> WHS</a:t>
                    </a:r>
                  </a:p>
                  <a:p>
                    <a:r>
                      <a:rPr lang="en-US" b="0" dirty="0" smtClean="0"/>
                      <a:t>6</a:t>
                    </a:r>
                    <a:r>
                      <a:rPr lang="en-US" b="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'WH-periodicreporting-20121129-0'!$G$155:$G$159</c:f>
              <c:strCache>
                <c:ptCount val="5"/>
                <c:pt idx="0">
                  <c:v>No local communities are resident in or living near the World Heritage property and/or buffer zone</c:v>
                </c:pt>
                <c:pt idx="1">
                  <c:v>Local communities have no input into decisions relating to the management</c:v>
                </c:pt>
                <c:pt idx="2">
                  <c:v>Local communities have some input into discussions relating to management but no direct role in management</c:v>
                </c:pt>
                <c:pt idx="3">
                  <c:v>Local communities directly contribute to some decisions relating to management</c:v>
                </c:pt>
                <c:pt idx="4">
                  <c:v>Local communities directly participate in all relevant decisions relating to management, i.e. co-management</c:v>
                </c:pt>
              </c:strCache>
            </c:strRef>
          </c:cat>
          <c:val>
            <c:numRef>
              <c:f>'WH-periodicreporting-20121129-0'!$H$155:$H$159</c:f>
              <c:numCache>
                <c:formatCode>General</c:formatCode>
                <c:ptCount val="5"/>
                <c:pt idx="0">
                  <c:v>4</c:v>
                </c:pt>
                <c:pt idx="1">
                  <c:v>12</c:v>
                </c:pt>
                <c:pt idx="2">
                  <c:v>63</c:v>
                </c:pt>
                <c:pt idx="3">
                  <c:v>28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2469515613953829"/>
          <c:y val="0.12269685039370079"/>
          <c:w val="0.56292094293166905"/>
          <c:h val="0.7546062992125984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BE626B-1ED8-4878-8A00-24BD36BE3803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67B160-8D5F-4909-8B5B-D1D87025D6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066800"/>
            <a:ext cx="5536442" cy="1828800"/>
          </a:xfrm>
        </p:spPr>
        <p:txBody>
          <a:bodyPr/>
          <a:lstStyle/>
          <a:p>
            <a:r>
              <a:rPr lang="en-US" dirty="0" smtClean="0"/>
              <a:t>RESULTS OF SECTION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36" y="6248400"/>
            <a:ext cx="2133600" cy="365125"/>
          </a:xfrm>
        </p:spPr>
        <p:txBody>
          <a:bodyPr>
            <a:normAutofit/>
          </a:bodyPr>
          <a:lstStyle/>
          <a:p>
            <a:fld id="{DB1DE7A1-DCBE-4645-9088-FB691E9BF2EE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12830" y="3048000"/>
            <a:ext cx="8001000" cy="6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Final meeting of the Second Cycle of the Periodic Reporting exercise for the Latin America and Caribbean Region. 2 – 5 December. Santiago de Chile</a:t>
            </a:r>
            <a:endParaRPr lang="en-US" sz="20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75155"/>
            <a:ext cx="1435261" cy="48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8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85800"/>
            <a:ext cx="9144000" cy="5334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4.3.8 </a:t>
            </a:r>
            <a:r>
              <a:rPr lang="en-US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Input</a:t>
            </a:r>
            <a:r>
              <a:rPr lang="en-US" sz="1600" dirty="0" smtClean="0">
                <a:solidFill>
                  <a:schemeClr val="tx1"/>
                </a:solidFill>
              </a:rPr>
              <a:t> in management decisions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MANAGEMENT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136221"/>
              </p:ext>
            </p:extLst>
          </p:nvPr>
        </p:nvGraphicFramePr>
        <p:xfrm>
          <a:off x="533400" y="2438400"/>
          <a:ext cx="8153400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533400" y="1560963"/>
            <a:ext cx="8305800" cy="5334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tx1"/>
                </a:solidFill>
              </a:rPr>
              <a:t>4.3.8 - If present, do local communities resident in or near the World Heritage property and/or buffer zone have input in management decisions that maintain the Outstanding Universal Value?</a:t>
            </a:r>
          </a:p>
        </p:txBody>
      </p:sp>
    </p:spTree>
    <p:extLst>
      <p:ext uri="{BB962C8B-B14F-4D97-AF65-F5344CB8AC3E}">
        <p14:creationId xmlns:p14="http://schemas.microsoft.com/office/powerpoint/2010/main" val="2643264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85800"/>
            <a:ext cx="9144000" cy="5334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4.3.9 </a:t>
            </a:r>
            <a:r>
              <a:rPr lang="en-US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Input</a:t>
            </a:r>
            <a:r>
              <a:rPr lang="en-US" sz="1600" dirty="0" smtClean="0">
                <a:solidFill>
                  <a:schemeClr val="tx1"/>
                </a:solidFill>
              </a:rPr>
              <a:t> in </a:t>
            </a:r>
            <a:r>
              <a:rPr lang="en-US" sz="1600" dirty="0">
                <a:solidFill>
                  <a:schemeClr val="tx1"/>
                </a:solidFill>
              </a:rPr>
              <a:t>management decisions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MANAGEMENT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986515"/>
              </p:ext>
            </p:extLst>
          </p:nvPr>
        </p:nvGraphicFramePr>
        <p:xfrm>
          <a:off x="304800" y="2286000"/>
          <a:ext cx="8610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533400" y="1524000"/>
            <a:ext cx="8305800" cy="5334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tx1"/>
                </a:solidFill>
              </a:rPr>
              <a:t>4.3.9 - If present, do indigenous peoples resident in or regularly using the World Heritage property and/or buffer zone have input in management decisions that maintain the Outstanding Universal Value?</a:t>
            </a:r>
          </a:p>
        </p:txBody>
      </p:sp>
    </p:spTree>
    <p:extLst>
      <p:ext uri="{BB962C8B-B14F-4D97-AF65-F5344CB8AC3E}">
        <p14:creationId xmlns:p14="http://schemas.microsoft.com/office/powerpoint/2010/main" val="2643264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066800"/>
            <a:ext cx="5536442" cy="1828800"/>
          </a:xfrm>
        </p:spPr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36" y="6248400"/>
            <a:ext cx="2133600" cy="365125"/>
          </a:xfrm>
        </p:spPr>
        <p:txBody>
          <a:bodyPr>
            <a:normAutofit/>
          </a:bodyPr>
          <a:lstStyle/>
          <a:p>
            <a:fld id="{DB1DE7A1-DCBE-4645-9088-FB691E9BF2EE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75155"/>
            <a:ext cx="1435261" cy="48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5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Countries and World Heritage sites that submitted the questionnaire for the Second Cycle of the Periodic Reporting Exercise for LAC Region by 23</a:t>
            </a:r>
            <a:r>
              <a:rPr lang="en-US" sz="16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1600" b="1" dirty="0" smtClean="0">
                <a:solidFill>
                  <a:schemeClr val="tx1"/>
                </a:solidFill>
              </a:rPr>
              <a:t> November 2012, 12:00 GMT +1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4038600" cy="707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u="sng" dirty="0" smtClean="0"/>
              <a:t>Section I</a:t>
            </a:r>
            <a:r>
              <a:rPr lang="en-US" sz="1800" dirty="0" smtClean="0"/>
              <a:t>: 28 out of 32 countries submitted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762415"/>
              </p:ext>
            </p:extLst>
          </p:nvPr>
        </p:nvGraphicFramePr>
        <p:xfrm>
          <a:off x="226325" y="2097800"/>
          <a:ext cx="4341694" cy="4278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0847"/>
                <a:gridCol w="2170847"/>
              </a:tblGrid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Antigua and Barbuda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Guyana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Argentina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 err="1">
                          <a:effectLst/>
                        </a:rPr>
                        <a:t>Haiti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Barbados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Jamaica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4333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Bolivia (Plurinational State of)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 err="1">
                          <a:effectLst/>
                        </a:rPr>
                        <a:t>Mexico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Brazil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Nicaragua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Colombia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Paraguay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Costa Rica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Peru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Cuba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Saint Kitts and Nevis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Dominica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Saint Lucia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4333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Dominican Republic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Saint Vincent and the Grenadines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Ecuador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Suriname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El Salvador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Trinidad and Tobago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71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>
                          <a:effectLst/>
                        </a:rPr>
                        <a:t>Grenada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Uruguay</a:t>
                      </a:r>
                      <a:endParaRPr lang="en-US" sz="1600" b="1" i="0" u="none" strike="noStrike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43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 smtClean="0">
                          <a:effectLst/>
                        </a:rPr>
                        <a:t>Guatemala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Venezuela (Bolivarian Republic of) 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647033" y="1623745"/>
            <a:ext cx="4192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sng" dirty="0" smtClean="0"/>
              <a:t>Section II</a:t>
            </a:r>
            <a:r>
              <a:rPr lang="en-US" dirty="0" smtClean="0"/>
              <a:t>: 114 out of 127 Sites submitted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COMPLETION OF PERIODIC REPORTING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3" t="7056" r="8054" b="7056"/>
          <a:stretch>
            <a:fillRect/>
          </a:stretch>
        </p:blipFill>
        <p:spPr bwMode="auto">
          <a:xfrm>
            <a:off x="4953000" y="2063681"/>
            <a:ext cx="3886200" cy="3956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4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561820"/>
              </p:ext>
            </p:extLst>
          </p:nvPr>
        </p:nvGraphicFramePr>
        <p:xfrm>
          <a:off x="76200" y="1981200"/>
          <a:ext cx="8991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/>
              <a:t>How many Tentative Lists were inscribed in the respective years according to the sub-regions of the </a:t>
            </a:r>
            <a:r>
              <a:rPr lang="en-US" sz="1600" dirty="0" smtClean="0"/>
              <a:t>Latin America </a:t>
            </a:r>
            <a:r>
              <a:rPr lang="en-US" sz="1600" dirty="0"/>
              <a:t>and the Caribbean region?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TENTATIVE LIST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9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47830390"/>
              </p:ext>
            </p:extLst>
          </p:nvPr>
        </p:nvGraphicFramePr>
        <p:xfrm>
          <a:off x="685799" y="2362200"/>
          <a:ext cx="617220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4.2.2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– Adequacy of legal framework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LEGAL FRAMEWORK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33400" y="1524000"/>
            <a:ext cx="8607188" cy="609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tx1"/>
                </a:solidFill>
              </a:rPr>
              <a:t>4.2.2 </a:t>
            </a:r>
            <a:r>
              <a:rPr lang="en-US" sz="1400" dirty="0">
                <a:solidFill>
                  <a:schemeClr val="tx1"/>
                </a:solidFill>
              </a:rPr>
              <a:t>– Is the legal framework (i.e. legislation and/or regulation) adequate for maintaining the </a:t>
            </a:r>
            <a:r>
              <a:rPr lang="en-US" sz="1400" dirty="0" smtClean="0">
                <a:solidFill>
                  <a:schemeClr val="tx1"/>
                </a:solidFill>
              </a:rPr>
              <a:t>OUV including </a:t>
            </a:r>
            <a:r>
              <a:rPr lang="en-US" sz="1400" dirty="0">
                <a:solidFill>
                  <a:schemeClr val="tx1"/>
                </a:solidFill>
              </a:rPr>
              <a:t>conditions of Integrity and/or Authenticity of the property?</a:t>
            </a:r>
            <a:endParaRPr lang="en-US" sz="1400" dirty="0">
              <a:solidFill>
                <a:schemeClr val="accent2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0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990600"/>
          </a:xfrm>
        </p:spPr>
        <p:txBody>
          <a:bodyPr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4.2.3</a:t>
            </a:r>
            <a:r>
              <a:rPr lang="en-US" sz="1400" dirty="0" smtClean="0">
                <a:solidFill>
                  <a:schemeClr val="accent3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– Is the legal framework (i.e. legislation and/or regulation) adequate in the buffer zone for maintaining the </a:t>
            </a:r>
            <a:r>
              <a:rPr lang="en-US" sz="1400" dirty="0" smtClean="0">
                <a:solidFill>
                  <a:schemeClr val="tx1"/>
                </a:solidFill>
              </a:rPr>
              <a:t>OUV including </a:t>
            </a:r>
            <a:r>
              <a:rPr lang="en-US" sz="1400" dirty="0">
                <a:solidFill>
                  <a:schemeClr val="tx1"/>
                </a:solidFill>
              </a:rPr>
              <a:t>conditions of Integrity and/or Authenticity of the property?</a:t>
            </a:r>
            <a:r>
              <a:rPr lang="en-US" sz="1600" dirty="0">
                <a:solidFill>
                  <a:schemeClr val="accent3"/>
                </a:solidFill>
              </a:rPr>
              <a:t/>
            </a:r>
            <a:br>
              <a:rPr lang="en-US" sz="1600" dirty="0">
                <a:solidFill>
                  <a:schemeClr val="accent3"/>
                </a:solidFill>
              </a:rPr>
            </a:b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152507"/>
              </p:ext>
            </p:extLst>
          </p:nvPr>
        </p:nvGraphicFramePr>
        <p:xfrm>
          <a:off x="798394" y="2667000"/>
          <a:ext cx="7543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LEGAL FRAMEWORK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4.2.3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– Adequacy of legal framework in the </a:t>
            </a:r>
            <a:r>
              <a:rPr lang="en-US" sz="1600" dirty="0" smtClean="0">
                <a:solidFill>
                  <a:srgbClr val="FF0000"/>
                </a:solidFill>
              </a:rPr>
              <a:t>buffer zone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8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530988" cy="9906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4.2.4 </a:t>
            </a:r>
            <a:r>
              <a:rPr lang="en-US" sz="1400" dirty="0">
                <a:solidFill>
                  <a:schemeClr val="tx1"/>
                </a:solidFill>
              </a:rPr>
              <a:t>– Is the legal framework (i.e. legislation and/or regulation) adequate in the area surrounding the World Heritage property and buffer zone for maintaining the </a:t>
            </a:r>
            <a:r>
              <a:rPr lang="en-US" sz="1400" dirty="0" smtClean="0">
                <a:solidFill>
                  <a:schemeClr val="tx1"/>
                </a:solidFill>
              </a:rPr>
              <a:t>OUV including </a:t>
            </a:r>
            <a:r>
              <a:rPr lang="en-US" sz="1400" dirty="0">
                <a:solidFill>
                  <a:schemeClr val="tx1"/>
                </a:solidFill>
              </a:rPr>
              <a:t>conditions of Integrity and/or Authenticity of the property?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027194"/>
              </p:ext>
            </p:extLst>
          </p:nvPr>
        </p:nvGraphicFramePr>
        <p:xfrm>
          <a:off x="1217494" y="2438400"/>
          <a:ext cx="6935906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LEGAL FRAMEWORK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4.2.4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– Adequacy of legal framework in the </a:t>
            </a:r>
            <a:r>
              <a:rPr lang="en-US" sz="1600" dirty="0" smtClean="0">
                <a:solidFill>
                  <a:srgbClr val="FF0000"/>
                </a:solidFill>
              </a:rPr>
              <a:t>surrounding area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14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180" y="1600200"/>
            <a:ext cx="8153400" cy="990600"/>
          </a:xfrm>
        </p:spPr>
        <p:txBody>
          <a:bodyPr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4.3.3 -  How well do the various levels of administration (i.e. national/federal; regional/provincial/state; local/municipal etc.) coordinate in the management of the World Heritage Property? (number of countries)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3966396"/>
              </p:ext>
            </p:extLst>
          </p:nvPr>
        </p:nvGraphicFramePr>
        <p:xfrm>
          <a:off x="685800" y="2661313"/>
          <a:ext cx="7242175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b="1" dirty="0" smtClean="0">
                <a:solidFill>
                  <a:srgbClr val="FF0000"/>
                </a:solidFill>
              </a:rPr>
              <a:t>4.3.3</a:t>
            </a:r>
            <a:r>
              <a:rPr lang="en-US" sz="16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Level of c</a:t>
            </a:r>
            <a:r>
              <a:rPr lang="en-US" sz="1600" dirty="0" smtClean="0">
                <a:solidFill>
                  <a:srgbClr val="FF0000"/>
                </a:solidFill>
              </a:rPr>
              <a:t>oordination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in the management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MANAGEMENT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121187"/>
              </p:ext>
            </p:extLst>
          </p:nvPr>
        </p:nvGraphicFramePr>
        <p:xfrm>
          <a:off x="304800" y="1752600"/>
          <a:ext cx="3810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5029200" y="1823605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4.3.5.</a:t>
            </a:r>
            <a:endParaRPr lang="en-US" sz="1400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706279"/>
              </p:ext>
            </p:extLst>
          </p:nvPr>
        </p:nvGraphicFramePr>
        <p:xfrm>
          <a:off x="4876800" y="1676400"/>
          <a:ext cx="38553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85800"/>
            <a:ext cx="9144000" cy="5334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FF0000"/>
                </a:solidFill>
              </a:rPr>
              <a:t>4.3.4</a:t>
            </a:r>
            <a:r>
              <a:rPr lang="en-US" sz="16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– </a:t>
            </a:r>
            <a:r>
              <a:rPr lang="en-US" sz="1600" dirty="0">
                <a:solidFill>
                  <a:schemeClr val="accent2"/>
                </a:solidFill>
              </a:rPr>
              <a:t>Is the management system / plan </a:t>
            </a:r>
            <a:r>
              <a:rPr lang="en-US" sz="1600" dirty="0">
                <a:solidFill>
                  <a:srgbClr val="FF0000"/>
                </a:solidFill>
              </a:rPr>
              <a:t>adequate</a:t>
            </a:r>
            <a:r>
              <a:rPr lang="en-US" sz="1600" dirty="0">
                <a:solidFill>
                  <a:schemeClr val="accent2"/>
                </a:solidFill>
              </a:rPr>
              <a:t> to maintain the property`s </a:t>
            </a:r>
            <a:r>
              <a:rPr lang="en-US" sz="1600" dirty="0" smtClean="0">
                <a:solidFill>
                  <a:schemeClr val="accent2"/>
                </a:solidFill>
              </a:rPr>
              <a:t>OUV?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4.3.5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1600" dirty="0" smtClean="0">
                <a:solidFill>
                  <a:schemeClr val="accent3"/>
                </a:solidFill>
              </a:rPr>
              <a:t>– Is </a:t>
            </a:r>
            <a:r>
              <a:rPr lang="en-US" sz="1600" dirty="0">
                <a:solidFill>
                  <a:schemeClr val="accent3"/>
                </a:solidFill>
              </a:rPr>
              <a:t>the management system being </a:t>
            </a:r>
            <a:r>
              <a:rPr lang="en-US" sz="1600" dirty="0">
                <a:solidFill>
                  <a:srgbClr val="FF0000"/>
                </a:solidFill>
              </a:rPr>
              <a:t>implemented</a:t>
            </a:r>
            <a:r>
              <a:rPr lang="en-US" sz="1600" dirty="0">
                <a:solidFill>
                  <a:schemeClr val="accent3"/>
                </a:solidFill>
              </a:rPr>
              <a:t>?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MANAGEMENT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785" y="1825571"/>
            <a:ext cx="99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4.3.4</a:t>
            </a:r>
            <a:r>
              <a:rPr lang="en-US" sz="16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833423"/>
              </p:ext>
            </p:extLst>
          </p:nvPr>
        </p:nvGraphicFramePr>
        <p:xfrm>
          <a:off x="830606" y="1828800"/>
          <a:ext cx="7903819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DB1DE7A1-DCBE-4645-9088-FB691E9BF2E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4.3.6 </a:t>
            </a:r>
            <a:r>
              <a:rPr lang="en-US" sz="1600" dirty="0" smtClean="0">
                <a:solidFill>
                  <a:schemeClr val="tx1"/>
                </a:solidFill>
              </a:rPr>
              <a:t>- Is </a:t>
            </a:r>
            <a:r>
              <a:rPr lang="en-US" sz="1600" dirty="0">
                <a:solidFill>
                  <a:schemeClr val="tx1"/>
                </a:solidFill>
              </a:rPr>
              <a:t>there an </a:t>
            </a:r>
            <a:r>
              <a:rPr lang="en-US" sz="1600" dirty="0">
                <a:solidFill>
                  <a:srgbClr val="FF0000"/>
                </a:solidFill>
              </a:rPr>
              <a:t>annual work/action </a:t>
            </a:r>
            <a:r>
              <a:rPr lang="en-US" sz="1600" dirty="0">
                <a:solidFill>
                  <a:schemeClr val="tx1"/>
                </a:solidFill>
              </a:rPr>
              <a:t>plan and is it being </a:t>
            </a:r>
            <a:r>
              <a:rPr lang="en-US" sz="1600" dirty="0">
                <a:solidFill>
                  <a:srgbClr val="FF0000"/>
                </a:solidFill>
              </a:rPr>
              <a:t>implemented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0588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 dirty="0" smtClean="0">
                <a:solidFill>
                  <a:schemeClr val="bg1"/>
                </a:solidFill>
              </a:rPr>
              <a:t>MANAGEMENT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380162"/>
            <a:ext cx="897255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2"/>
          <p:cNvSpPr txBox="1">
            <a:spLocks/>
          </p:cNvSpPr>
          <p:nvPr/>
        </p:nvSpPr>
        <p:spPr>
          <a:xfrm>
            <a:off x="226895" y="6015037"/>
            <a:ext cx="503090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NUMBER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i="1" dirty="0" smtClean="0">
                <a:solidFill>
                  <a:schemeClr val="tx1"/>
                </a:solidFill>
              </a:rPr>
              <a:t>percentage</a:t>
            </a:r>
            <a:r>
              <a:rPr lang="en-US" sz="1600" dirty="0" smtClean="0">
                <a:solidFill>
                  <a:schemeClr val="tx1"/>
                </a:solidFill>
              </a:rPr>
              <a:t> of World Heritage Sites (</a:t>
            </a:r>
            <a:r>
              <a:rPr lang="en-US" sz="1600" b="1" dirty="0" smtClean="0">
                <a:solidFill>
                  <a:schemeClr val="tx1"/>
                </a:solidFill>
              </a:rPr>
              <a:t>WHS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177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710</TotalTime>
  <Words>706</Words>
  <Application>Microsoft Office PowerPoint</Application>
  <PresentationFormat>On-screen Show (4:3)</PresentationFormat>
  <Paragraphs>160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RESULTS OF SECTION II</vt:lpstr>
      <vt:lpstr>Countries and World Heritage sites that submitted the questionnaire for the Second Cycle of the Periodic Reporting Exercise for LAC Region by 23rd November 2012, 12:00 GMT +1</vt:lpstr>
      <vt:lpstr>PowerPoint Presentation</vt:lpstr>
      <vt:lpstr>PowerPoint Presentation</vt:lpstr>
      <vt:lpstr>4.2.3 – Is the legal framework (i.e. legislation and/or regulation) adequate in the buffer zone for maintaining the OUV including conditions of Integrity and/or Authenticity of the property? </vt:lpstr>
      <vt:lpstr>4.2.4 – Is the legal framework (i.e. legislation and/or regulation) adequate in the area surrounding the World Heritage property and buffer zone for maintaining the OUV including conditions of Integrity and/or Authenticity of the property?</vt:lpstr>
      <vt:lpstr>4.3.3 -  How well do the various levels of administration (i.e. national/federal; regional/provincial/state; local/municipal etc.) coordinate in the management of the World Heritage Property? (number of countries)</vt:lpstr>
      <vt:lpstr>PowerPoint Presentation</vt:lpstr>
      <vt:lpstr>PowerPoint Presentation</vt:lpstr>
      <vt:lpstr>PowerPoint Presentation</vt:lpstr>
      <vt:lpstr>PowerPoint Presentation</vt:lpstr>
      <vt:lpstr>Thank you for your attention!</vt:lpstr>
    </vt:vector>
  </TitlesOfParts>
  <Company>UNESCO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OF SECTION II</dc:title>
  <dc:creator>Pajor, Daniel</dc:creator>
  <cp:lastModifiedBy>Pajor, Daniel</cp:lastModifiedBy>
  <cp:revision>41</cp:revision>
  <cp:lastPrinted>2012-11-28T13:09:02Z</cp:lastPrinted>
  <dcterms:created xsi:type="dcterms:W3CDTF">2012-11-21T10:43:48Z</dcterms:created>
  <dcterms:modified xsi:type="dcterms:W3CDTF">2012-11-29T17:12:55Z</dcterms:modified>
</cp:coreProperties>
</file>