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15"/>
  </p:notesMasterIdLst>
  <p:sldIdLst>
    <p:sldId id="256" r:id="rId2"/>
    <p:sldId id="268" r:id="rId3"/>
    <p:sldId id="261" r:id="rId4"/>
    <p:sldId id="262" r:id="rId5"/>
    <p:sldId id="265" r:id="rId6"/>
    <p:sldId id="266" r:id="rId7"/>
    <p:sldId id="269" r:id="rId8"/>
    <p:sldId id="260" r:id="rId9"/>
    <p:sldId id="263" r:id="rId10"/>
    <p:sldId id="267" r:id="rId11"/>
    <p:sldId id="259" r:id="rId12"/>
    <p:sldId id="264" r:id="rId13"/>
    <p:sldId id="258" r:id="rId14"/>
  </p:sldIdLst>
  <p:sldSz cx="9144000" cy="6858000" type="screen4x3"/>
  <p:notesSz cx="6723063" cy="9853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2.1%20-%20row%20data%20with%20chart%20(cultura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5.4%20-%20row%20data%20with%20char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5.5%20-%20row%20data%20with%20char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10.1%20-%20row%20data%20with%20cha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2.2%20-%20row%20data%20with%20chart%20(natur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d_pajor\My%20Documents\Downloads\WH-periodicreporting-20121126-11-33.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d_pajor\My%20Documents\Downloads\WH-periodicreporting-20121126-11-44.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d_pajor\My%20Documents\Downloads\WH-periodicreporting-20121126-11-51.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d_pajor\My%20Documents\Downloads\WH-periodicreporting-20121126-12-20.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3.3%20-%20row%20data%20with%20char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4.2%20-%20row%20data%20with%20char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d_pajor\Desktop\Daniel%20Pajor\Daniel,%20statistics\Periodic%20Reporting\Files%20in%20numeric%20order\Section%20I\Excel%20files\4.3%20-%20row%20data%20with%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93285214348207"/>
          <c:y val="5.1400554097404488E-2"/>
          <c:w val="0.55090048118985124"/>
          <c:h val="0.52932354133531634"/>
        </c:manualLayout>
      </c:layout>
      <c:barChart>
        <c:barDir val="col"/>
        <c:grouping val="percentStacked"/>
        <c:varyColors val="0"/>
        <c:ser>
          <c:idx val="0"/>
          <c:order val="0"/>
          <c:tx>
            <c:strRef>
              <c:f>'WH-periodicreporting-20121004-1'!$E$45</c:f>
              <c:strCache>
                <c:ptCount val="1"/>
                <c:pt idx="0">
                  <c:v>No answer</c:v>
                </c:pt>
              </c:strCache>
            </c:strRef>
          </c:tx>
          <c:spPr>
            <a:solidFill>
              <a:schemeClr val="tx2">
                <a:lumMod val="75000"/>
              </a:schemeClr>
            </a:solidFill>
          </c:spPr>
          <c:invertIfNegative val="0"/>
          <c:dLbls>
            <c:dLbl>
              <c:idx val="0"/>
              <c:delete val="1"/>
            </c:dLbl>
            <c:txPr>
              <a:bodyPr/>
              <a:lstStyle/>
              <a:p>
                <a:pPr>
                  <a:defRPr>
                    <a:solidFill>
                      <a:schemeClr val="bg1"/>
                    </a:solidFill>
                  </a:defRPr>
                </a:pPr>
                <a:endParaRPr lang="en-US"/>
              </a:p>
            </c:txPr>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'WH-periodicreporting-20121004-1'!$E$46:$E$49</c:f>
              <c:numCache>
                <c:formatCode>General</c:formatCode>
                <c:ptCount val="4"/>
                <c:pt idx="0">
                  <c:v>0</c:v>
                </c:pt>
                <c:pt idx="1">
                  <c:v>5</c:v>
                </c:pt>
                <c:pt idx="2">
                  <c:v>4</c:v>
                </c:pt>
                <c:pt idx="3">
                  <c:v>11</c:v>
                </c:pt>
              </c:numCache>
            </c:numRef>
          </c:val>
        </c:ser>
        <c:ser>
          <c:idx val="1"/>
          <c:order val="1"/>
          <c:tx>
            <c:strRef>
              <c:f>'WH-periodicreporting-20121004-1'!$F$45</c:f>
              <c:strCache>
                <c:ptCount val="1"/>
                <c:pt idx="0">
                  <c:v>Not applicable</c:v>
                </c:pt>
              </c:strCache>
            </c:strRef>
          </c:tx>
          <c:spPr>
            <a:solidFill>
              <a:schemeClr val="tx2">
                <a:lumMod val="60000"/>
                <a:lumOff val="40000"/>
              </a:schemeClr>
            </a:solidFill>
          </c:spPr>
          <c:invertIfNegative val="0"/>
          <c:dLbls>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'WH-periodicreporting-20121004-1'!$F$46:$F$49</c:f>
              <c:numCache>
                <c:formatCode>General</c:formatCode>
                <c:ptCount val="4"/>
                <c:pt idx="0">
                  <c:v>1</c:v>
                </c:pt>
                <c:pt idx="1">
                  <c:v>6</c:v>
                </c:pt>
                <c:pt idx="2">
                  <c:v>4</c:v>
                </c:pt>
                <c:pt idx="3">
                  <c:v>15</c:v>
                </c:pt>
              </c:numCache>
            </c:numRef>
          </c:val>
        </c:ser>
        <c:ser>
          <c:idx val="2"/>
          <c:order val="2"/>
          <c:tx>
            <c:strRef>
              <c:f>'WH-periodicreporting-20121004-1'!$G$45</c:f>
              <c:strCache>
                <c:ptCount val="1"/>
                <c:pt idx="0">
                  <c:v>No process established</c:v>
                </c:pt>
              </c:strCache>
            </c:strRef>
          </c:tx>
          <c:invertIfNegative val="0"/>
          <c:dLbls>
            <c:dLbl>
              <c:idx val="0"/>
              <c:delete val="1"/>
            </c:dLbl>
            <c:dLbl>
              <c:idx val="1"/>
              <c:delete val="1"/>
            </c:dLbl>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'WH-periodicreporting-20121004-1'!$G$46:$G$49</c:f>
              <c:numCache>
                <c:formatCode>General</c:formatCode>
                <c:ptCount val="4"/>
                <c:pt idx="0">
                  <c:v>0</c:v>
                </c:pt>
                <c:pt idx="1">
                  <c:v>0</c:v>
                </c:pt>
                <c:pt idx="2">
                  <c:v>1</c:v>
                </c:pt>
                <c:pt idx="3">
                  <c:v>1</c:v>
                </c:pt>
              </c:numCache>
            </c:numRef>
          </c:val>
        </c:ser>
        <c:ser>
          <c:idx val="3"/>
          <c:order val="3"/>
          <c:tx>
            <c:strRef>
              <c:f>'WH-periodicreporting-20121004-1'!$H$45</c:f>
              <c:strCache>
                <c:ptCount val="1"/>
                <c:pt idx="0">
                  <c:v>Process commenced</c:v>
                </c:pt>
              </c:strCache>
            </c:strRef>
          </c:tx>
          <c:spPr>
            <a:solidFill>
              <a:schemeClr val="bg2">
                <a:lumMod val="75000"/>
              </a:schemeClr>
            </a:solidFill>
          </c:spPr>
          <c:invertIfNegative val="0"/>
          <c:dLbls>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'WH-periodicreporting-20121004-1'!$H$46:$H$49</c:f>
              <c:numCache>
                <c:formatCode>General</c:formatCode>
                <c:ptCount val="4"/>
                <c:pt idx="0">
                  <c:v>9</c:v>
                </c:pt>
                <c:pt idx="1">
                  <c:v>10</c:v>
                </c:pt>
                <c:pt idx="2">
                  <c:v>8</c:v>
                </c:pt>
                <c:pt idx="3">
                  <c:v>1</c:v>
                </c:pt>
              </c:numCache>
            </c:numRef>
          </c:val>
        </c:ser>
        <c:ser>
          <c:idx val="4"/>
          <c:order val="4"/>
          <c:tx>
            <c:strRef>
              <c:f>'WH-periodicreporting-20121004-1'!$I$45</c:f>
              <c:strCache>
                <c:ptCount val="1"/>
                <c:pt idx="0">
                  <c:v>Process well-advanced</c:v>
                </c:pt>
              </c:strCache>
            </c:strRef>
          </c:tx>
          <c:spPr>
            <a:solidFill>
              <a:schemeClr val="accent1">
                <a:lumMod val="40000"/>
                <a:lumOff val="60000"/>
              </a:schemeClr>
            </a:solidFill>
          </c:spPr>
          <c:invertIfNegative val="0"/>
          <c:dLbls>
            <c:dLbl>
              <c:idx val="3"/>
              <c:delete val="1"/>
            </c:dLbl>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'WH-periodicreporting-20121004-1'!$I$46:$I$49</c:f>
              <c:numCache>
                <c:formatCode>General</c:formatCode>
                <c:ptCount val="4"/>
                <c:pt idx="0">
                  <c:v>12</c:v>
                </c:pt>
                <c:pt idx="1">
                  <c:v>5</c:v>
                </c:pt>
                <c:pt idx="2">
                  <c:v>9</c:v>
                </c:pt>
                <c:pt idx="3">
                  <c:v>0</c:v>
                </c:pt>
              </c:numCache>
            </c:numRef>
          </c:val>
        </c:ser>
        <c:ser>
          <c:idx val="5"/>
          <c:order val="5"/>
          <c:tx>
            <c:strRef>
              <c:f>'WH-periodicreporting-20121004-1'!$J$45</c:f>
              <c:strCache>
                <c:ptCount val="1"/>
                <c:pt idx="0">
                  <c:v>Process completed or continually updated</c:v>
                </c:pt>
              </c:strCache>
            </c:strRef>
          </c:tx>
          <c:spPr>
            <a:solidFill>
              <a:schemeClr val="accent2">
                <a:lumMod val="40000"/>
                <a:lumOff val="60000"/>
              </a:schemeClr>
            </a:solidFill>
          </c:spPr>
          <c:invertIfNegative val="0"/>
          <c:dLbls>
            <c:dLbl>
              <c:idx val="3"/>
              <c:delete val="1"/>
            </c:dLbl>
            <c:showLegendKey val="0"/>
            <c:showVal val="1"/>
            <c:showCatName val="0"/>
            <c:showSerName val="0"/>
            <c:showPercent val="0"/>
            <c:showBubbleSize val="0"/>
            <c:showLeaderLines val="0"/>
          </c:dLbls>
          <c:cat>
            <c:strRef>
              <c:f>'WH-periodicreporting-20121004-1'!$D$46:$D$49</c:f>
              <c:strCache>
                <c:ptCount val="4"/>
                <c:pt idx="0">
                  <c:v>2.1.1 - National</c:v>
                </c:pt>
                <c:pt idx="1">
                  <c:v>2.1.2 - Regional/provincial/state</c:v>
                </c:pt>
                <c:pt idx="2">
                  <c:v>2.1.3 - Local</c:v>
                </c:pt>
                <c:pt idx="3">
                  <c:v>2.1.4 - Other*</c:v>
                </c:pt>
              </c:strCache>
            </c:strRef>
          </c:cat>
          <c:val>
            <c:numRef>
              <c:f>'WH-periodicreporting-20121004-1'!$J$46:$J$49</c:f>
              <c:numCache>
                <c:formatCode>General</c:formatCode>
                <c:ptCount val="4"/>
                <c:pt idx="0">
                  <c:v>6</c:v>
                </c:pt>
                <c:pt idx="1">
                  <c:v>2</c:v>
                </c:pt>
                <c:pt idx="2">
                  <c:v>2</c:v>
                </c:pt>
                <c:pt idx="3">
                  <c:v>0</c:v>
                </c:pt>
              </c:numCache>
            </c:numRef>
          </c:val>
        </c:ser>
        <c:dLbls>
          <c:showLegendKey val="0"/>
          <c:showVal val="0"/>
          <c:showCatName val="0"/>
          <c:showSerName val="0"/>
          <c:showPercent val="0"/>
          <c:showBubbleSize val="0"/>
        </c:dLbls>
        <c:gapWidth val="150"/>
        <c:overlap val="100"/>
        <c:axId val="151177856"/>
        <c:axId val="151187840"/>
      </c:barChart>
      <c:catAx>
        <c:axId val="151177856"/>
        <c:scaling>
          <c:orientation val="minMax"/>
        </c:scaling>
        <c:delete val="0"/>
        <c:axPos val="b"/>
        <c:majorTickMark val="out"/>
        <c:minorTickMark val="none"/>
        <c:tickLblPos val="nextTo"/>
        <c:txPr>
          <a:bodyPr/>
          <a:lstStyle/>
          <a:p>
            <a:pPr>
              <a:defRPr sz="1400"/>
            </a:pPr>
            <a:endParaRPr lang="en-US"/>
          </a:p>
        </c:txPr>
        <c:crossAx val="151187840"/>
        <c:crosses val="autoZero"/>
        <c:auto val="1"/>
        <c:lblAlgn val="ctr"/>
        <c:lblOffset val="100"/>
        <c:noMultiLvlLbl val="0"/>
      </c:catAx>
      <c:valAx>
        <c:axId val="151187840"/>
        <c:scaling>
          <c:orientation val="minMax"/>
        </c:scaling>
        <c:delete val="0"/>
        <c:axPos val="l"/>
        <c:majorGridlines/>
        <c:numFmt formatCode="0%" sourceLinked="1"/>
        <c:majorTickMark val="out"/>
        <c:minorTickMark val="none"/>
        <c:tickLblPos val="nextTo"/>
        <c:crossAx val="151177856"/>
        <c:crosses val="autoZero"/>
        <c:crossBetween val="between"/>
      </c:valAx>
    </c:plotArea>
    <c:legend>
      <c:legendPos val="r"/>
      <c:layout>
        <c:manualLayout>
          <c:xMode val="edge"/>
          <c:yMode val="edge"/>
          <c:x val="0.69078540553861412"/>
          <c:y val="0.10281445208316972"/>
          <c:w val="0.29687118993227435"/>
          <c:h val="0.50422401351684321"/>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8181818181818181E-2"/>
          <c:y val="0.19054952669493488"/>
          <c:w val="0.35806418515867333"/>
          <c:h val="0.62042612339668324"/>
        </c:manualLayout>
      </c:layout>
      <c:pieChart>
        <c:varyColors val="1"/>
        <c:ser>
          <c:idx val="0"/>
          <c:order val="0"/>
          <c:dLbls>
            <c:dLbl>
              <c:idx val="0"/>
              <c:layout/>
              <c:tx>
                <c:rich>
                  <a:bodyPr/>
                  <a:lstStyle/>
                  <a:p>
                    <a:r>
                      <a:rPr lang="en-US" dirty="0" smtClean="0"/>
                      <a:t>16 SP</a:t>
                    </a:r>
                  </a:p>
                  <a:p>
                    <a:r>
                      <a:rPr lang="en-US" sz="1200" b="0" dirty="0" smtClean="0"/>
                      <a:t>57</a:t>
                    </a:r>
                    <a:r>
                      <a:rPr lang="en-US" sz="1200" b="0" dirty="0"/>
                      <a:t>%</a:t>
                    </a:r>
                  </a:p>
                </c:rich>
              </c:tx>
              <c:showLegendKey val="0"/>
              <c:showVal val="1"/>
              <c:showCatName val="0"/>
              <c:showSerName val="0"/>
              <c:showPercent val="1"/>
              <c:showBubbleSize val="0"/>
            </c:dLbl>
            <c:dLbl>
              <c:idx val="1"/>
              <c:layout>
                <c:manualLayout>
                  <c:x val="5.5141509433962267E-2"/>
                  <c:y val="4.5267858914738938E-2"/>
                </c:manualLayout>
              </c:layout>
              <c:tx>
                <c:rich>
                  <a:bodyPr/>
                  <a:lstStyle/>
                  <a:p>
                    <a:r>
                      <a:rPr lang="en-US" dirty="0" smtClean="0"/>
                      <a:t>12 SP</a:t>
                    </a:r>
                  </a:p>
                  <a:p>
                    <a:r>
                      <a:rPr lang="en-US" sz="1200" b="0" dirty="0" smtClean="0"/>
                      <a:t>43</a:t>
                    </a:r>
                    <a:r>
                      <a:rPr lang="en-US" sz="1200" b="0" dirty="0"/>
                      <a:t>%</a:t>
                    </a:r>
                  </a:p>
                </c:rich>
              </c:tx>
              <c:showLegendKey val="0"/>
              <c:showVal val="1"/>
              <c:showCatName val="0"/>
              <c:showSerName val="0"/>
              <c:showPercent val="1"/>
              <c:showBubbleSize val="0"/>
            </c:dLbl>
            <c:txPr>
              <a:bodyPr/>
              <a:lstStyle/>
              <a:p>
                <a:pPr>
                  <a:defRPr sz="1400" b="1"/>
                </a:pPr>
                <a:endParaRPr lang="en-US"/>
              </a:p>
            </c:txPr>
            <c:showLegendKey val="0"/>
            <c:showVal val="1"/>
            <c:showCatName val="0"/>
            <c:showSerName val="0"/>
            <c:showPercent val="1"/>
            <c:showBubbleSize val="0"/>
            <c:showLeaderLines val="1"/>
          </c:dLbls>
          <c:cat>
            <c:strRef>
              <c:f>'WH-periodicreporting-20121008-1'!$F$50:$F$51</c:f>
              <c:strCache>
                <c:ptCount val="2"/>
                <c:pt idx="0">
                  <c:v>Inadequate legal framework</c:v>
                </c:pt>
                <c:pt idx="1">
                  <c:v>Adequate legal framework</c:v>
                </c:pt>
              </c:strCache>
            </c:strRef>
          </c:cat>
          <c:val>
            <c:numRef>
              <c:f>'WH-periodicreporting-20121008-1'!$G$50:$G$51</c:f>
              <c:numCache>
                <c:formatCode>General</c:formatCode>
                <c:ptCount val="2"/>
                <c:pt idx="0">
                  <c:v>16</c:v>
                </c:pt>
                <c:pt idx="1">
                  <c:v>12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39872607969458362"/>
          <c:y val="0.4432753305858928"/>
          <c:w val="0.60037834893279851"/>
          <c:h val="0.14754286993665122"/>
        </c:manualLayout>
      </c:layout>
      <c:overlay val="0"/>
      <c:txPr>
        <a:bodyPr/>
        <a:lstStyle/>
        <a:p>
          <a:pPr>
            <a:defRPr sz="1400"/>
          </a:pPr>
          <a:endParaRPr lang="en-US"/>
        </a:p>
      </c:txPr>
    </c:legend>
    <c:plotVisOnly val="1"/>
    <c:dispBlanksAs val="gap"/>
    <c:showDLblsOverMax val="0"/>
  </c:chart>
  <c:spPr>
    <a:ln w="76200">
      <a:solidFill>
        <a:schemeClr val="accent3"/>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969712119318422E-2"/>
          <c:y val="0.23982145323939766"/>
          <c:w val="0.33132525101029037"/>
          <c:h val="0.54930238983284985"/>
        </c:manualLayout>
      </c:layout>
      <c:pieChart>
        <c:varyColors val="1"/>
        <c:ser>
          <c:idx val="0"/>
          <c:order val="0"/>
          <c:dLbls>
            <c:dLbl>
              <c:idx val="0"/>
              <c:layout>
                <c:manualLayout>
                  <c:x val="1.8405149687414902E-2"/>
                  <c:y val="-5.2704161979752522E-2"/>
                </c:manualLayout>
              </c:layout>
              <c:tx>
                <c:rich>
                  <a:bodyPr/>
                  <a:lstStyle/>
                  <a:p>
                    <a:r>
                      <a:rPr lang="en-US" dirty="0" smtClean="0"/>
                      <a:t>3</a:t>
                    </a:r>
                    <a:r>
                      <a:rPr lang="en-US" baseline="0" dirty="0" smtClean="0"/>
                      <a:t> SP</a:t>
                    </a:r>
                  </a:p>
                  <a:p>
                    <a:r>
                      <a:rPr lang="en-US" sz="1200" b="0" dirty="0" smtClean="0"/>
                      <a:t>11</a:t>
                    </a:r>
                    <a:r>
                      <a:rPr lang="en-US" sz="1200" b="0" dirty="0"/>
                      <a:t>%</a:t>
                    </a:r>
                  </a:p>
                </c:rich>
              </c:tx>
              <c:showLegendKey val="0"/>
              <c:showVal val="1"/>
              <c:showCatName val="0"/>
              <c:showSerName val="0"/>
              <c:showPercent val="1"/>
              <c:showBubbleSize val="0"/>
            </c:dLbl>
            <c:dLbl>
              <c:idx val="1"/>
              <c:layout/>
              <c:tx>
                <c:rich>
                  <a:bodyPr/>
                  <a:lstStyle/>
                  <a:p>
                    <a:r>
                      <a:rPr lang="en-US" dirty="0" smtClean="0"/>
                      <a:t>24</a:t>
                    </a:r>
                    <a:r>
                      <a:rPr lang="en-US" baseline="0" dirty="0" smtClean="0"/>
                      <a:t> SP</a:t>
                    </a:r>
                  </a:p>
                  <a:p>
                    <a:r>
                      <a:rPr lang="en-US" sz="1200" b="0" dirty="0" smtClean="0"/>
                      <a:t>85</a:t>
                    </a:r>
                    <a:r>
                      <a:rPr lang="en-US" sz="1200" b="0" dirty="0"/>
                      <a:t>%</a:t>
                    </a:r>
                  </a:p>
                </c:rich>
              </c:tx>
              <c:showLegendKey val="0"/>
              <c:showVal val="1"/>
              <c:showCatName val="0"/>
              <c:showSerName val="0"/>
              <c:showPercent val="1"/>
              <c:showBubbleSize val="0"/>
            </c:dLbl>
            <c:dLbl>
              <c:idx val="2"/>
              <c:layout>
                <c:manualLayout>
                  <c:x val="3.3149895998099546E-2"/>
                  <c:y val="-3.0670041244844393E-2"/>
                </c:manualLayout>
              </c:layout>
              <c:tx>
                <c:rich>
                  <a:bodyPr/>
                  <a:lstStyle/>
                  <a:p>
                    <a:r>
                      <a:rPr lang="en-US" dirty="0" smtClean="0"/>
                      <a:t>1 SP</a:t>
                    </a:r>
                  </a:p>
                  <a:p>
                    <a:r>
                      <a:rPr lang="en-US" sz="1200" b="0" dirty="0" smtClean="0"/>
                      <a:t>4</a:t>
                    </a:r>
                    <a:r>
                      <a:rPr lang="en-US" sz="1200" b="0" dirty="0"/>
                      <a:t>%</a:t>
                    </a:r>
                  </a:p>
                </c:rich>
              </c:tx>
              <c:showLegendKey val="0"/>
              <c:showVal val="1"/>
              <c:showCatName val="0"/>
              <c:showSerName val="0"/>
              <c:showPercent val="1"/>
              <c:showBubbleSize val="0"/>
            </c:dLbl>
            <c:txPr>
              <a:bodyPr/>
              <a:lstStyle/>
              <a:p>
                <a:pPr>
                  <a:defRPr sz="1400" b="1"/>
                </a:pPr>
                <a:endParaRPr lang="en-US"/>
              </a:p>
            </c:txPr>
            <c:showLegendKey val="0"/>
            <c:showVal val="1"/>
            <c:showCatName val="0"/>
            <c:showSerName val="0"/>
            <c:showPercent val="1"/>
            <c:showBubbleSize val="0"/>
            <c:showLeaderLines val="1"/>
          </c:dLbls>
          <c:cat>
            <c:strRef>
              <c:f>'WH-periodicreporting-20121008-1'!$F$55:$F$57</c:f>
              <c:strCache>
                <c:ptCount val="3"/>
                <c:pt idx="0">
                  <c:v>There is no effective capacity/resources to enforce the legal framework</c:v>
                </c:pt>
                <c:pt idx="1">
                  <c:v>Existing capacity/resources to enforce the legal framework could be strengthened</c:v>
                </c:pt>
                <c:pt idx="2">
                  <c:v>There is excellent capacity/resources to enforce the legal framework </c:v>
                </c:pt>
              </c:strCache>
            </c:strRef>
          </c:cat>
          <c:val>
            <c:numRef>
              <c:f>'WH-periodicreporting-20121008-1'!$G$55:$G$57</c:f>
              <c:numCache>
                <c:formatCode>General</c:formatCode>
                <c:ptCount val="3"/>
                <c:pt idx="0">
                  <c:v>3</c:v>
                </c:pt>
                <c:pt idx="1">
                  <c:v>24</c:v>
                </c:pt>
                <c:pt idx="2">
                  <c:v>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1447150232048807"/>
          <c:y val="7.2629546306711659E-2"/>
          <c:w val="0.51444797877086557"/>
          <c:h val="0.91060367454068236"/>
        </c:manualLayout>
      </c:layout>
      <c:overlay val="0"/>
      <c:txPr>
        <a:bodyPr/>
        <a:lstStyle/>
        <a:p>
          <a:pPr>
            <a:defRPr sz="1400"/>
          </a:pPr>
          <a:endParaRPr lang="en-US"/>
        </a:p>
      </c:txPr>
    </c:legend>
    <c:plotVisOnly val="1"/>
    <c:dispBlanksAs val="gap"/>
    <c:showDLblsOverMax val="0"/>
  </c:chart>
  <c:spPr>
    <a:ln w="76200">
      <a:solidFill>
        <a:schemeClr val="accent2"/>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accent4">
                <a:lumMod val="75000"/>
              </a:schemeClr>
            </a:solidFill>
          </c:spPr>
          <c:invertIfNegative val="0"/>
          <c:dLbls>
            <c:txPr>
              <a:bodyPr/>
              <a:lstStyle/>
              <a:p>
                <a:pPr>
                  <a:defRPr b="1">
                    <a:solidFill>
                      <a:schemeClr val="accent1">
                        <a:lumMod val="75000"/>
                      </a:schemeClr>
                    </a:solidFill>
                  </a:defRPr>
                </a:pPr>
                <a:endParaRPr lang="en-US"/>
              </a:p>
            </c:txPr>
            <c:showLegendKey val="0"/>
            <c:showVal val="1"/>
            <c:showCatName val="0"/>
            <c:showSerName val="0"/>
            <c:showPercent val="0"/>
            <c:showBubbleSize val="0"/>
            <c:showLeaderLines val="0"/>
          </c:dLbls>
          <c:cat>
            <c:strRef>
              <c:f>'WH-periodicreporting-20121009-0'!$G$34:$G$43</c:f>
              <c:strCache>
                <c:ptCount val="10"/>
                <c:pt idx="0">
                  <c:v>10.1.1.</c:v>
                </c:pt>
                <c:pt idx="1">
                  <c:v>10.1.2.</c:v>
                </c:pt>
                <c:pt idx="2">
                  <c:v>10.1.3.</c:v>
                </c:pt>
                <c:pt idx="3">
                  <c:v>10.1.4.</c:v>
                </c:pt>
                <c:pt idx="4">
                  <c:v>10.1.5.</c:v>
                </c:pt>
                <c:pt idx="5">
                  <c:v>10.1.6.</c:v>
                </c:pt>
                <c:pt idx="6">
                  <c:v>10.1.7.</c:v>
                </c:pt>
                <c:pt idx="7">
                  <c:v>10.1.8.</c:v>
                </c:pt>
                <c:pt idx="8">
                  <c:v>10.1.9.</c:v>
                </c:pt>
                <c:pt idx="9">
                  <c:v>10.1.10.</c:v>
                </c:pt>
              </c:strCache>
            </c:strRef>
          </c:cat>
          <c:val>
            <c:numRef>
              <c:f>'WH-periodicreporting-20121009-0'!$H$34:$H$43</c:f>
              <c:numCache>
                <c:formatCode>General</c:formatCode>
                <c:ptCount val="10"/>
                <c:pt idx="0">
                  <c:v>9</c:v>
                </c:pt>
                <c:pt idx="1">
                  <c:v>6</c:v>
                </c:pt>
                <c:pt idx="2">
                  <c:v>13</c:v>
                </c:pt>
                <c:pt idx="3">
                  <c:v>7</c:v>
                </c:pt>
                <c:pt idx="4">
                  <c:v>6</c:v>
                </c:pt>
                <c:pt idx="5">
                  <c:v>3</c:v>
                </c:pt>
                <c:pt idx="6">
                  <c:v>16</c:v>
                </c:pt>
                <c:pt idx="7">
                  <c:v>19</c:v>
                </c:pt>
                <c:pt idx="8">
                  <c:v>11</c:v>
                </c:pt>
                <c:pt idx="9">
                  <c:v>1</c:v>
                </c:pt>
              </c:numCache>
            </c:numRef>
          </c:val>
        </c:ser>
        <c:dLbls>
          <c:showLegendKey val="0"/>
          <c:showVal val="0"/>
          <c:showCatName val="0"/>
          <c:showSerName val="0"/>
          <c:showPercent val="0"/>
          <c:showBubbleSize val="0"/>
        </c:dLbls>
        <c:gapWidth val="150"/>
        <c:shape val="box"/>
        <c:axId val="152230912"/>
        <c:axId val="151524096"/>
        <c:axId val="0"/>
      </c:bar3DChart>
      <c:catAx>
        <c:axId val="152230912"/>
        <c:scaling>
          <c:orientation val="minMax"/>
        </c:scaling>
        <c:delete val="0"/>
        <c:axPos val="b"/>
        <c:majorTickMark val="out"/>
        <c:minorTickMark val="none"/>
        <c:tickLblPos val="nextTo"/>
        <c:txPr>
          <a:bodyPr/>
          <a:lstStyle/>
          <a:p>
            <a:pPr>
              <a:defRPr sz="1200" b="1"/>
            </a:pPr>
            <a:endParaRPr lang="en-US"/>
          </a:p>
        </c:txPr>
        <c:crossAx val="151524096"/>
        <c:crosses val="autoZero"/>
        <c:auto val="1"/>
        <c:lblAlgn val="ctr"/>
        <c:lblOffset val="100"/>
        <c:noMultiLvlLbl val="0"/>
      </c:catAx>
      <c:valAx>
        <c:axId val="151524096"/>
        <c:scaling>
          <c:orientation val="minMax"/>
        </c:scaling>
        <c:delete val="0"/>
        <c:axPos val="l"/>
        <c:majorGridlines>
          <c:spPr>
            <a:ln>
              <a:solidFill>
                <a:schemeClr val="bg2">
                  <a:lumMod val="75000"/>
                </a:schemeClr>
              </a:solidFill>
            </a:ln>
          </c:spPr>
        </c:majorGridlines>
        <c:numFmt formatCode="General" sourceLinked="1"/>
        <c:majorTickMark val="out"/>
        <c:minorTickMark val="none"/>
        <c:tickLblPos val="nextTo"/>
        <c:crossAx val="1522309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'WH-periodicreporting-20121004-1'!$C$35</c:f>
              <c:strCache>
                <c:ptCount val="1"/>
                <c:pt idx="0">
                  <c:v>No answer</c:v>
                </c:pt>
              </c:strCache>
            </c:strRef>
          </c:tx>
          <c:spPr>
            <a:solidFill>
              <a:schemeClr val="tx2">
                <a:lumMod val="75000"/>
              </a:schemeClr>
            </a:solidFill>
          </c:spPr>
          <c:invertIfNegative val="0"/>
          <c:dLbls>
            <c:dLbl>
              <c:idx val="0"/>
              <c:delete val="1"/>
            </c:dLbl>
            <c:txPr>
              <a:bodyPr/>
              <a:lstStyle/>
              <a:p>
                <a:pPr>
                  <a:defRPr>
                    <a:solidFill>
                      <a:schemeClr val="bg1"/>
                    </a:solidFill>
                  </a:defRPr>
                </a:pPr>
                <a:endParaRPr lang="en-US"/>
              </a:p>
            </c:txPr>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'WH-periodicreporting-20121004-1'!$C$36:$C$39</c:f>
              <c:numCache>
                <c:formatCode>General</c:formatCode>
                <c:ptCount val="4"/>
                <c:pt idx="0">
                  <c:v>0</c:v>
                </c:pt>
                <c:pt idx="1">
                  <c:v>4</c:v>
                </c:pt>
                <c:pt idx="2">
                  <c:v>3</c:v>
                </c:pt>
                <c:pt idx="3">
                  <c:v>10</c:v>
                </c:pt>
              </c:numCache>
            </c:numRef>
          </c:val>
        </c:ser>
        <c:ser>
          <c:idx val="1"/>
          <c:order val="1"/>
          <c:tx>
            <c:strRef>
              <c:f>'WH-periodicreporting-20121004-1'!$D$35</c:f>
              <c:strCache>
                <c:ptCount val="1"/>
                <c:pt idx="0">
                  <c:v>Not applicable</c:v>
                </c:pt>
              </c:strCache>
            </c:strRef>
          </c:tx>
          <c:spPr>
            <a:solidFill>
              <a:schemeClr val="tx2">
                <a:lumMod val="60000"/>
                <a:lumOff val="40000"/>
              </a:schemeClr>
            </a:solidFill>
          </c:spPr>
          <c:invertIfNegative val="0"/>
          <c:dLbls>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'WH-periodicreporting-20121004-1'!$D$36:$D$39</c:f>
              <c:numCache>
                <c:formatCode>General</c:formatCode>
                <c:ptCount val="4"/>
                <c:pt idx="0">
                  <c:v>1</c:v>
                </c:pt>
                <c:pt idx="1">
                  <c:v>7</c:v>
                </c:pt>
                <c:pt idx="2">
                  <c:v>4</c:v>
                </c:pt>
                <c:pt idx="3">
                  <c:v>16</c:v>
                </c:pt>
              </c:numCache>
            </c:numRef>
          </c:val>
        </c:ser>
        <c:ser>
          <c:idx val="2"/>
          <c:order val="2"/>
          <c:tx>
            <c:strRef>
              <c:f>'WH-periodicreporting-20121004-1'!$E$35</c:f>
              <c:strCache>
                <c:ptCount val="1"/>
                <c:pt idx="0">
                  <c:v>No process established</c:v>
                </c:pt>
              </c:strCache>
            </c:strRef>
          </c:tx>
          <c:invertIfNegative val="0"/>
          <c:dLbls>
            <c:dLbl>
              <c:idx val="0"/>
              <c:delete val="1"/>
            </c:dLbl>
            <c:dLbl>
              <c:idx val="3"/>
              <c:delete val="1"/>
            </c:dLbl>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'WH-periodicreporting-20121004-1'!$E$36:$E$39</c:f>
              <c:numCache>
                <c:formatCode>General</c:formatCode>
                <c:ptCount val="4"/>
                <c:pt idx="0">
                  <c:v>0</c:v>
                </c:pt>
                <c:pt idx="1">
                  <c:v>1</c:v>
                </c:pt>
                <c:pt idx="2">
                  <c:v>3</c:v>
                </c:pt>
                <c:pt idx="3">
                  <c:v>0</c:v>
                </c:pt>
              </c:numCache>
            </c:numRef>
          </c:val>
        </c:ser>
        <c:ser>
          <c:idx val="3"/>
          <c:order val="3"/>
          <c:tx>
            <c:strRef>
              <c:f>'WH-periodicreporting-20121004-1'!$F$35</c:f>
              <c:strCache>
                <c:ptCount val="1"/>
                <c:pt idx="0">
                  <c:v>Process commenced</c:v>
                </c:pt>
              </c:strCache>
            </c:strRef>
          </c:tx>
          <c:spPr>
            <a:solidFill>
              <a:schemeClr val="bg2">
                <a:lumMod val="75000"/>
              </a:schemeClr>
            </a:solidFill>
          </c:spPr>
          <c:invertIfNegative val="0"/>
          <c:dLbls>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'WH-periodicreporting-20121004-1'!$F$36:$F$39</c:f>
              <c:numCache>
                <c:formatCode>General</c:formatCode>
                <c:ptCount val="4"/>
                <c:pt idx="0">
                  <c:v>9</c:v>
                </c:pt>
                <c:pt idx="1">
                  <c:v>7</c:v>
                </c:pt>
                <c:pt idx="2">
                  <c:v>9</c:v>
                </c:pt>
                <c:pt idx="3">
                  <c:v>1</c:v>
                </c:pt>
              </c:numCache>
            </c:numRef>
          </c:val>
        </c:ser>
        <c:ser>
          <c:idx val="4"/>
          <c:order val="4"/>
          <c:tx>
            <c:strRef>
              <c:f>'WH-periodicreporting-20121004-1'!$G$35</c:f>
              <c:strCache>
                <c:ptCount val="1"/>
                <c:pt idx="0">
                  <c:v>Process well-advanced</c:v>
                </c:pt>
              </c:strCache>
            </c:strRef>
          </c:tx>
          <c:spPr>
            <a:solidFill>
              <a:schemeClr val="accent1">
                <a:lumMod val="40000"/>
                <a:lumOff val="60000"/>
              </a:schemeClr>
            </a:solidFill>
          </c:spPr>
          <c:invertIfNegative val="0"/>
          <c:dLbls>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'WH-periodicreporting-20121004-1'!$G$36:$G$39</c:f>
              <c:numCache>
                <c:formatCode>General</c:formatCode>
                <c:ptCount val="4"/>
                <c:pt idx="0">
                  <c:v>8</c:v>
                </c:pt>
                <c:pt idx="1">
                  <c:v>4</c:v>
                </c:pt>
                <c:pt idx="2">
                  <c:v>6</c:v>
                </c:pt>
                <c:pt idx="3">
                  <c:v>1</c:v>
                </c:pt>
              </c:numCache>
            </c:numRef>
          </c:val>
        </c:ser>
        <c:ser>
          <c:idx val="5"/>
          <c:order val="5"/>
          <c:tx>
            <c:strRef>
              <c:f>'WH-periodicreporting-20121004-1'!$H$35</c:f>
              <c:strCache>
                <c:ptCount val="1"/>
                <c:pt idx="0">
                  <c:v>Process completed or continually updated</c:v>
                </c:pt>
              </c:strCache>
            </c:strRef>
          </c:tx>
          <c:invertIfNegative val="0"/>
          <c:dPt>
            <c:idx val="0"/>
            <c:invertIfNegative val="0"/>
            <c:bubble3D val="0"/>
            <c:spPr>
              <a:solidFill>
                <a:schemeClr val="accent2">
                  <a:lumMod val="40000"/>
                  <a:lumOff val="60000"/>
                </a:schemeClr>
              </a:solidFill>
            </c:spPr>
          </c:dPt>
          <c:dLbls>
            <c:dLbl>
              <c:idx val="3"/>
              <c:delete val="1"/>
            </c:dLbl>
            <c:showLegendKey val="0"/>
            <c:showVal val="1"/>
            <c:showCatName val="0"/>
            <c:showSerName val="0"/>
            <c:showPercent val="0"/>
            <c:showBubbleSize val="0"/>
            <c:showLeaderLines val="0"/>
          </c:dLbls>
          <c:cat>
            <c:strRef>
              <c:f>'WH-periodicreporting-20121004-1'!$B$36:$B$39</c:f>
              <c:strCache>
                <c:ptCount val="4"/>
                <c:pt idx="0">
                  <c:v>2.2.1 - National</c:v>
                </c:pt>
                <c:pt idx="1">
                  <c:v>2.2.2 - Regional/provincial/state</c:v>
                </c:pt>
                <c:pt idx="2">
                  <c:v>2.2.3 - Local</c:v>
                </c:pt>
                <c:pt idx="3">
                  <c:v>2.2.4 - Other*</c:v>
                </c:pt>
              </c:strCache>
            </c:strRef>
          </c:cat>
          <c:val>
            <c:numRef>
              <c:f>'WH-periodicreporting-20121004-1'!$H$36:$H$39</c:f>
              <c:numCache>
                <c:formatCode>General</c:formatCode>
                <c:ptCount val="4"/>
                <c:pt idx="0">
                  <c:v>10</c:v>
                </c:pt>
                <c:pt idx="1">
                  <c:v>5</c:v>
                </c:pt>
                <c:pt idx="2">
                  <c:v>3</c:v>
                </c:pt>
                <c:pt idx="3">
                  <c:v>0</c:v>
                </c:pt>
              </c:numCache>
            </c:numRef>
          </c:val>
        </c:ser>
        <c:dLbls>
          <c:showLegendKey val="0"/>
          <c:showVal val="0"/>
          <c:showCatName val="0"/>
          <c:showSerName val="0"/>
          <c:showPercent val="0"/>
          <c:showBubbleSize val="0"/>
        </c:dLbls>
        <c:gapWidth val="150"/>
        <c:overlap val="100"/>
        <c:axId val="151275008"/>
        <c:axId val="151276544"/>
      </c:barChart>
      <c:catAx>
        <c:axId val="151275008"/>
        <c:scaling>
          <c:orientation val="minMax"/>
        </c:scaling>
        <c:delete val="0"/>
        <c:axPos val="b"/>
        <c:majorTickMark val="out"/>
        <c:minorTickMark val="none"/>
        <c:tickLblPos val="nextTo"/>
        <c:txPr>
          <a:bodyPr/>
          <a:lstStyle/>
          <a:p>
            <a:pPr>
              <a:defRPr sz="1400"/>
            </a:pPr>
            <a:endParaRPr lang="en-US"/>
          </a:p>
        </c:txPr>
        <c:crossAx val="151276544"/>
        <c:crosses val="autoZero"/>
        <c:auto val="1"/>
        <c:lblAlgn val="ctr"/>
        <c:lblOffset val="100"/>
        <c:noMultiLvlLbl val="0"/>
      </c:catAx>
      <c:valAx>
        <c:axId val="151276544"/>
        <c:scaling>
          <c:orientation val="minMax"/>
        </c:scaling>
        <c:delete val="0"/>
        <c:axPos val="l"/>
        <c:majorGridlines/>
        <c:numFmt formatCode="0%" sourceLinked="1"/>
        <c:majorTickMark val="out"/>
        <c:minorTickMark val="none"/>
        <c:tickLblPos val="nextTo"/>
        <c:crossAx val="151275008"/>
        <c:crosses val="autoZero"/>
        <c:crossBetween val="between"/>
      </c:valAx>
    </c:plotArea>
    <c:legend>
      <c:legendPos val="r"/>
      <c:layout>
        <c:manualLayout>
          <c:xMode val="edge"/>
          <c:yMode val="edge"/>
          <c:x val="0.66895985658042745"/>
          <c:y val="5.4157748838172856E-2"/>
          <c:w val="0.3221115719910011"/>
          <c:h val="0.61489861855581684"/>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787815235695678E-2"/>
          <c:y val="0.18204724409448819"/>
          <c:w val="0.31229186351706034"/>
          <c:h val="0.57126560399462267"/>
        </c:manualLayout>
      </c:layout>
      <c:pieChart>
        <c:varyColors val="1"/>
        <c:ser>
          <c:idx val="0"/>
          <c:order val="0"/>
          <c:dLbls>
            <c:dLbl>
              <c:idx val="0"/>
              <c:layout>
                <c:manualLayout>
                  <c:x val="0.13512366507587428"/>
                  <c:y val="4.0816326530612242E-2"/>
                </c:manualLayout>
              </c:layout>
              <c:tx>
                <c:rich>
                  <a:bodyPr/>
                  <a:lstStyle/>
                  <a:p>
                    <a:pPr algn="ctr" rtl="0">
                      <a:defRPr lang="en-US" sz="1400" b="1" i="0" u="none" strike="noStrike" kern="1200" baseline="0" dirty="0">
                        <a:solidFill>
                          <a:prstClr val="black"/>
                        </a:solidFill>
                        <a:latin typeface="+mn-lt"/>
                        <a:ea typeface="+mn-ea"/>
                        <a:cs typeface="+mn-cs"/>
                      </a:defRPr>
                    </a:pPr>
                    <a:r>
                      <a:rPr lang="en-US" sz="1400" b="1" i="0" u="none" strike="noStrike" kern="1200" baseline="0" dirty="0" smtClean="0">
                        <a:solidFill>
                          <a:prstClr val="black"/>
                        </a:solidFill>
                        <a:latin typeface="+mn-lt"/>
                        <a:ea typeface="+mn-ea"/>
                        <a:cs typeface="+mn-cs"/>
                      </a:rPr>
                      <a:t>2 SP</a:t>
                    </a:r>
                  </a:p>
                  <a:p>
                    <a:pPr algn="ctr" rtl="0">
                      <a:defRPr lang="en-US" sz="1400" b="1" i="0" u="none" strike="noStrike" kern="1200" baseline="0" dirty="0">
                        <a:solidFill>
                          <a:prstClr val="black"/>
                        </a:solidFill>
                        <a:latin typeface="+mn-lt"/>
                        <a:ea typeface="+mn-ea"/>
                        <a:cs typeface="+mn-cs"/>
                      </a:defRPr>
                    </a:pPr>
                    <a:r>
                      <a:rPr lang="en-US" sz="1200" b="0" i="1" u="none" strike="noStrike" kern="1200" baseline="0" dirty="0" smtClean="0">
                        <a:solidFill>
                          <a:prstClr val="black"/>
                        </a:solidFill>
                        <a:latin typeface="+mn-lt"/>
                        <a:ea typeface="+mn-ea"/>
                        <a:cs typeface="+mn-cs"/>
                      </a:rPr>
                      <a:t>7</a:t>
                    </a:r>
                    <a:r>
                      <a:rPr lang="en-US" sz="1200" b="0" i="1" u="none" strike="noStrike" kern="1200" baseline="0" dirty="0">
                        <a:solidFill>
                          <a:prstClr val="black"/>
                        </a:solidFill>
                        <a:latin typeface="+mn-lt"/>
                        <a:ea typeface="+mn-ea"/>
                        <a:cs typeface="+mn-cs"/>
                      </a:rPr>
                      <a:t>%</a:t>
                    </a:r>
                  </a:p>
                </c:rich>
              </c:tx>
              <c:spPr/>
              <c:showLegendKey val="0"/>
              <c:showVal val="1"/>
              <c:showCatName val="0"/>
              <c:showSerName val="0"/>
              <c:showPercent val="1"/>
              <c:showBubbleSize val="0"/>
            </c:dLbl>
            <c:dLbl>
              <c:idx val="1"/>
              <c:layout>
                <c:manualLayout>
                  <c:x val="-0.13710985808977269"/>
                  <c:y val="4.4313339509031963E-2"/>
                </c:manualLayout>
              </c:layout>
              <c:tx>
                <c:rich>
                  <a:bodyPr/>
                  <a:lstStyle/>
                  <a:p>
                    <a:r>
                      <a:rPr lang="en-US" dirty="0" smtClean="0"/>
                      <a:t>21</a:t>
                    </a:r>
                    <a:r>
                      <a:rPr lang="en-US" baseline="0" dirty="0" smtClean="0"/>
                      <a:t> SP</a:t>
                    </a:r>
                  </a:p>
                  <a:p>
                    <a:r>
                      <a:rPr lang="en-US" sz="1200" b="0" i="1" dirty="0" smtClean="0"/>
                      <a:t>75</a:t>
                    </a:r>
                    <a:r>
                      <a:rPr lang="en-US" sz="1200" b="0" i="1" dirty="0"/>
                      <a:t>%</a:t>
                    </a:r>
                  </a:p>
                </c:rich>
              </c:tx>
              <c:showLegendKey val="0"/>
              <c:showVal val="1"/>
              <c:showCatName val="0"/>
              <c:showSerName val="0"/>
              <c:showPercent val="1"/>
              <c:showBubbleSize val="0"/>
            </c:dLbl>
            <c:dLbl>
              <c:idx val="2"/>
              <c:layout>
                <c:manualLayout>
                  <c:x val="-3.2869885567329692E-2"/>
                  <c:y val="2.0408163265306121E-2"/>
                </c:manualLayout>
              </c:layout>
              <c:tx>
                <c:rich>
                  <a:bodyPr/>
                  <a:lstStyle/>
                  <a:p>
                    <a:r>
                      <a:rPr lang="en-US" dirty="0" smtClean="0"/>
                      <a:t>5 SP</a:t>
                    </a:r>
                  </a:p>
                  <a:p>
                    <a:r>
                      <a:rPr lang="en-US" sz="1200" b="0" i="1" dirty="0" smtClean="0"/>
                      <a:t>18</a:t>
                    </a:r>
                    <a:r>
                      <a:rPr lang="en-US" sz="1200" b="0" i="1" dirty="0"/>
                      <a:t>%</a:t>
                    </a:r>
                  </a:p>
                </c:rich>
              </c:tx>
              <c:showLegendKey val="0"/>
              <c:showVal val="1"/>
              <c:showCatName val="0"/>
              <c:showSerName val="0"/>
              <c:showPercent val="1"/>
              <c:showBubbleSize val="0"/>
            </c:dLbl>
            <c:txPr>
              <a:bodyPr/>
              <a:lstStyle/>
              <a:p>
                <a:pPr>
                  <a:defRPr sz="1400" b="1">
                    <a:solidFill>
                      <a:schemeClr val="tx1"/>
                    </a:solidFill>
                  </a:defRPr>
                </a:pPr>
                <a:endParaRPr lang="en-US"/>
              </a:p>
            </c:txPr>
            <c:showLegendKey val="0"/>
            <c:showVal val="1"/>
            <c:showCatName val="0"/>
            <c:showSerName val="0"/>
            <c:showPercent val="1"/>
            <c:showBubbleSize val="0"/>
            <c:showLeaderLines val="1"/>
          </c:dLbls>
          <c:cat>
            <c:strRef>
              <c:f>'WH-periodicreporting-20121126-1'!$I$38:$I$40</c:f>
              <c:strCache>
                <c:ptCount val="3"/>
                <c:pt idx="0">
                  <c:v>Inadequate</c:v>
                </c:pt>
                <c:pt idx="1">
                  <c:v>Capture some of the diversity</c:v>
                </c:pt>
                <c:pt idx="2">
                  <c:v>Capture full diversity</c:v>
                </c:pt>
              </c:strCache>
            </c:strRef>
          </c:cat>
          <c:val>
            <c:numRef>
              <c:f>'WH-periodicreporting-20121126-1'!$J$38:$J$40</c:f>
              <c:numCache>
                <c:formatCode>General</c:formatCode>
                <c:ptCount val="3"/>
                <c:pt idx="0">
                  <c:v>2</c:v>
                </c:pt>
                <c:pt idx="1">
                  <c:v>21</c:v>
                </c:pt>
                <c:pt idx="2">
                  <c:v>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6688105014597636"/>
          <c:y val="0.22368882213701652"/>
          <c:w val="0.27990602830756411"/>
          <c:h val="0.35518994336234289"/>
        </c:manualLayout>
      </c:layout>
      <c:overlay val="0"/>
      <c:txPr>
        <a:bodyPr/>
        <a:lstStyle/>
        <a:p>
          <a:pPr>
            <a:defRPr sz="1600">
              <a:solidFill>
                <a:schemeClr val="tx1"/>
              </a:solidFill>
            </a:defRPr>
          </a:pPr>
          <a:endParaRPr lang="en-US"/>
        </a:p>
      </c:txPr>
    </c:legend>
    <c:plotVisOnly val="1"/>
    <c:dispBlanksAs val="gap"/>
    <c:showDLblsOverMax val="0"/>
  </c:chart>
  <c:spPr>
    <a:ln w="76200">
      <a:solidFill>
        <a:schemeClr val="bg1"/>
      </a:solidFill>
    </a:ln>
  </c:spPr>
  <c:txPr>
    <a:bodyPr/>
    <a:lstStyle/>
    <a:p>
      <a:pPr>
        <a:defRPr>
          <a:solidFill>
            <a:schemeClr val="accent3"/>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090010807472594E-2"/>
          <c:y val="0.30341207349081362"/>
          <c:w val="0.35504503113581393"/>
          <c:h val="0.50298046077573633"/>
        </c:manualLayout>
      </c:layout>
      <c:pieChart>
        <c:varyColors val="1"/>
        <c:ser>
          <c:idx val="0"/>
          <c:order val="0"/>
          <c:dLbls>
            <c:dLbl>
              <c:idx val="0"/>
              <c:layout>
                <c:manualLayout>
                  <c:x val="-2.2528948587308938E-2"/>
                  <c:y val="-1.4649314668999708E-2"/>
                </c:manualLayout>
              </c:layout>
              <c:tx>
                <c:rich>
                  <a:bodyPr/>
                  <a:lstStyle/>
                  <a:p>
                    <a:r>
                      <a:rPr lang="en-US" dirty="0" smtClean="0"/>
                      <a:t>1</a:t>
                    </a:r>
                    <a:r>
                      <a:rPr lang="en-US" baseline="0" dirty="0" smtClean="0"/>
                      <a:t> SP</a:t>
                    </a:r>
                  </a:p>
                  <a:p>
                    <a:r>
                      <a:rPr lang="en-US" sz="1200" b="0" i="1" dirty="0" smtClean="0"/>
                      <a:t>3</a:t>
                    </a:r>
                    <a:r>
                      <a:rPr lang="en-US" sz="1200" b="0" i="1" dirty="0"/>
                      <a:t>%</a:t>
                    </a:r>
                  </a:p>
                </c:rich>
              </c:tx>
              <c:showLegendKey val="0"/>
              <c:showVal val="1"/>
              <c:showCatName val="0"/>
              <c:showSerName val="0"/>
              <c:showPercent val="1"/>
              <c:showBubbleSize val="0"/>
            </c:dLbl>
            <c:dLbl>
              <c:idx val="1"/>
              <c:layout/>
              <c:tx>
                <c:rich>
                  <a:bodyPr/>
                  <a:lstStyle/>
                  <a:p>
                    <a:r>
                      <a:rPr lang="en-US" dirty="0" smtClean="0"/>
                      <a:t>3 SP</a:t>
                    </a:r>
                  </a:p>
                  <a:p>
                    <a:r>
                      <a:rPr lang="en-US" sz="1200" b="0" i="1" dirty="0" smtClean="0"/>
                      <a:t>11</a:t>
                    </a:r>
                    <a:r>
                      <a:rPr lang="en-US" sz="1200" b="0" i="1" dirty="0"/>
                      <a:t>%</a:t>
                    </a:r>
                  </a:p>
                </c:rich>
              </c:tx>
              <c:showLegendKey val="0"/>
              <c:showVal val="1"/>
              <c:showCatName val="0"/>
              <c:showSerName val="0"/>
              <c:showPercent val="1"/>
              <c:showBubbleSize val="0"/>
            </c:dLbl>
            <c:dLbl>
              <c:idx val="2"/>
              <c:layout>
                <c:manualLayout>
                  <c:x val="-0.14328933148062376"/>
                  <c:y val="-9.8311096529600461E-2"/>
                </c:manualLayout>
              </c:layout>
              <c:tx>
                <c:rich>
                  <a:bodyPr/>
                  <a:lstStyle/>
                  <a:p>
                    <a:r>
                      <a:rPr lang="en-US" dirty="0" smtClean="0"/>
                      <a:t> 12</a:t>
                    </a:r>
                    <a:r>
                      <a:rPr lang="en-US" baseline="0" dirty="0" smtClean="0"/>
                      <a:t> SP</a:t>
                    </a:r>
                  </a:p>
                  <a:p>
                    <a:r>
                      <a:rPr lang="en-US" sz="1200" b="0" i="1" dirty="0" smtClean="0"/>
                      <a:t>43</a:t>
                    </a:r>
                    <a:r>
                      <a:rPr lang="en-US" sz="1200" b="0" i="1" dirty="0"/>
                      <a:t>%</a:t>
                    </a:r>
                  </a:p>
                </c:rich>
              </c:tx>
              <c:showLegendKey val="0"/>
              <c:showVal val="1"/>
              <c:showCatName val="0"/>
              <c:showSerName val="0"/>
              <c:showPercent val="1"/>
              <c:showBubbleSize val="0"/>
            </c:dLbl>
            <c:dLbl>
              <c:idx val="3"/>
              <c:layout/>
              <c:tx>
                <c:rich>
                  <a:bodyPr/>
                  <a:lstStyle/>
                  <a:p>
                    <a:r>
                      <a:rPr lang="en-US" smtClean="0"/>
                      <a:t>12</a:t>
                    </a:r>
                    <a:r>
                      <a:rPr lang="en-US" baseline="0" smtClean="0"/>
                      <a:t> SP</a:t>
                    </a:r>
                    <a:r>
                      <a:rPr lang="en-US" smtClean="0"/>
                      <a:t> </a:t>
                    </a:r>
                    <a:r>
                      <a:rPr lang="en-US" sz="1200" b="0" i="1"/>
                      <a:t>43%</a:t>
                    </a:r>
                  </a:p>
                </c:rich>
              </c:tx>
              <c:showLegendKey val="0"/>
              <c:showVal val="1"/>
              <c:showCatName val="0"/>
              <c:showSerName val="0"/>
              <c:showPercent val="1"/>
              <c:showBubbleSize val="0"/>
            </c:dLbl>
            <c:txPr>
              <a:bodyPr/>
              <a:lstStyle/>
              <a:p>
                <a:pPr>
                  <a:defRPr sz="1400" b="1"/>
                </a:pPr>
                <a:endParaRPr lang="en-US"/>
              </a:p>
            </c:txPr>
            <c:showLegendKey val="0"/>
            <c:showVal val="1"/>
            <c:showCatName val="0"/>
            <c:showSerName val="0"/>
            <c:showPercent val="1"/>
            <c:showBubbleSize val="0"/>
            <c:showLeaderLines val="1"/>
          </c:dLbls>
          <c:cat>
            <c:strRef>
              <c:f>'WH-periodicreporting-20121126-1'!$J$32:$J$35</c:f>
              <c:strCache>
                <c:ptCount val="4"/>
                <c:pt idx="0">
                  <c:v>No inventories/lists/registers have been established</c:v>
                </c:pt>
                <c:pt idx="1">
                  <c:v>Not actively used </c:v>
                </c:pt>
                <c:pt idx="2">
                  <c:v>Sometimes used</c:v>
                </c:pt>
                <c:pt idx="3">
                  <c:v>Frequently used </c:v>
                </c:pt>
              </c:strCache>
            </c:strRef>
          </c:cat>
          <c:val>
            <c:numRef>
              <c:f>'WH-periodicreporting-20121126-1'!$K$32:$K$35</c:f>
              <c:numCache>
                <c:formatCode>General</c:formatCode>
                <c:ptCount val="4"/>
                <c:pt idx="0">
                  <c:v>1</c:v>
                </c:pt>
                <c:pt idx="1">
                  <c:v>3</c:v>
                </c:pt>
                <c:pt idx="2">
                  <c:v>12</c:v>
                </c:pt>
                <c:pt idx="3">
                  <c:v>12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39961067366579178"/>
          <c:y val="0.24160007776805678"/>
          <c:w val="0.57538932633420814"/>
          <c:h val="0.60826966073685229"/>
        </c:manualLayout>
      </c:layout>
      <c:overlay val="0"/>
      <c:txPr>
        <a:bodyPr/>
        <a:lstStyle/>
        <a:p>
          <a:pPr>
            <a:defRPr sz="1400"/>
          </a:pPr>
          <a:endParaRPr lang="en-US"/>
        </a:p>
      </c:txPr>
    </c:legend>
    <c:plotVisOnly val="1"/>
    <c:dispBlanksAs val="gap"/>
    <c:showDLblsOverMax val="0"/>
  </c:chart>
  <c:spPr>
    <a:ln w="76200">
      <a:solidFill>
        <a:schemeClr val="accent3"/>
      </a:solid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378907182056787E-2"/>
          <c:y val="0.27559565470982794"/>
          <c:w val="0.33328179004749969"/>
          <c:h val="0.78584388907908254"/>
        </c:manualLayout>
      </c:layout>
      <c:pieChart>
        <c:varyColors val="1"/>
        <c:ser>
          <c:idx val="0"/>
          <c:order val="0"/>
          <c:dLbls>
            <c:dLbl>
              <c:idx val="0"/>
              <c:layout>
                <c:manualLayout>
                  <c:x val="-5.0836793128131712E-2"/>
                  <c:y val="-1.5263863293684034E-2"/>
                </c:manualLayout>
              </c:layout>
              <c:tx>
                <c:rich>
                  <a:bodyPr/>
                  <a:lstStyle/>
                  <a:p>
                    <a:r>
                      <a:rPr lang="en-US" dirty="0" smtClean="0"/>
                      <a:t>1 SP</a:t>
                    </a:r>
                  </a:p>
                  <a:p>
                    <a:r>
                      <a:rPr lang="en-US" sz="1200" b="0" i="1" dirty="0" smtClean="0"/>
                      <a:t>4</a:t>
                    </a:r>
                    <a:r>
                      <a:rPr lang="en-US" sz="1200" b="0" i="1" dirty="0"/>
                      <a:t>%</a:t>
                    </a:r>
                  </a:p>
                </c:rich>
              </c:tx>
              <c:showLegendKey val="0"/>
              <c:showVal val="1"/>
              <c:showCatName val="0"/>
              <c:showSerName val="0"/>
              <c:showPercent val="1"/>
              <c:showBubbleSize val="0"/>
            </c:dLbl>
            <c:dLbl>
              <c:idx val="1"/>
              <c:layout>
                <c:manualLayout>
                  <c:x val="1.1283822476735863E-2"/>
                  <c:y val="-3.6732283464566931E-2"/>
                </c:manualLayout>
              </c:layout>
              <c:tx>
                <c:rich>
                  <a:bodyPr/>
                  <a:lstStyle/>
                  <a:p>
                    <a:r>
                      <a:rPr lang="en-US" dirty="0" smtClean="0"/>
                      <a:t>2 SP</a:t>
                    </a:r>
                  </a:p>
                  <a:p>
                    <a:r>
                      <a:rPr lang="en-US" sz="1200" b="0" i="1" dirty="0" smtClean="0"/>
                      <a:t>7</a:t>
                    </a:r>
                    <a:r>
                      <a:rPr lang="en-US" sz="1200" b="0" i="1" dirty="0"/>
                      <a:t>%</a:t>
                    </a:r>
                  </a:p>
                </c:rich>
              </c:tx>
              <c:showLegendKey val="0"/>
              <c:showVal val="1"/>
              <c:showCatName val="0"/>
              <c:showSerName val="0"/>
              <c:showPercent val="1"/>
              <c:showBubbleSize val="0"/>
            </c:dLbl>
            <c:dLbl>
              <c:idx val="2"/>
              <c:layout/>
              <c:tx>
                <c:rich>
                  <a:bodyPr/>
                  <a:lstStyle/>
                  <a:p>
                    <a:r>
                      <a:rPr lang="en-US" dirty="0" smtClean="0"/>
                      <a:t>14 SP</a:t>
                    </a:r>
                  </a:p>
                  <a:p>
                    <a:r>
                      <a:rPr lang="en-US" sz="1200" b="0" i="1" dirty="0" smtClean="0"/>
                      <a:t>50</a:t>
                    </a:r>
                    <a:r>
                      <a:rPr lang="en-US" sz="1200" b="0" i="1" dirty="0"/>
                      <a:t>%</a:t>
                    </a:r>
                  </a:p>
                </c:rich>
              </c:tx>
              <c:showLegendKey val="0"/>
              <c:showVal val="1"/>
              <c:showCatName val="0"/>
              <c:showSerName val="0"/>
              <c:showPercent val="1"/>
              <c:showBubbleSize val="0"/>
            </c:dLbl>
            <c:dLbl>
              <c:idx val="3"/>
              <c:layout/>
              <c:tx>
                <c:rich>
                  <a:bodyPr/>
                  <a:lstStyle/>
                  <a:p>
                    <a:r>
                      <a:rPr lang="en-US" dirty="0" smtClean="0"/>
                      <a:t>11 SP</a:t>
                    </a:r>
                  </a:p>
                  <a:p>
                    <a:r>
                      <a:rPr lang="en-US" sz="1200" b="0" i="1" dirty="0" smtClean="0"/>
                      <a:t>39</a:t>
                    </a:r>
                    <a:r>
                      <a:rPr lang="en-US" sz="1200" b="0" i="1" dirty="0"/>
                      <a:t>%</a:t>
                    </a:r>
                  </a:p>
                </c:rich>
              </c:tx>
              <c:showLegendKey val="0"/>
              <c:showVal val="1"/>
              <c:showCatName val="0"/>
              <c:showSerName val="0"/>
              <c:showPercent val="1"/>
              <c:showBubbleSize val="0"/>
            </c:dLbl>
            <c:txPr>
              <a:bodyPr/>
              <a:lstStyle/>
              <a:p>
                <a:pPr>
                  <a:defRPr sz="1400" b="1"/>
                </a:pPr>
                <a:endParaRPr lang="en-US"/>
              </a:p>
            </c:txPr>
            <c:showLegendKey val="0"/>
            <c:showVal val="1"/>
            <c:showCatName val="0"/>
            <c:showSerName val="0"/>
            <c:showPercent val="1"/>
            <c:showBubbleSize val="0"/>
            <c:showLeaderLines val="1"/>
          </c:dLbls>
          <c:cat>
            <c:strRef>
              <c:f>'WH-periodicreporting-20121126-1'!$I$38:$I$41</c:f>
              <c:strCache>
                <c:ptCount val="4"/>
                <c:pt idx="0">
                  <c:v>No inventories/lists/registers have been established </c:v>
                </c:pt>
                <c:pt idx="1">
                  <c:v>Not actively used</c:v>
                </c:pt>
                <c:pt idx="2">
                  <c:v>Sometimes used </c:v>
                </c:pt>
                <c:pt idx="3">
                  <c:v>Frequently used </c:v>
                </c:pt>
              </c:strCache>
            </c:strRef>
          </c:cat>
          <c:val>
            <c:numRef>
              <c:f>'WH-periodicreporting-20121126-1'!$J$38:$J$41</c:f>
              <c:numCache>
                <c:formatCode>General</c:formatCode>
                <c:ptCount val="4"/>
                <c:pt idx="0">
                  <c:v>1</c:v>
                </c:pt>
                <c:pt idx="1">
                  <c:v>2</c:v>
                </c:pt>
                <c:pt idx="2">
                  <c:v>14</c:v>
                </c:pt>
                <c:pt idx="3">
                  <c:v>11</c:v>
                </c:pt>
              </c:numCache>
            </c:numRef>
          </c:val>
        </c:ser>
        <c:dLbls>
          <c:showLegendKey val="0"/>
          <c:showVal val="0"/>
          <c:showCatName val="0"/>
          <c:showSerName val="0"/>
          <c:showPercent val="0"/>
          <c:showBubbleSize val="0"/>
          <c:showLeaderLines val="1"/>
        </c:dLbls>
        <c:firstSliceAng val="0"/>
      </c:pieChart>
      <c:spPr>
        <a:ln w="76200"/>
      </c:spPr>
    </c:plotArea>
    <c:legend>
      <c:legendPos val="r"/>
      <c:layout>
        <c:manualLayout>
          <c:xMode val="edge"/>
          <c:yMode val="edge"/>
          <c:x val="0.36335658042744656"/>
          <c:y val="0.30648366870807814"/>
          <c:w val="0.62235770528683909"/>
          <c:h val="0.58966571886847474"/>
        </c:manualLayout>
      </c:layout>
      <c:overlay val="0"/>
      <c:txPr>
        <a:bodyPr/>
        <a:lstStyle/>
        <a:p>
          <a:pPr>
            <a:defRPr sz="1400"/>
          </a:pPr>
          <a:endParaRPr lang="en-US"/>
        </a:p>
      </c:txPr>
    </c:legend>
    <c:plotVisOnly val="1"/>
    <c:dispBlanksAs val="gap"/>
    <c:showDLblsOverMax val="0"/>
  </c:chart>
  <c:spPr>
    <a:ln w="76200">
      <a:solidFill>
        <a:schemeClr val="accent2">
          <a:lumMod val="75000"/>
        </a:schemeClr>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933576014262622E-2"/>
          <c:y val="0.19473849305422189"/>
          <c:w val="0.26448293771202797"/>
          <c:h val="0.63586102042122783"/>
        </c:manualLayout>
      </c:layout>
      <c:pieChart>
        <c:varyColors val="1"/>
        <c:ser>
          <c:idx val="0"/>
          <c:order val="0"/>
          <c:dLbls>
            <c:dLbl>
              <c:idx val="0"/>
              <c:layout>
                <c:manualLayout>
                  <c:x val="-5.4746996344209112E-3"/>
                  <c:y val="-4.6233595800524933E-2"/>
                </c:manualLayout>
              </c:layout>
              <c:tx>
                <c:rich>
                  <a:bodyPr/>
                  <a:lstStyle/>
                  <a:p>
                    <a:r>
                      <a:rPr lang="en-US" dirty="0" smtClean="0"/>
                      <a:t>1 SP</a:t>
                    </a:r>
                  </a:p>
                  <a:p>
                    <a:r>
                      <a:rPr lang="en-US" sz="1200" b="0" i="1" dirty="0" smtClean="0"/>
                      <a:t>4</a:t>
                    </a:r>
                    <a:r>
                      <a:rPr lang="en-US" sz="1200" b="0" i="1" dirty="0"/>
                      <a:t>%</a:t>
                    </a:r>
                  </a:p>
                </c:rich>
              </c:tx>
              <c:dLblPos val="bestFit"/>
              <c:showLegendKey val="0"/>
              <c:showVal val="1"/>
              <c:showCatName val="0"/>
              <c:showSerName val="0"/>
              <c:showPercent val="1"/>
              <c:showBubbleSize val="0"/>
            </c:dLbl>
            <c:dLbl>
              <c:idx val="1"/>
              <c:layout>
                <c:manualLayout>
                  <c:x val="7.2512443921307373E-2"/>
                  <c:y val="0.11363298337707786"/>
                </c:manualLayout>
              </c:layout>
              <c:tx>
                <c:rich>
                  <a:bodyPr/>
                  <a:lstStyle/>
                  <a:p>
                    <a:r>
                      <a:rPr lang="en-US" dirty="0" smtClean="0"/>
                      <a:t>4 SP</a:t>
                    </a:r>
                  </a:p>
                  <a:p>
                    <a:r>
                      <a:rPr lang="en-US" sz="1200" b="0" i="1" dirty="0" smtClean="0"/>
                      <a:t>14</a:t>
                    </a:r>
                    <a:r>
                      <a:rPr lang="en-US" sz="1200" b="0" i="1" dirty="0"/>
                      <a:t>%</a:t>
                    </a:r>
                  </a:p>
                </c:rich>
              </c:tx>
              <c:dLblPos val="bestFit"/>
              <c:showLegendKey val="0"/>
              <c:showVal val="1"/>
              <c:showCatName val="0"/>
              <c:showSerName val="0"/>
              <c:showPercent val="1"/>
              <c:showBubbleSize val="0"/>
            </c:dLbl>
            <c:dLbl>
              <c:idx val="2"/>
              <c:layout>
                <c:manualLayout>
                  <c:x val="5.257873783283587E-2"/>
                  <c:y val="-7.1515018955963837E-3"/>
                </c:manualLayout>
              </c:layout>
              <c:tx>
                <c:rich>
                  <a:bodyPr/>
                  <a:lstStyle/>
                  <a:p>
                    <a:r>
                      <a:rPr lang="en-US" dirty="0" smtClean="0"/>
                      <a:t>12 SP</a:t>
                    </a:r>
                  </a:p>
                  <a:p>
                    <a:r>
                      <a:rPr lang="en-US" sz="1200" b="0" i="1" dirty="0" smtClean="0"/>
                      <a:t>43</a:t>
                    </a:r>
                    <a:r>
                      <a:rPr lang="en-US" sz="1200" b="0" i="1" dirty="0"/>
                      <a:t>%</a:t>
                    </a:r>
                  </a:p>
                </c:rich>
              </c:tx>
              <c:dLblPos val="bestFit"/>
              <c:showLegendKey val="0"/>
              <c:showVal val="1"/>
              <c:showCatName val="0"/>
              <c:showSerName val="0"/>
              <c:showPercent val="1"/>
              <c:showBubbleSize val="0"/>
            </c:dLbl>
            <c:dLbl>
              <c:idx val="3"/>
              <c:layout>
                <c:manualLayout>
                  <c:x val="1.236570370479838E-3"/>
                  <c:y val="-0.16282617016622922"/>
                </c:manualLayout>
              </c:layout>
              <c:tx>
                <c:rich>
                  <a:bodyPr/>
                  <a:lstStyle/>
                  <a:p>
                    <a:r>
                      <a:rPr lang="en-US" b="1" i="0" dirty="0" smtClean="0"/>
                      <a:t>11 SP</a:t>
                    </a:r>
                    <a:endParaRPr lang="en-US" dirty="0" smtClean="0"/>
                  </a:p>
                  <a:p>
                    <a:r>
                      <a:rPr lang="en-US" sz="1200" b="0" i="1" dirty="0" smtClean="0"/>
                      <a:t>39</a:t>
                    </a:r>
                    <a:r>
                      <a:rPr lang="en-US" sz="1200" b="0" i="1" dirty="0"/>
                      <a:t>%</a:t>
                    </a:r>
                  </a:p>
                </c:rich>
              </c:tx>
              <c:dLblPos val="bestFit"/>
              <c:showLegendKey val="0"/>
              <c:showVal val="1"/>
              <c:showCatName val="0"/>
              <c:showSerName val="0"/>
              <c:showPercent val="1"/>
              <c:showBubbleSize val="0"/>
            </c:dLbl>
            <c:numFmt formatCode="General" sourceLinked="0"/>
            <c:txPr>
              <a:bodyPr/>
              <a:lstStyle/>
              <a:p>
                <a:pPr>
                  <a:defRPr sz="1400" b="1"/>
                </a:pPr>
                <a:endParaRPr lang="en-US"/>
              </a:p>
            </c:txPr>
            <c:dLblPos val="inEnd"/>
            <c:showLegendKey val="0"/>
            <c:showVal val="1"/>
            <c:showCatName val="0"/>
            <c:showSerName val="0"/>
            <c:showPercent val="1"/>
            <c:showBubbleSize val="0"/>
            <c:showLeaderLines val="1"/>
          </c:dLbls>
          <c:cat>
            <c:strRef>
              <c:f>'WH-periodicreporting-20121126-1'!$J$32:$J$35</c:f>
              <c:strCache>
                <c:ptCount val="4"/>
                <c:pt idx="0">
                  <c:v>No inventories/lists/registers have been established</c:v>
                </c:pt>
                <c:pt idx="1">
                  <c:v>Not actively used</c:v>
                </c:pt>
                <c:pt idx="2">
                  <c:v>Sometimes used</c:v>
                </c:pt>
                <c:pt idx="3">
                  <c:v>Frequently used</c:v>
                </c:pt>
              </c:strCache>
            </c:strRef>
          </c:cat>
          <c:val>
            <c:numRef>
              <c:f>'WH-periodicreporting-20121126-1'!$K$32:$K$35</c:f>
              <c:numCache>
                <c:formatCode>General</c:formatCode>
                <c:ptCount val="4"/>
                <c:pt idx="0">
                  <c:v>1</c:v>
                </c:pt>
                <c:pt idx="1">
                  <c:v>4</c:v>
                </c:pt>
                <c:pt idx="2">
                  <c:v>12</c:v>
                </c:pt>
                <c:pt idx="3">
                  <c:v>11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5966898765753456"/>
          <c:y val="0.16707737921648683"/>
          <c:w val="0.52380208672263062"/>
          <c:h val="0.59177092446777491"/>
        </c:manualLayout>
      </c:layout>
      <c:overlay val="0"/>
      <c:spPr>
        <a:ln>
          <a:solidFill>
            <a:schemeClr val="bg1"/>
          </a:solidFill>
        </a:ln>
      </c:spPr>
      <c:txPr>
        <a:bodyPr/>
        <a:lstStyle/>
        <a:p>
          <a:pPr>
            <a:defRPr sz="1600"/>
          </a:pPr>
          <a:endParaRPr lang="en-US"/>
        </a:p>
      </c:txPr>
    </c:legend>
    <c:plotVisOnly val="1"/>
    <c:dispBlanksAs val="gap"/>
    <c:showDLblsOverMax val="0"/>
  </c:chart>
  <c:spPr>
    <a:ln w="76200">
      <a:solidFill>
        <a:schemeClr val="bg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'WH-periodicreporting-20121004-1'!$B$34</c:f>
              <c:strCache>
                <c:ptCount val="1"/>
                <c:pt idx="0">
                  <c:v>No data</c:v>
                </c:pt>
              </c:strCache>
            </c:strRef>
          </c:tx>
          <c:spPr>
            <a:solidFill>
              <a:schemeClr val="tx2">
                <a:lumMod val="75000"/>
              </a:schemeClr>
            </a:solidFill>
          </c:spPr>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'WH-periodicreporting-20121004-1'!$C$34:$O$34</c:f>
              <c:numCache>
                <c:formatCode>General</c:formatCode>
                <c:ptCount val="13"/>
                <c:pt idx="0">
                  <c:v>0</c:v>
                </c:pt>
                <c:pt idx="1">
                  <c:v>5</c:v>
                </c:pt>
                <c:pt idx="2">
                  <c:v>2</c:v>
                </c:pt>
                <c:pt idx="3">
                  <c:v>0</c:v>
                </c:pt>
                <c:pt idx="4">
                  <c:v>2</c:v>
                </c:pt>
                <c:pt idx="5">
                  <c:v>5</c:v>
                </c:pt>
                <c:pt idx="6">
                  <c:v>4</c:v>
                </c:pt>
                <c:pt idx="7">
                  <c:v>3</c:v>
                </c:pt>
                <c:pt idx="8">
                  <c:v>4</c:v>
                </c:pt>
                <c:pt idx="9">
                  <c:v>5</c:v>
                </c:pt>
                <c:pt idx="10">
                  <c:v>1</c:v>
                </c:pt>
                <c:pt idx="11">
                  <c:v>1</c:v>
                </c:pt>
                <c:pt idx="12">
                  <c:v>4</c:v>
                </c:pt>
              </c:numCache>
            </c:numRef>
          </c:val>
        </c:ser>
        <c:ser>
          <c:idx val="1"/>
          <c:order val="1"/>
          <c:tx>
            <c:strRef>
              <c:f>'WH-periodicreporting-20121004-1'!$B$35</c:f>
              <c:strCache>
                <c:ptCount val="1"/>
                <c:pt idx="0">
                  <c:v>Not applicable</c:v>
                </c:pt>
              </c:strCache>
            </c:strRef>
          </c:tx>
          <c:spPr>
            <a:solidFill>
              <a:schemeClr val="tx2">
                <a:lumMod val="60000"/>
                <a:lumOff val="40000"/>
              </a:schemeClr>
            </a:solidFill>
          </c:spPr>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'WH-periodicreporting-20121004-1'!$C$35:$O$35</c:f>
              <c:numCache>
                <c:formatCode>General</c:formatCode>
                <c:ptCount val="13"/>
                <c:pt idx="0">
                  <c:v>0</c:v>
                </c:pt>
                <c:pt idx="1">
                  <c:v>6</c:v>
                </c:pt>
                <c:pt idx="2">
                  <c:v>3</c:v>
                </c:pt>
                <c:pt idx="3">
                  <c:v>4</c:v>
                </c:pt>
                <c:pt idx="4">
                  <c:v>2</c:v>
                </c:pt>
                <c:pt idx="5">
                  <c:v>2</c:v>
                </c:pt>
                <c:pt idx="6">
                  <c:v>1</c:v>
                </c:pt>
                <c:pt idx="7">
                  <c:v>9</c:v>
                </c:pt>
                <c:pt idx="8">
                  <c:v>3</c:v>
                </c:pt>
                <c:pt idx="9">
                  <c:v>2</c:v>
                </c:pt>
                <c:pt idx="10">
                  <c:v>2</c:v>
                </c:pt>
                <c:pt idx="11">
                  <c:v>1</c:v>
                </c:pt>
                <c:pt idx="12">
                  <c:v>2</c:v>
                </c:pt>
              </c:numCache>
            </c:numRef>
          </c:val>
        </c:ser>
        <c:ser>
          <c:idx val="2"/>
          <c:order val="2"/>
          <c:tx>
            <c:strRef>
              <c:f>'WH-periodicreporting-20121004-1'!$B$36</c:f>
              <c:strCache>
                <c:ptCount val="1"/>
                <c:pt idx="0">
                  <c:v>No involvement</c:v>
                </c:pt>
              </c:strCache>
            </c:strRef>
          </c:tx>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'WH-periodicreporting-20121004-1'!$C$36:$O$36</c:f>
              <c:numCache>
                <c:formatCode>General</c:formatCode>
                <c:ptCount val="13"/>
                <c:pt idx="0">
                  <c:v>0</c:v>
                </c:pt>
                <c:pt idx="1">
                  <c:v>1</c:v>
                </c:pt>
                <c:pt idx="2">
                  <c:v>3</c:v>
                </c:pt>
                <c:pt idx="3">
                  <c:v>5</c:v>
                </c:pt>
                <c:pt idx="4">
                  <c:v>3</c:v>
                </c:pt>
                <c:pt idx="5">
                  <c:v>5</c:v>
                </c:pt>
                <c:pt idx="6">
                  <c:v>7</c:v>
                </c:pt>
                <c:pt idx="7">
                  <c:v>6</c:v>
                </c:pt>
                <c:pt idx="8">
                  <c:v>9</c:v>
                </c:pt>
                <c:pt idx="9">
                  <c:v>12</c:v>
                </c:pt>
                <c:pt idx="10">
                  <c:v>5</c:v>
                </c:pt>
                <c:pt idx="11">
                  <c:v>3</c:v>
                </c:pt>
                <c:pt idx="12">
                  <c:v>5</c:v>
                </c:pt>
              </c:numCache>
            </c:numRef>
          </c:val>
        </c:ser>
        <c:ser>
          <c:idx val="3"/>
          <c:order val="3"/>
          <c:tx>
            <c:strRef>
              <c:f>'WH-periodicreporting-20121004-1'!$B$37</c:f>
              <c:strCache>
                <c:ptCount val="1"/>
                <c:pt idx="0">
                  <c:v>Poor</c:v>
                </c:pt>
              </c:strCache>
            </c:strRef>
          </c:tx>
          <c:spPr>
            <a:solidFill>
              <a:schemeClr val="bg2">
                <a:lumMod val="75000"/>
              </a:schemeClr>
            </a:solidFill>
          </c:spPr>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'WH-periodicreporting-20121004-1'!$C$37:$O$37</c:f>
              <c:numCache>
                <c:formatCode>General</c:formatCode>
                <c:ptCount val="13"/>
                <c:pt idx="0">
                  <c:v>0</c:v>
                </c:pt>
                <c:pt idx="1">
                  <c:v>6</c:v>
                </c:pt>
                <c:pt idx="2">
                  <c:v>5</c:v>
                </c:pt>
                <c:pt idx="3">
                  <c:v>2</c:v>
                </c:pt>
                <c:pt idx="4">
                  <c:v>4</c:v>
                </c:pt>
                <c:pt idx="5">
                  <c:v>3</c:v>
                </c:pt>
                <c:pt idx="6">
                  <c:v>4</c:v>
                </c:pt>
                <c:pt idx="7">
                  <c:v>3</c:v>
                </c:pt>
                <c:pt idx="8">
                  <c:v>6</c:v>
                </c:pt>
                <c:pt idx="9">
                  <c:v>6</c:v>
                </c:pt>
                <c:pt idx="10">
                  <c:v>2</c:v>
                </c:pt>
                <c:pt idx="11">
                  <c:v>2</c:v>
                </c:pt>
                <c:pt idx="12">
                  <c:v>0</c:v>
                </c:pt>
              </c:numCache>
            </c:numRef>
          </c:val>
        </c:ser>
        <c:ser>
          <c:idx val="4"/>
          <c:order val="4"/>
          <c:tx>
            <c:strRef>
              <c:f>'WH-periodicreporting-20121004-1'!$B$38</c:f>
              <c:strCache>
                <c:ptCount val="1"/>
                <c:pt idx="0">
                  <c:v>Fair</c:v>
                </c:pt>
              </c:strCache>
            </c:strRef>
          </c:tx>
          <c:spPr>
            <a:solidFill>
              <a:schemeClr val="accent1">
                <a:lumMod val="40000"/>
                <a:lumOff val="60000"/>
              </a:schemeClr>
            </a:solidFill>
          </c:spPr>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'WH-periodicreporting-20121004-1'!$C$38:$O$38</c:f>
              <c:numCache>
                <c:formatCode>General</c:formatCode>
                <c:ptCount val="13"/>
                <c:pt idx="0">
                  <c:v>8</c:v>
                </c:pt>
                <c:pt idx="1">
                  <c:v>6</c:v>
                </c:pt>
                <c:pt idx="2">
                  <c:v>10</c:v>
                </c:pt>
                <c:pt idx="3">
                  <c:v>10</c:v>
                </c:pt>
                <c:pt idx="4">
                  <c:v>7</c:v>
                </c:pt>
                <c:pt idx="5">
                  <c:v>10</c:v>
                </c:pt>
                <c:pt idx="6">
                  <c:v>7</c:v>
                </c:pt>
                <c:pt idx="7">
                  <c:v>6</c:v>
                </c:pt>
                <c:pt idx="8">
                  <c:v>5</c:v>
                </c:pt>
                <c:pt idx="9">
                  <c:v>2</c:v>
                </c:pt>
                <c:pt idx="10">
                  <c:v>7</c:v>
                </c:pt>
                <c:pt idx="11">
                  <c:v>13</c:v>
                </c:pt>
                <c:pt idx="12">
                  <c:v>7</c:v>
                </c:pt>
              </c:numCache>
            </c:numRef>
          </c:val>
        </c:ser>
        <c:ser>
          <c:idx val="5"/>
          <c:order val="5"/>
          <c:tx>
            <c:strRef>
              <c:f>'WH-periodicreporting-20121004-1'!$B$39</c:f>
              <c:strCache>
                <c:ptCount val="1"/>
                <c:pt idx="0">
                  <c:v>Good</c:v>
                </c:pt>
              </c:strCache>
            </c:strRef>
          </c:tx>
          <c:spPr>
            <a:solidFill>
              <a:schemeClr val="accent2">
                <a:lumMod val="40000"/>
                <a:lumOff val="60000"/>
              </a:schemeClr>
            </a:solidFill>
          </c:spPr>
          <c:invertIfNegative val="0"/>
          <c:cat>
            <c:strRef>
              <c:f>'WH-periodicreporting-20121004-1'!$C$32:$O$33</c:f>
              <c:strCache>
                <c:ptCount val="13"/>
                <c:pt idx="0">
                  <c:v>3.3.1 - National government institution(s)</c:v>
                </c:pt>
                <c:pt idx="1">
                  <c:v>3.3.2 - Regional/provincial/state/government(s)</c:v>
                </c:pt>
                <c:pt idx="2">
                  <c:v>3.3.3 - Local government(s)</c:v>
                </c:pt>
                <c:pt idx="3">
                  <c:v>3.3.4 - Other government departments</c:v>
                </c:pt>
                <c:pt idx="4">
                  <c:v>3.3.5 - UNESCO National Commission</c:v>
                </c:pt>
                <c:pt idx="5">
                  <c:v>3.3.6 - Local auth. within/adjacent to the property</c:v>
                </c:pt>
                <c:pt idx="6">
                  <c:v>3.3.7 - Local communities/residents</c:v>
                </c:pt>
                <c:pt idx="7">
                  <c:v>3.3.8 - Indigenous peoples</c:v>
                </c:pt>
                <c:pt idx="8">
                  <c:v>3.3.9 - Landowners</c:v>
                </c:pt>
                <c:pt idx="9">
                  <c:v>3.3.10 - Local industries</c:v>
                </c:pt>
                <c:pt idx="10">
                  <c:v>3.3.11 - Non Governmental Organization(s)</c:v>
                </c:pt>
                <c:pt idx="11">
                  <c:v>3.3.12 - Consultants/experts</c:v>
                </c:pt>
                <c:pt idx="12">
                  <c:v>3.3.13 - Site manager/coordinator(s)</c:v>
                </c:pt>
              </c:strCache>
            </c:strRef>
          </c:cat>
          <c:val>
            <c:numRef>
              <c:f>'WH-periodicreporting-20121004-1'!$C$39:$O$39</c:f>
              <c:numCache>
                <c:formatCode>General</c:formatCode>
                <c:ptCount val="13"/>
                <c:pt idx="0">
                  <c:v>20</c:v>
                </c:pt>
                <c:pt idx="1">
                  <c:v>4</c:v>
                </c:pt>
                <c:pt idx="2">
                  <c:v>5</c:v>
                </c:pt>
                <c:pt idx="3">
                  <c:v>7</c:v>
                </c:pt>
                <c:pt idx="4">
                  <c:v>10</c:v>
                </c:pt>
                <c:pt idx="5">
                  <c:v>3</c:v>
                </c:pt>
                <c:pt idx="6">
                  <c:v>5</c:v>
                </c:pt>
                <c:pt idx="7">
                  <c:v>1</c:v>
                </c:pt>
                <c:pt idx="8">
                  <c:v>1</c:v>
                </c:pt>
                <c:pt idx="9">
                  <c:v>1</c:v>
                </c:pt>
                <c:pt idx="10">
                  <c:v>11</c:v>
                </c:pt>
                <c:pt idx="11">
                  <c:v>8</c:v>
                </c:pt>
                <c:pt idx="12">
                  <c:v>10</c:v>
                </c:pt>
              </c:numCache>
            </c:numRef>
          </c:val>
        </c:ser>
        <c:dLbls>
          <c:showLegendKey val="0"/>
          <c:showVal val="0"/>
          <c:showCatName val="0"/>
          <c:showSerName val="0"/>
          <c:showPercent val="0"/>
          <c:showBubbleSize val="0"/>
        </c:dLbls>
        <c:gapWidth val="150"/>
        <c:overlap val="100"/>
        <c:axId val="152001152"/>
        <c:axId val="152002944"/>
      </c:barChart>
      <c:catAx>
        <c:axId val="152001152"/>
        <c:scaling>
          <c:orientation val="minMax"/>
        </c:scaling>
        <c:delete val="0"/>
        <c:axPos val="b"/>
        <c:majorTickMark val="out"/>
        <c:minorTickMark val="none"/>
        <c:tickLblPos val="nextTo"/>
        <c:txPr>
          <a:bodyPr/>
          <a:lstStyle/>
          <a:p>
            <a:pPr>
              <a:defRPr sz="1200"/>
            </a:pPr>
            <a:endParaRPr lang="en-US"/>
          </a:p>
        </c:txPr>
        <c:crossAx val="152002944"/>
        <c:crosses val="autoZero"/>
        <c:auto val="1"/>
        <c:lblAlgn val="ctr"/>
        <c:lblOffset val="100"/>
        <c:noMultiLvlLbl val="0"/>
      </c:catAx>
      <c:valAx>
        <c:axId val="152002944"/>
        <c:scaling>
          <c:orientation val="minMax"/>
        </c:scaling>
        <c:delete val="0"/>
        <c:axPos val="l"/>
        <c:majorGridlines/>
        <c:numFmt formatCode="0%" sourceLinked="1"/>
        <c:majorTickMark val="out"/>
        <c:minorTickMark val="none"/>
        <c:tickLblPos val="nextTo"/>
        <c:crossAx val="152001152"/>
        <c:crosses val="autoZero"/>
        <c:crossBetween val="between"/>
      </c:valAx>
    </c:plotArea>
    <c:legend>
      <c:legendPos val="r"/>
      <c:layout/>
      <c:overlay val="0"/>
      <c:txPr>
        <a:bodyPr/>
        <a:lstStyle/>
        <a:p>
          <a:pPr>
            <a:defRPr sz="12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'WH-periodicreporting-20121011-1'!$V$3</c:f>
              <c:strCache>
                <c:ptCount val="1"/>
                <c:pt idx="0">
                  <c:v>No data</c:v>
                </c:pt>
              </c:strCache>
            </c:strRef>
          </c:tx>
          <c:spPr>
            <a:solidFill>
              <a:schemeClr val="tx2">
                <a:lumMod val="75000"/>
              </a:schemeClr>
            </a:solidFill>
          </c:spPr>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'WH-periodicreporting-20121011-1'!$W$3:$AI$3</c:f>
              <c:numCache>
                <c:formatCode>General</c:formatCode>
                <c:ptCount val="13"/>
                <c:pt idx="0">
                  <c:v>1</c:v>
                </c:pt>
                <c:pt idx="1">
                  <c:v>4</c:v>
                </c:pt>
                <c:pt idx="2">
                  <c:v>4</c:v>
                </c:pt>
                <c:pt idx="3">
                  <c:v>2</c:v>
                </c:pt>
                <c:pt idx="4">
                  <c:v>2</c:v>
                </c:pt>
                <c:pt idx="5">
                  <c:v>4</c:v>
                </c:pt>
                <c:pt idx="6">
                  <c:v>2</c:v>
                </c:pt>
                <c:pt idx="7">
                  <c:v>2</c:v>
                </c:pt>
                <c:pt idx="8">
                  <c:v>3</c:v>
                </c:pt>
                <c:pt idx="9">
                  <c:v>3</c:v>
                </c:pt>
                <c:pt idx="10">
                  <c:v>2</c:v>
                </c:pt>
                <c:pt idx="11">
                  <c:v>1</c:v>
                </c:pt>
                <c:pt idx="12">
                  <c:v>2</c:v>
                </c:pt>
              </c:numCache>
            </c:numRef>
          </c:val>
        </c:ser>
        <c:ser>
          <c:idx val="1"/>
          <c:order val="1"/>
          <c:tx>
            <c:strRef>
              <c:f>'WH-periodicreporting-20121011-1'!$V$4</c:f>
              <c:strCache>
                <c:ptCount val="1"/>
                <c:pt idx="0">
                  <c:v>Not applicable</c:v>
                </c:pt>
              </c:strCache>
            </c:strRef>
          </c:tx>
          <c:spPr>
            <a:solidFill>
              <a:schemeClr val="tx2">
                <a:lumMod val="60000"/>
                <a:lumOff val="40000"/>
              </a:schemeClr>
            </a:solidFill>
          </c:spPr>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'WH-periodicreporting-20121011-1'!$W$4:$AI$4</c:f>
              <c:numCache>
                <c:formatCode>General</c:formatCode>
                <c:ptCount val="13"/>
                <c:pt idx="0">
                  <c:v>4</c:v>
                </c:pt>
                <c:pt idx="1">
                  <c:v>7</c:v>
                </c:pt>
                <c:pt idx="2">
                  <c:v>5</c:v>
                </c:pt>
                <c:pt idx="3">
                  <c:v>8</c:v>
                </c:pt>
                <c:pt idx="4">
                  <c:v>5</c:v>
                </c:pt>
                <c:pt idx="5">
                  <c:v>4</c:v>
                </c:pt>
                <c:pt idx="6">
                  <c:v>4</c:v>
                </c:pt>
                <c:pt idx="7">
                  <c:v>13</c:v>
                </c:pt>
                <c:pt idx="8">
                  <c:v>5</c:v>
                </c:pt>
                <c:pt idx="9">
                  <c:v>8</c:v>
                </c:pt>
                <c:pt idx="10">
                  <c:v>6</c:v>
                </c:pt>
                <c:pt idx="11">
                  <c:v>4</c:v>
                </c:pt>
                <c:pt idx="12">
                  <c:v>5</c:v>
                </c:pt>
              </c:numCache>
            </c:numRef>
          </c:val>
        </c:ser>
        <c:ser>
          <c:idx val="2"/>
          <c:order val="2"/>
          <c:tx>
            <c:strRef>
              <c:f>'WH-periodicreporting-20121011-1'!$V$5</c:f>
              <c:strCache>
                <c:ptCount val="1"/>
                <c:pt idx="0">
                  <c:v>No involvement</c:v>
                </c:pt>
              </c:strCache>
            </c:strRef>
          </c:tx>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'WH-periodicreporting-20121011-1'!$W$5:$AI$5</c:f>
              <c:numCache>
                <c:formatCode>General</c:formatCode>
                <c:ptCount val="13"/>
                <c:pt idx="0">
                  <c:v>0</c:v>
                </c:pt>
                <c:pt idx="1">
                  <c:v>2</c:v>
                </c:pt>
                <c:pt idx="2">
                  <c:v>2</c:v>
                </c:pt>
                <c:pt idx="3">
                  <c:v>2</c:v>
                </c:pt>
                <c:pt idx="4">
                  <c:v>2</c:v>
                </c:pt>
                <c:pt idx="5">
                  <c:v>4</c:v>
                </c:pt>
                <c:pt idx="6">
                  <c:v>4</c:v>
                </c:pt>
                <c:pt idx="7">
                  <c:v>4</c:v>
                </c:pt>
                <c:pt idx="8">
                  <c:v>6</c:v>
                </c:pt>
                <c:pt idx="9">
                  <c:v>6</c:v>
                </c:pt>
                <c:pt idx="10">
                  <c:v>6</c:v>
                </c:pt>
                <c:pt idx="11">
                  <c:v>2</c:v>
                </c:pt>
                <c:pt idx="12">
                  <c:v>0</c:v>
                </c:pt>
              </c:numCache>
            </c:numRef>
          </c:val>
        </c:ser>
        <c:ser>
          <c:idx val="3"/>
          <c:order val="3"/>
          <c:tx>
            <c:strRef>
              <c:f>'WH-periodicreporting-20121011-1'!$V$6</c:f>
              <c:strCache>
                <c:ptCount val="1"/>
                <c:pt idx="0">
                  <c:v>Poor</c:v>
                </c:pt>
              </c:strCache>
            </c:strRef>
          </c:tx>
          <c:spPr>
            <a:solidFill>
              <a:schemeClr val="bg2">
                <a:lumMod val="75000"/>
              </a:schemeClr>
            </a:solidFill>
          </c:spPr>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'WH-periodicreporting-20121011-1'!$W$6:$AI$6</c:f>
              <c:numCache>
                <c:formatCode>General</c:formatCode>
                <c:ptCount val="13"/>
                <c:pt idx="0">
                  <c:v>0</c:v>
                </c:pt>
                <c:pt idx="1">
                  <c:v>1</c:v>
                </c:pt>
                <c:pt idx="2">
                  <c:v>2</c:v>
                </c:pt>
                <c:pt idx="3">
                  <c:v>3</c:v>
                </c:pt>
                <c:pt idx="4">
                  <c:v>5</c:v>
                </c:pt>
                <c:pt idx="5">
                  <c:v>4</c:v>
                </c:pt>
                <c:pt idx="6">
                  <c:v>9</c:v>
                </c:pt>
                <c:pt idx="7">
                  <c:v>4</c:v>
                </c:pt>
                <c:pt idx="8">
                  <c:v>7</c:v>
                </c:pt>
                <c:pt idx="9">
                  <c:v>5</c:v>
                </c:pt>
                <c:pt idx="10">
                  <c:v>3</c:v>
                </c:pt>
                <c:pt idx="11">
                  <c:v>2</c:v>
                </c:pt>
                <c:pt idx="12">
                  <c:v>3</c:v>
                </c:pt>
              </c:numCache>
            </c:numRef>
          </c:val>
        </c:ser>
        <c:ser>
          <c:idx val="4"/>
          <c:order val="4"/>
          <c:tx>
            <c:strRef>
              <c:f>'WH-periodicreporting-20121011-1'!$V$7</c:f>
              <c:strCache>
                <c:ptCount val="1"/>
                <c:pt idx="0">
                  <c:v>Fair</c:v>
                </c:pt>
              </c:strCache>
            </c:strRef>
          </c:tx>
          <c:spPr>
            <a:solidFill>
              <a:schemeClr val="accent1">
                <a:lumMod val="40000"/>
                <a:lumOff val="60000"/>
              </a:schemeClr>
            </a:solidFill>
          </c:spPr>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'WH-periodicreporting-20121011-1'!$W$7:$AI$7</c:f>
              <c:numCache>
                <c:formatCode>General</c:formatCode>
                <c:ptCount val="13"/>
                <c:pt idx="0">
                  <c:v>5</c:v>
                </c:pt>
                <c:pt idx="1">
                  <c:v>7</c:v>
                </c:pt>
                <c:pt idx="2">
                  <c:v>7</c:v>
                </c:pt>
                <c:pt idx="3">
                  <c:v>6</c:v>
                </c:pt>
                <c:pt idx="4">
                  <c:v>8</c:v>
                </c:pt>
                <c:pt idx="5">
                  <c:v>9</c:v>
                </c:pt>
                <c:pt idx="6">
                  <c:v>6</c:v>
                </c:pt>
                <c:pt idx="7">
                  <c:v>4</c:v>
                </c:pt>
                <c:pt idx="8">
                  <c:v>4</c:v>
                </c:pt>
                <c:pt idx="9">
                  <c:v>4</c:v>
                </c:pt>
                <c:pt idx="10">
                  <c:v>2</c:v>
                </c:pt>
                <c:pt idx="11">
                  <c:v>8</c:v>
                </c:pt>
                <c:pt idx="12">
                  <c:v>6</c:v>
                </c:pt>
              </c:numCache>
            </c:numRef>
          </c:val>
        </c:ser>
        <c:ser>
          <c:idx val="5"/>
          <c:order val="5"/>
          <c:tx>
            <c:strRef>
              <c:f>'WH-periodicreporting-20121011-1'!$V$8</c:f>
              <c:strCache>
                <c:ptCount val="1"/>
                <c:pt idx="0">
                  <c:v>Good</c:v>
                </c:pt>
              </c:strCache>
            </c:strRef>
          </c:tx>
          <c:spPr>
            <a:solidFill>
              <a:schemeClr val="accent2">
                <a:lumMod val="40000"/>
                <a:lumOff val="60000"/>
              </a:schemeClr>
            </a:solidFill>
          </c:spPr>
          <c:invertIfNegative val="0"/>
          <c:cat>
            <c:strRef>
              <c:f>'WH-periodicreporting-20121011-1'!$W$1:$AI$2</c:f>
              <c:strCache>
                <c:ptCount val="13"/>
                <c:pt idx="0">
                  <c:v>4.2.1 - National government institution(s)</c:v>
                </c:pt>
                <c:pt idx="1">
                  <c:v>4.2.2 - Regional/provincial/state government(s)</c:v>
                </c:pt>
                <c:pt idx="2">
                  <c:v>4.2.3 - Local government(s)</c:v>
                </c:pt>
                <c:pt idx="3">
                  <c:v>4.2.4 - Other government departments</c:v>
                </c:pt>
                <c:pt idx="4">
                  <c:v>4.2.5 - UNESCO National Commission</c:v>
                </c:pt>
                <c:pt idx="5">
                  <c:v>4.2.6 - Local auth. within/adjacent to the property</c:v>
                </c:pt>
                <c:pt idx="6">
                  <c:v>4.2.7 - Local communities/residents</c:v>
                </c:pt>
                <c:pt idx="7">
                  <c:v>4.2.8 - Indigenous peoples</c:v>
                </c:pt>
                <c:pt idx="8">
                  <c:v>4.2.9 - Landowners</c:v>
                </c:pt>
                <c:pt idx="9">
                  <c:v>4.2.10 - Local industries</c:v>
                </c:pt>
                <c:pt idx="10">
                  <c:v>4.2.11 - Non Governmental Organization(s)</c:v>
                </c:pt>
                <c:pt idx="11">
                  <c:v>4.2.12 - Consultants/experts</c:v>
                </c:pt>
                <c:pt idx="12">
                  <c:v>4.2.13 - Site manager/coordinator</c:v>
                </c:pt>
              </c:strCache>
            </c:strRef>
          </c:cat>
          <c:val>
            <c:numRef>
              <c:f>'WH-periodicreporting-20121011-1'!$W$8:$AI$8</c:f>
              <c:numCache>
                <c:formatCode>General</c:formatCode>
                <c:ptCount val="13"/>
                <c:pt idx="0">
                  <c:v>18</c:v>
                </c:pt>
                <c:pt idx="1">
                  <c:v>6</c:v>
                </c:pt>
                <c:pt idx="2">
                  <c:v>8</c:v>
                </c:pt>
                <c:pt idx="3">
                  <c:v>7</c:v>
                </c:pt>
                <c:pt idx="4">
                  <c:v>6</c:v>
                </c:pt>
                <c:pt idx="5">
                  <c:v>3</c:v>
                </c:pt>
                <c:pt idx="6">
                  <c:v>4</c:v>
                </c:pt>
                <c:pt idx="7">
                  <c:v>1</c:v>
                </c:pt>
                <c:pt idx="8">
                  <c:v>3</c:v>
                </c:pt>
                <c:pt idx="9">
                  <c:v>2</c:v>
                </c:pt>
                <c:pt idx="10">
                  <c:v>9</c:v>
                </c:pt>
                <c:pt idx="11">
                  <c:v>11</c:v>
                </c:pt>
                <c:pt idx="12">
                  <c:v>12</c:v>
                </c:pt>
              </c:numCache>
            </c:numRef>
          </c:val>
        </c:ser>
        <c:dLbls>
          <c:showLegendKey val="0"/>
          <c:showVal val="0"/>
          <c:showCatName val="0"/>
          <c:showSerName val="0"/>
          <c:showPercent val="0"/>
          <c:showBubbleSize val="0"/>
        </c:dLbls>
        <c:gapWidth val="150"/>
        <c:overlap val="100"/>
        <c:axId val="152078592"/>
        <c:axId val="152084480"/>
      </c:barChart>
      <c:catAx>
        <c:axId val="152078592"/>
        <c:scaling>
          <c:orientation val="minMax"/>
        </c:scaling>
        <c:delete val="0"/>
        <c:axPos val="b"/>
        <c:majorTickMark val="out"/>
        <c:minorTickMark val="none"/>
        <c:tickLblPos val="nextTo"/>
        <c:txPr>
          <a:bodyPr/>
          <a:lstStyle/>
          <a:p>
            <a:pPr>
              <a:defRPr sz="1200"/>
            </a:pPr>
            <a:endParaRPr lang="en-US"/>
          </a:p>
        </c:txPr>
        <c:crossAx val="152084480"/>
        <c:crosses val="autoZero"/>
        <c:auto val="1"/>
        <c:lblAlgn val="ctr"/>
        <c:lblOffset val="100"/>
        <c:noMultiLvlLbl val="0"/>
      </c:catAx>
      <c:valAx>
        <c:axId val="152084480"/>
        <c:scaling>
          <c:orientation val="minMax"/>
        </c:scaling>
        <c:delete val="0"/>
        <c:axPos val="l"/>
        <c:majorGridlines/>
        <c:numFmt formatCode="0%" sourceLinked="1"/>
        <c:majorTickMark val="out"/>
        <c:minorTickMark val="none"/>
        <c:tickLblPos val="nextTo"/>
        <c:crossAx val="152078592"/>
        <c:crosses val="autoZero"/>
        <c:crossBetween val="between"/>
      </c:valAx>
    </c:plotArea>
    <c:legend>
      <c:legendPos val="r"/>
      <c:layout/>
      <c:overlay val="0"/>
      <c:txPr>
        <a:bodyPr/>
        <a:lstStyle/>
        <a:p>
          <a:pPr>
            <a:defRPr sz="1200"/>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'WH-periodicreporting-20121011-1'!$G$32</c:f>
              <c:strCache>
                <c:ptCount val="1"/>
                <c:pt idx="0">
                  <c:v>No answer</c:v>
                </c:pt>
              </c:strCache>
            </c:strRef>
          </c:tx>
          <c:spPr>
            <a:solidFill>
              <a:schemeClr val="tx2">
                <a:lumMod val="75000"/>
              </a:schemeClr>
            </a:solidFill>
          </c:spPr>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'WH-periodicreporting-20121011-1'!$H$32:$R$32</c:f>
              <c:numCache>
                <c:formatCode>General</c:formatCode>
                <c:ptCount val="11"/>
                <c:pt idx="0">
                  <c:v>0</c:v>
                </c:pt>
                <c:pt idx="1">
                  <c:v>0</c:v>
                </c:pt>
                <c:pt idx="2">
                  <c:v>0</c:v>
                </c:pt>
                <c:pt idx="3">
                  <c:v>0</c:v>
                </c:pt>
                <c:pt idx="4">
                  <c:v>0</c:v>
                </c:pt>
                <c:pt idx="5">
                  <c:v>0</c:v>
                </c:pt>
                <c:pt idx="6">
                  <c:v>0</c:v>
                </c:pt>
                <c:pt idx="7">
                  <c:v>0</c:v>
                </c:pt>
                <c:pt idx="8">
                  <c:v>0</c:v>
                </c:pt>
                <c:pt idx="9">
                  <c:v>0</c:v>
                </c:pt>
                <c:pt idx="10">
                  <c:v>8</c:v>
                </c:pt>
              </c:numCache>
            </c:numRef>
          </c:val>
        </c:ser>
        <c:ser>
          <c:idx val="1"/>
          <c:order val="1"/>
          <c:tx>
            <c:strRef>
              <c:f>'WH-periodicreporting-20121011-1'!$G$33</c:f>
              <c:strCache>
                <c:ptCount val="1"/>
                <c:pt idx="0">
                  <c:v>Not applicable</c:v>
                </c:pt>
              </c:strCache>
            </c:strRef>
          </c:tx>
          <c:spPr>
            <a:solidFill>
              <a:schemeClr val="tx2">
                <a:lumMod val="60000"/>
                <a:lumOff val="40000"/>
              </a:schemeClr>
            </a:solidFill>
          </c:spPr>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'WH-periodicreporting-20121011-1'!$H$33:$R$33</c:f>
              <c:numCache>
                <c:formatCode>General</c:formatCode>
                <c:ptCount val="11"/>
                <c:pt idx="0">
                  <c:v>0</c:v>
                </c:pt>
                <c:pt idx="1">
                  <c:v>0</c:v>
                </c:pt>
                <c:pt idx="2">
                  <c:v>0</c:v>
                </c:pt>
                <c:pt idx="3">
                  <c:v>0</c:v>
                </c:pt>
                <c:pt idx="4">
                  <c:v>0</c:v>
                </c:pt>
                <c:pt idx="5">
                  <c:v>0</c:v>
                </c:pt>
                <c:pt idx="6">
                  <c:v>1</c:v>
                </c:pt>
                <c:pt idx="7">
                  <c:v>0</c:v>
                </c:pt>
                <c:pt idx="8">
                  <c:v>1</c:v>
                </c:pt>
                <c:pt idx="9">
                  <c:v>0</c:v>
                </c:pt>
                <c:pt idx="10">
                  <c:v>15</c:v>
                </c:pt>
              </c:numCache>
            </c:numRef>
          </c:val>
        </c:ser>
        <c:ser>
          <c:idx val="2"/>
          <c:order val="2"/>
          <c:tx>
            <c:strRef>
              <c:f>'WH-periodicreporting-20121011-1'!$G$34</c:f>
              <c:strCache>
                <c:ptCount val="1"/>
                <c:pt idx="0">
                  <c:v>Low benefit</c:v>
                </c:pt>
              </c:strCache>
            </c:strRef>
          </c:tx>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'WH-periodicreporting-20121011-1'!$H$34:$R$34</c:f>
              <c:numCache>
                <c:formatCode>General</c:formatCode>
                <c:ptCount val="11"/>
                <c:pt idx="0">
                  <c:v>0</c:v>
                </c:pt>
                <c:pt idx="1">
                  <c:v>0</c:v>
                </c:pt>
                <c:pt idx="2">
                  <c:v>1</c:v>
                </c:pt>
                <c:pt idx="3">
                  <c:v>0</c:v>
                </c:pt>
                <c:pt idx="4">
                  <c:v>0</c:v>
                </c:pt>
                <c:pt idx="5">
                  <c:v>1</c:v>
                </c:pt>
                <c:pt idx="6">
                  <c:v>2</c:v>
                </c:pt>
                <c:pt idx="7">
                  <c:v>3</c:v>
                </c:pt>
                <c:pt idx="8">
                  <c:v>0</c:v>
                </c:pt>
                <c:pt idx="9">
                  <c:v>2</c:v>
                </c:pt>
                <c:pt idx="10">
                  <c:v>0</c:v>
                </c:pt>
              </c:numCache>
            </c:numRef>
          </c:val>
        </c:ser>
        <c:ser>
          <c:idx val="3"/>
          <c:order val="3"/>
          <c:tx>
            <c:strRef>
              <c:f>'WH-periodicreporting-20121011-1'!$G$35</c:f>
              <c:strCache>
                <c:ptCount val="1"/>
                <c:pt idx="0">
                  <c:v>Limited benefit</c:v>
                </c:pt>
              </c:strCache>
            </c:strRef>
          </c:tx>
          <c:spPr>
            <a:solidFill>
              <a:schemeClr val="bg2">
                <a:lumMod val="75000"/>
              </a:schemeClr>
            </a:solidFill>
          </c:spPr>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'WH-periodicreporting-20121011-1'!$H$35:$R$35</c:f>
              <c:numCache>
                <c:formatCode>General</c:formatCode>
                <c:ptCount val="11"/>
                <c:pt idx="0">
                  <c:v>1</c:v>
                </c:pt>
                <c:pt idx="1">
                  <c:v>2</c:v>
                </c:pt>
                <c:pt idx="2">
                  <c:v>0</c:v>
                </c:pt>
                <c:pt idx="3">
                  <c:v>6</c:v>
                </c:pt>
                <c:pt idx="4">
                  <c:v>1</c:v>
                </c:pt>
                <c:pt idx="5">
                  <c:v>8</c:v>
                </c:pt>
                <c:pt idx="6">
                  <c:v>5</c:v>
                </c:pt>
                <c:pt idx="7">
                  <c:v>6</c:v>
                </c:pt>
                <c:pt idx="8">
                  <c:v>1</c:v>
                </c:pt>
                <c:pt idx="9">
                  <c:v>7</c:v>
                </c:pt>
                <c:pt idx="10">
                  <c:v>1</c:v>
                </c:pt>
              </c:numCache>
            </c:numRef>
          </c:val>
        </c:ser>
        <c:ser>
          <c:idx val="4"/>
          <c:order val="4"/>
          <c:tx>
            <c:strRef>
              <c:f>'WH-periodicreporting-20121011-1'!$G$36</c:f>
              <c:strCache>
                <c:ptCount val="1"/>
                <c:pt idx="0">
                  <c:v>Some benefit</c:v>
                </c:pt>
              </c:strCache>
            </c:strRef>
          </c:tx>
          <c:spPr>
            <a:solidFill>
              <a:schemeClr val="accent1">
                <a:lumMod val="40000"/>
                <a:lumOff val="60000"/>
              </a:schemeClr>
            </a:solidFill>
          </c:spPr>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'WH-periodicreporting-20121011-1'!$H$36:$R$36</c:f>
              <c:numCache>
                <c:formatCode>General</c:formatCode>
                <c:ptCount val="11"/>
                <c:pt idx="0">
                  <c:v>10</c:v>
                </c:pt>
                <c:pt idx="1">
                  <c:v>9</c:v>
                </c:pt>
                <c:pt idx="2">
                  <c:v>14</c:v>
                </c:pt>
                <c:pt idx="3">
                  <c:v>7</c:v>
                </c:pt>
                <c:pt idx="4">
                  <c:v>9</c:v>
                </c:pt>
                <c:pt idx="5">
                  <c:v>10</c:v>
                </c:pt>
                <c:pt idx="6">
                  <c:v>8</c:v>
                </c:pt>
                <c:pt idx="7">
                  <c:v>7</c:v>
                </c:pt>
                <c:pt idx="8">
                  <c:v>10</c:v>
                </c:pt>
                <c:pt idx="9">
                  <c:v>7</c:v>
                </c:pt>
                <c:pt idx="10">
                  <c:v>0</c:v>
                </c:pt>
              </c:numCache>
            </c:numRef>
          </c:val>
        </c:ser>
        <c:ser>
          <c:idx val="5"/>
          <c:order val="5"/>
          <c:tx>
            <c:strRef>
              <c:f>'WH-periodicreporting-20121011-1'!$G$37</c:f>
              <c:strCache>
                <c:ptCount val="1"/>
                <c:pt idx="0">
                  <c:v>High benefit</c:v>
                </c:pt>
              </c:strCache>
            </c:strRef>
          </c:tx>
          <c:spPr>
            <a:solidFill>
              <a:schemeClr val="accent2">
                <a:lumMod val="40000"/>
                <a:lumOff val="60000"/>
              </a:schemeClr>
            </a:solidFill>
          </c:spPr>
          <c:invertIfNegative val="0"/>
          <c:cat>
            <c:strRef>
              <c:f>'WH-periodicreporting-20121011-1'!$H$30:$R$31</c:f>
              <c:strCache>
                <c:ptCount val="11"/>
                <c:pt idx="0">
                  <c:v>4.3.1.</c:v>
                </c:pt>
                <c:pt idx="1">
                  <c:v>4.3.2.</c:v>
                </c:pt>
                <c:pt idx="2">
                  <c:v>4.3.3.</c:v>
                </c:pt>
                <c:pt idx="3">
                  <c:v>4.3.4.</c:v>
                </c:pt>
                <c:pt idx="4">
                  <c:v>4.3.5.</c:v>
                </c:pt>
                <c:pt idx="5">
                  <c:v>4.3.6.</c:v>
                </c:pt>
                <c:pt idx="6">
                  <c:v>4.3.7.</c:v>
                </c:pt>
                <c:pt idx="7">
                  <c:v>4.3.8.</c:v>
                </c:pt>
                <c:pt idx="8">
                  <c:v>4.3.9.</c:v>
                </c:pt>
                <c:pt idx="9">
                  <c:v>4.3.10.</c:v>
                </c:pt>
                <c:pt idx="10">
                  <c:v>4.3.11.</c:v>
                </c:pt>
              </c:strCache>
            </c:strRef>
          </c:cat>
          <c:val>
            <c:numRef>
              <c:f>'WH-periodicreporting-20121011-1'!$H$37:$R$37</c:f>
              <c:numCache>
                <c:formatCode>General</c:formatCode>
                <c:ptCount val="11"/>
                <c:pt idx="0">
                  <c:v>15</c:v>
                </c:pt>
                <c:pt idx="1">
                  <c:v>15</c:v>
                </c:pt>
                <c:pt idx="2">
                  <c:v>11</c:v>
                </c:pt>
                <c:pt idx="3">
                  <c:v>13</c:v>
                </c:pt>
                <c:pt idx="4">
                  <c:v>16</c:v>
                </c:pt>
                <c:pt idx="5">
                  <c:v>7</c:v>
                </c:pt>
                <c:pt idx="6">
                  <c:v>10</c:v>
                </c:pt>
                <c:pt idx="7">
                  <c:v>10</c:v>
                </c:pt>
                <c:pt idx="8">
                  <c:v>14</c:v>
                </c:pt>
                <c:pt idx="9">
                  <c:v>10</c:v>
                </c:pt>
                <c:pt idx="10">
                  <c:v>2</c:v>
                </c:pt>
              </c:numCache>
            </c:numRef>
          </c:val>
        </c:ser>
        <c:dLbls>
          <c:showLegendKey val="0"/>
          <c:showVal val="0"/>
          <c:showCatName val="0"/>
          <c:showSerName val="0"/>
          <c:showPercent val="0"/>
          <c:showBubbleSize val="0"/>
        </c:dLbls>
        <c:gapWidth val="150"/>
        <c:overlap val="100"/>
        <c:axId val="151938560"/>
        <c:axId val="151940096"/>
      </c:barChart>
      <c:catAx>
        <c:axId val="151938560"/>
        <c:scaling>
          <c:orientation val="minMax"/>
        </c:scaling>
        <c:delete val="0"/>
        <c:axPos val="b"/>
        <c:majorTickMark val="out"/>
        <c:minorTickMark val="none"/>
        <c:tickLblPos val="nextTo"/>
        <c:txPr>
          <a:bodyPr/>
          <a:lstStyle/>
          <a:p>
            <a:pPr>
              <a:defRPr sz="1200" b="1"/>
            </a:pPr>
            <a:endParaRPr lang="en-US"/>
          </a:p>
        </c:txPr>
        <c:crossAx val="151940096"/>
        <c:crosses val="autoZero"/>
        <c:auto val="1"/>
        <c:lblAlgn val="ctr"/>
        <c:lblOffset val="100"/>
        <c:noMultiLvlLbl val="0"/>
      </c:catAx>
      <c:valAx>
        <c:axId val="151940096"/>
        <c:scaling>
          <c:orientation val="minMax"/>
        </c:scaling>
        <c:delete val="0"/>
        <c:axPos val="l"/>
        <c:majorGridlines/>
        <c:numFmt formatCode="0%" sourceLinked="1"/>
        <c:majorTickMark val="out"/>
        <c:minorTickMark val="none"/>
        <c:tickLblPos val="nextTo"/>
        <c:crossAx val="151938560"/>
        <c:crosses val="autoZero"/>
        <c:crossBetween val="between"/>
      </c:valAx>
    </c:plotArea>
    <c:legend>
      <c:legendPos val="r"/>
      <c:layout/>
      <c:overlay val="0"/>
      <c:txPr>
        <a:bodyPr/>
        <a:lstStyle/>
        <a:p>
          <a:pPr>
            <a:defRPr sz="1200"/>
          </a:pPr>
          <a:endParaRPr lang="en-US"/>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0.03922</cdr:x>
      <cdr:y>0.02778</cdr:y>
    </cdr:from>
    <cdr:to>
      <cdr:x>0.43137</cdr:x>
      <cdr:y>0.13889</cdr:y>
    </cdr:to>
    <cdr:sp macro="" textlink="">
      <cdr:nvSpPr>
        <cdr:cNvPr id="4" name="Footer Placeholder 2"/>
        <cdr:cNvSpPr>
          <a:spLocks xmlns:a="http://schemas.openxmlformats.org/drawingml/2006/main" noGrp="1"/>
        </cdr:cNvSpPr>
      </cdr:nvSpPr>
      <cdr:spPr>
        <a:xfrm xmlns:a="http://schemas.openxmlformats.org/drawingml/2006/main">
          <a:off x="152400" y="99485"/>
          <a:ext cx="1524000" cy="397933"/>
        </a:xfrm>
        <a:prstGeom xmlns:a="http://schemas.openxmlformats.org/drawingml/2006/main" prst="rect">
          <a:avLst/>
        </a:prstGeom>
      </cdr:spPr>
      <cdr:txBody>
        <a:bodyPr xmlns:a="http://schemas.openxmlformats.org/drawingml/2006/main" vert="horz" anchor="ctr"/>
        <a:lstStyle xmlns:a="http://schemas.openxmlformats.org/drawingml/2006/main">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l"/>
          <a:r>
            <a:rPr lang="en-US" dirty="0" smtClean="0">
              <a:solidFill>
                <a:schemeClr val="accent4">
                  <a:lumMod val="75000"/>
                </a:schemeClr>
              </a:solidFill>
            </a:rPr>
            <a:t>2.4</a:t>
          </a:r>
          <a:r>
            <a:rPr lang="en-US" dirty="0" smtClean="0">
              <a:solidFill>
                <a:schemeClr val="accent3"/>
              </a:solidFill>
            </a:rPr>
            <a:t> - </a:t>
          </a:r>
          <a:r>
            <a:rPr lang="en-US" b="1" i="1" u="sng" dirty="0" smtClean="0">
              <a:solidFill>
                <a:schemeClr val="accent3"/>
              </a:solidFill>
            </a:rPr>
            <a:t>Cultural</a:t>
          </a:r>
          <a:endParaRPr lang="en-US" b="1" i="1" u="sng" dirty="0">
            <a:solidFill>
              <a:schemeClr val="accent3"/>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3327" cy="49268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08180" y="0"/>
            <a:ext cx="2913327" cy="492681"/>
          </a:xfrm>
          <a:prstGeom prst="rect">
            <a:avLst/>
          </a:prstGeom>
        </p:spPr>
        <p:txBody>
          <a:bodyPr vert="horz" lIns="91440" tIns="45720" rIns="91440" bIns="45720" rtlCol="0"/>
          <a:lstStyle>
            <a:lvl1pPr algn="r">
              <a:defRPr sz="1200"/>
            </a:lvl1pPr>
          </a:lstStyle>
          <a:p>
            <a:fld id="{E1D17CD3-E3CF-4EE7-826E-01EDF110BB3B}" type="datetimeFigureOut">
              <a:rPr lang="en-US" smtClean="0"/>
              <a:t>11/29/2012</a:t>
            </a:fld>
            <a:endParaRPr lang="en-US"/>
          </a:p>
        </p:txBody>
      </p:sp>
      <p:sp>
        <p:nvSpPr>
          <p:cNvPr id="4" name="Slide Image Placeholder 3"/>
          <p:cNvSpPr>
            <a:spLocks noGrp="1" noRot="1" noChangeAspect="1"/>
          </p:cNvSpPr>
          <p:nvPr>
            <p:ph type="sldImg" idx="2"/>
          </p:nvPr>
        </p:nvSpPr>
        <p:spPr>
          <a:xfrm>
            <a:off x="900113" y="739775"/>
            <a:ext cx="4922837" cy="36941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2307" y="4680466"/>
            <a:ext cx="5378450" cy="443412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59222"/>
            <a:ext cx="2913327" cy="49268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08180" y="9359222"/>
            <a:ext cx="2913327" cy="492681"/>
          </a:xfrm>
          <a:prstGeom prst="rect">
            <a:avLst/>
          </a:prstGeom>
        </p:spPr>
        <p:txBody>
          <a:bodyPr vert="horz" lIns="91440" tIns="45720" rIns="91440" bIns="45720" rtlCol="0" anchor="b"/>
          <a:lstStyle>
            <a:lvl1pPr algn="r">
              <a:defRPr sz="1200"/>
            </a:lvl1pPr>
          </a:lstStyle>
          <a:p>
            <a:fld id="{89857CBA-41F2-41ED-88A2-39CE639D197A}" type="slidenum">
              <a:rPr lang="en-US" smtClean="0"/>
              <a:t>‹#›</a:t>
            </a:fld>
            <a:endParaRPr lang="en-US"/>
          </a:p>
        </p:txBody>
      </p:sp>
    </p:spTree>
    <p:extLst>
      <p:ext uri="{BB962C8B-B14F-4D97-AF65-F5344CB8AC3E}">
        <p14:creationId xmlns:p14="http://schemas.microsoft.com/office/powerpoint/2010/main" val="167931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C0CBAE1-D3DE-4D85-9938-A744EC884828}" type="datetime1">
              <a:rPr lang="en-US" smtClean="0"/>
              <a:t>11/29/2012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B1DE7A1-DCBE-4645-9088-FB691E9BF2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025E8C-F9D9-414D-9EF4-48188A8B2713}" type="datetime1">
              <a:rPr lang="en-US" smtClean="0"/>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DE7A1-DCBE-4645-9088-FB691E9BF2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13D9FBF-5AA0-4222-8356-B0484F3C17B1}" type="datetime1">
              <a:rPr lang="en-US" smtClean="0"/>
              <a:t>11/29/2012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B1DE7A1-DCBE-4645-9088-FB691E9BF2E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4FDFE64-54A0-46DB-B79B-4256F11CA050}" type="datetime1">
              <a:rPr lang="en-US" smtClean="0"/>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B1DE7A1-DCBE-4645-9088-FB691E9BF2EE}"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6842603-67AB-4887-976B-1B8110D488DE}" type="datetime1">
              <a:rPr lang="en-US" smtClean="0"/>
              <a:t>11/29/2012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B1DE7A1-DCBE-4645-9088-FB691E9BF2EE}"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5CF3001-BB03-46AB-ABFA-E234A6573345}" type="datetime1">
              <a:rPr lang="en-US" smtClean="0"/>
              <a:t>11/29/2012</a:t>
            </a:fld>
            <a:endParaRPr lang="en-US"/>
          </a:p>
        </p:txBody>
      </p:sp>
      <p:sp>
        <p:nvSpPr>
          <p:cNvPr id="10" name="Slide Number Placeholder 9"/>
          <p:cNvSpPr>
            <a:spLocks noGrp="1"/>
          </p:cNvSpPr>
          <p:nvPr>
            <p:ph type="sldNum" sz="quarter" idx="16"/>
          </p:nvPr>
        </p:nvSpPr>
        <p:spPr/>
        <p:txBody>
          <a:bodyPr rtlCol="0"/>
          <a:lstStyle/>
          <a:p>
            <a:fld id="{DB1DE7A1-DCBE-4645-9088-FB691E9BF2EE}"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BF68258-6E23-4043-B73D-366129B2D0A5}" type="datetime1">
              <a:rPr lang="en-US" smtClean="0"/>
              <a:t>11/29/2012</a:t>
            </a:fld>
            <a:endParaRPr lang="en-US"/>
          </a:p>
        </p:txBody>
      </p:sp>
      <p:sp>
        <p:nvSpPr>
          <p:cNvPr id="12" name="Slide Number Placeholder 11"/>
          <p:cNvSpPr>
            <a:spLocks noGrp="1"/>
          </p:cNvSpPr>
          <p:nvPr>
            <p:ph type="sldNum" sz="quarter" idx="16"/>
          </p:nvPr>
        </p:nvSpPr>
        <p:spPr/>
        <p:txBody>
          <a:bodyPr rtlCol="0"/>
          <a:lstStyle/>
          <a:p>
            <a:fld id="{DB1DE7A1-DCBE-4645-9088-FB691E9BF2EE}"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C9BFA8-EC41-403D-8A34-DF631B96F66E}" type="datetime1">
              <a:rPr lang="en-US" smtClean="0"/>
              <a:t>11/29/2012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B1DE7A1-DCBE-4645-9088-FB691E9BF2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C3228-DA43-4AF5-8C52-001F8DE65FA8}" type="datetime1">
              <a:rPr lang="en-US" smtClean="0"/>
              <a:t>11/29/2012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B1DE7A1-DCBE-4645-9088-FB691E9BF2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3E49B2-710E-43B1-838C-4174A5806060}" type="datetime1">
              <a:rPr lang="en-US" smtClean="0"/>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B1DE7A1-DCBE-4645-9088-FB691E9BF2EE}"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60B92E2-B5F5-41D2-95A5-F4B6DC66CDB8}" type="datetime1">
              <a:rPr lang="en-US" smtClean="0"/>
              <a:t>11/29/2012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B1DE7A1-DCBE-4645-9088-FB691E9BF2EE}"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FBB90-1C9B-46F0-9201-F820824F6CFE}" type="datetime1">
              <a:rPr lang="en-US" smtClean="0"/>
              <a:t>11/29/2012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B1DE7A1-DCBE-4645-9088-FB691E9BF2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1066800"/>
            <a:ext cx="5536442" cy="1828800"/>
          </a:xfrm>
        </p:spPr>
        <p:txBody>
          <a:bodyPr/>
          <a:lstStyle/>
          <a:p>
            <a:r>
              <a:rPr lang="en-US" dirty="0" smtClean="0"/>
              <a:t>RESULTS OF SECTION I</a:t>
            </a:r>
            <a:endParaRPr lang="en-US" dirty="0"/>
          </a:p>
        </p:txBody>
      </p:sp>
      <p:sp>
        <p:nvSpPr>
          <p:cNvPr id="3" name="Subtitle 2"/>
          <p:cNvSpPr>
            <a:spLocks noGrp="1"/>
          </p:cNvSpPr>
          <p:nvPr>
            <p:ph type="subTitle" idx="1"/>
          </p:nvPr>
        </p:nvSpPr>
        <p:spPr>
          <a:xfrm>
            <a:off x="412830" y="3048000"/>
            <a:ext cx="8001000" cy="685800"/>
          </a:xfrm>
        </p:spPr>
        <p:txBody>
          <a:bodyPr>
            <a:noAutofit/>
          </a:bodyPr>
          <a:lstStyle/>
          <a:p>
            <a:r>
              <a:rPr lang="en-US" sz="2000" dirty="0"/>
              <a:t>Final meeting of the Second Cycle of the Periodic Reporting </a:t>
            </a:r>
            <a:r>
              <a:rPr lang="en-US" sz="2000" dirty="0" smtClean="0"/>
              <a:t>exercise </a:t>
            </a:r>
            <a:r>
              <a:rPr lang="en-US" sz="2000" dirty="0"/>
              <a:t>for the Latin America and Caribbean </a:t>
            </a:r>
            <a:r>
              <a:rPr lang="en-US" sz="2000" dirty="0" smtClean="0"/>
              <a:t>Region. 2 – 5 December. Santiago de Chile.</a:t>
            </a:r>
            <a:endParaRPr lang="en-US" sz="2000" dirty="0"/>
          </a:p>
        </p:txBody>
      </p:sp>
      <p:sp>
        <p:nvSpPr>
          <p:cNvPr id="4" name="Slide Number Placeholder 3"/>
          <p:cNvSpPr>
            <a:spLocks noGrp="1"/>
          </p:cNvSpPr>
          <p:nvPr>
            <p:ph type="sldNum" sz="quarter" idx="12"/>
          </p:nvPr>
        </p:nvSpPr>
        <p:spPr>
          <a:xfrm>
            <a:off x="10236" y="6248400"/>
            <a:ext cx="2133600" cy="365125"/>
          </a:xfrm>
        </p:spPr>
        <p:txBody>
          <a:bodyPr>
            <a:normAutofit/>
          </a:bodyPr>
          <a:lstStyle/>
          <a:p>
            <a:fld id="{DB1DE7A1-DCBE-4645-9088-FB691E9BF2EE}" type="slidenum">
              <a:rPr lang="en-US" smtClean="0"/>
              <a:t>1</a:t>
            </a:fld>
            <a:endParaRPr lang="en-US" dirty="0"/>
          </a:p>
        </p:txBody>
      </p:sp>
      <p:pic>
        <p:nvPicPr>
          <p:cNvPr id="1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6275155"/>
            <a:ext cx="1435261" cy="484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543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noAutofit/>
          </a:bodyPr>
          <a:lstStyle/>
          <a:p>
            <a:r>
              <a:rPr lang="en-US" sz="2800" b="1" dirty="0" smtClean="0">
                <a:solidFill>
                  <a:srgbClr val="FF0000"/>
                </a:solidFill>
              </a:rPr>
              <a:t>4.3</a:t>
            </a:r>
            <a:r>
              <a:rPr lang="en-US" sz="1600" dirty="0" smtClean="0">
                <a:solidFill>
                  <a:schemeClr val="tx1"/>
                </a:solidFill>
              </a:rPr>
              <a:t> - </a:t>
            </a:r>
            <a:r>
              <a:rPr lang="en-US" sz="1600" dirty="0">
                <a:solidFill>
                  <a:schemeClr val="tx1"/>
                </a:solidFill>
              </a:rPr>
              <a:t>Please rate the perceived </a:t>
            </a:r>
            <a:r>
              <a:rPr lang="en-US" sz="1600" dirty="0">
                <a:solidFill>
                  <a:srgbClr val="FF0000"/>
                </a:solidFill>
              </a:rPr>
              <a:t>benefits</a:t>
            </a:r>
            <a:r>
              <a:rPr lang="en-US" sz="1600" dirty="0">
                <a:solidFill>
                  <a:schemeClr val="tx1"/>
                </a:solidFill>
              </a:rPr>
              <a:t> in your country of inscribing properties on the World Heritage </a:t>
            </a:r>
            <a:r>
              <a:rPr lang="en-US" sz="1600" dirty="0" smtClean="0">
                <a:solidFill>
                  <a:schemeClr val="tx1"/>
                </a:solidFill>
              </a:rPr>
              <a:t>List</a:t>
            </a:r>
            <a:endParaRPr lang="en-US" sz="1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10</a:t>
            </a:fld>
            <a:endParaRPr lang="en-US"/>
          </a:p>
        </p:txBody>
      </p:sp>
      <p:graphicFrame>
        <p:nvGraphicFramePr>
          <p:cNvPr id="18" name="Chart 17"/>
          <p:cNvGraphicFramePr>
            <a:graphicFrameLocks/>
          </p:cNvGraphicFramePr>
          <p:nvPr>
            <p:extLst>
              <p:ext uri="{D42A27DB-BD31-4B8C-83A1-F6EECF244321}">
                <p14:modId xmlns:p14="http://schemas.microsoft.com/office/powerpoint/2010/main" val="175529055"/>
              </p:ext>
            </p:extLst>
          </p:nvPr>
        </p:nvGraphicFramePr>
        <p:xfrm>
          <a:off x="1295400" y="1524000"/>
          <a:ext cx="7643813"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ontent Placeholder 19"/>
          <p:cNvGraphicFramePr>
            <a:graphicFrameLocks noGrp="1"/>
          </p:cNvGraphicFramePr>
          <p:nvPr>
            <p:ph sz="quarter" idx="1"/>
            <p:extLst>
              <p:ext uri="{D42A27DB-BD31-4B8C-83A1-F6EECF244321}">
                <p14:modId xmlns:p14="http://schemas.microsoft.com/office/powerpoint/2010/main" val="66277443"/>
              </p:ext>
            </p:extLst>
          </p:nvPr>
        </p:nvGraphicFramePr>
        <p:xfrm>
          <a:off x="152400" y="4111444"/>
          <a:ext cx="4417894" cy="2116455"/>
        </p:xfrm>
        <a:graphic>
          <a:graphicData uri="http://schemas.openxmlformats.org/drawingml/2006/table">
            <a:tbl>
              <a:tblPr>
                <a:tableStyleId>{5C22544A-7EE6-4342-B048-85BDC9FD1C3A}</a:tableStyleId>
              </a:tblPr>
              <a:tblGrid>
                <a:gridCol w="4417894"/>
              </a:tblGrid>
              <a:tr h="166743">
                <a:tc>
                  <a:txBody>
                    <a:bodyPr/>
                    <a:lstStyle/>
                    <a:p>
                      <a:pPr algn="l" fontAlgn="b"/>
                      <a:r>
                        <a:rPr lang="en-US" sz="1200" u="none" strike="noStrike" dirty="0">
                          <a:effectLst/>
                        </a:rPr>
                        <a:t>4.3.1 - Strengthened protection of sites </a:t>
                      </a:r>
                      <a:endParaRPr lang="en-US" sz="1200" b="1" i="0" u="none" strike="noStrike" dirty="0">
                        <a:solidFill>
                          <a:srgbClr val="000000"/>
                        </a:solidFill>
                        <a:effectLst/>
                        <a:latin typeface="Calibri"/>
                      </a:endParaRPr>
                    </a:p>
                  </a:txBody>
                  <a:tcPr marL="9525" marR="9525" marT="9525" marB="0" anchor="b"/>
                </a:tc>
              </a:tr>
              <a:tr h="166743">
                <a:tc>
                  <a:txBody>
                    <a:bodyPr/>
                    <a:lstStyle/>
                    <a:p>
                      <a:pPr algn="l" fontAlgn="b"/>
                      <a:r>
                        <a:rPr lang="en-US" sz="1200" u="none" strike="noStrike" dirty="0">
                          <a:effectLst/>
                        </a:rPr>
                        <a:t>4.3.2 - Enhanced conservation practices</a:t>
                      </a:r>
                      <a:endParaRPr lang="en-US" sz="1200" b="1" i="0" u="none" strike="noStrike" dirty="0">
                        <a:solidFill>
                          <a:srgbClr val="000000"/>
                        </a:solidFill>
                        <a:effectLst/>
                        <a:latin typeface="Calibri"/>
                      </a:endParaRPr>
                    </a:p>
                  </a:txBody>
                  <a:tcPr marL="9525" marR="9525" marT="9525" marB="0" anchor="b"/>
                </a:tc>
              </a:tr>
              <a:tr h="166743">
                <a:tc>
                  <a:txBody>
                    <a:bodyPr/>
                    <a:lstStyle/>
                    <a:p>
                      <a:pPr algn="l" fontAlgn="b"/>
                      <a:r>
                        <a:rPr lang="en-US" sz="1200" u="none" strike="noStrike">
                          <a:effectLst/>
                        </a:rPr>
                        <a:t>4.3.3 - Catalyst for wider community appreciation of heritage</a:t>
                      </a:r>
                      <a:endParaRPr lang="en-US" sz="1200" b="1" i="0" u="none" strike="noStrike">
                        <a:solidFill>
                          <a:srgbClr val="000000"/>
                        </a:solidFill>
                        <a:effectLst/>
                        <a:latin typeface="Calibri"/>
                      </a:endParaRPr>
                    </a:p>
                  </a:txBody>
                  <a:tcPr marL="9525" marR="9525" marT="9525" marB="0" anchor="b"/>
                </a:tc>
              </a:tr>
              <a:tr h="166743">
                <a:tc>
                  <a:txBody>
                    <a:bodyPr/>
                    <a:lstStyle/>
                    <a:p>
                      <a:pPr algn="l" fontAlgn="b"/>
                      <a:r>
                        <a:rPr lang="en-US" sz="1200" u="none" strike="noStrike" dirty="0">
                          <a:effectLst/>
                        </a:rPr>
                        <a:t>4.2.4 - Improved presentation of sites</a:t>
                      </a:r>
                      <a:endParaRPr lang="en-US" sz="1200" b="1" i="0" u="none" strike="noStrike" dirty="0">
                        <a:solidFill>
                          <a:srgbClr val="000000"/>
                        </a:solidFill>
                        <a:effectLst/>
                        <a:latin typeface="Calibri"/>
                      </a:endParaRPr>
                    </a:p>
                  </a:txBody>
                  <a:tcPr marL="9525" marR="9525" marT="9525" marB="0" anchor="b"/>
                </a:tc>
              </a:tr>
              <a:tr h="166743">
                <a:tc>
                  <a:txBody>
                    <a:bodyPr/>
                    <a:lstStyle/>
                    <a:p>
                      <a:pPr algn="l" fontAlgn="b"/>
                      <a:r>
                        <a:rPr lang="en-US" sz="1200" u="none" strike="noStrike">
                          <a:effectLst/>
                        </a:rPr>
                        <a:t>4.3.5 - Enhanced honour/prestige</a:t>
                      </a:r>
                      <a:endParaRPr lang="en-US" sz="1200" b="1" i="0" u="none" strike="noStrike">
                        <a:solidFill>
                          <a:srgbClr val="000000"/>
                        </a:solidFill>
                        <a:effectLst/>
                        <a:latin typeface="Calibri"/>
                      </a:endParaRPr>
                    </a:p>
                  </a:txBody>
                  <a:tcPr marL="9525" marR="9525" marT="9525" marB="0" anchor="b"/>
                </a:tc>
              </a:tr>
              <a:tr h="166743">
                <a:tc>
                  <a:txBody>
                    <a:bodyPr/>
                    <a:lstStyle/>
                    <a:p>
                      <a:pPr algn="l" fontAlgn="b"/>
                      <a:r>
                        <a:rPr lang="en-US" sz="1200" u="none" strike="noStrike" dirty="0">
                          <a:effectLst/>
                        </a:rPr>
                        <a:t>4.3.6 - Increased funding</a:t>
                      </a:r>
                      <a:endParaRPr lang="en-US" sz="1200" b="1" i="0" u="none" strike="noStrike" dirty="0">
                        <a:solidFill>
                          <a:srgbClr val="000000"/>
                        </a:solidFill>
                        <a:effectLst/>
                        <a:latin typeface="Calibri"/>
                      </a:endParaRPr>
                    </a:p>
                  </a:txBody>
                  <a:tcPr marL="9525" marR="9525" marT="9525" marB="0" anchor="b"/>
                </a:tc>
              </a:tr>
              <a:tr h="166743">
                <a:tc>
                  <a:txBody>
                    <a:bodyPr/>
                    <a:lstStyle/>
                    <a:p>
                      <a:pPr algn="l" fontAlgn="b"/>
                      <a:r>
                        <a:rPr lang="en-US" sz="1200" u="none" strike="noStrike">
                          <a:effectLst/>
                        </a:rPr>
                        <a:t>4.3.7 - Additional tool for lobbying/political influence</a:t>
                      </a:r>
                      <a:endParaRPr lang="en-US" sz="1200" b="1" i="0" u="none" strike="noStrike">
                        <a:solidFill>
                          <a:srgbClr val="000000"/>
                        </a:solidFill>
                        <a:effectLst/>
                        <a:latin typeface="Calibri"/>
                      </a:endParaRPr>
                    </a:p>
                  </a:txBody>
                  <a:tcPr marL="9525" marR="9525" marT="9525" marB="0" anchor="b"/>
                </a:tc>
              </a:tr>
              <a:tr h="166743">
                <a:tc>
                  <a:txBody>
                    <a:bodyPr/>
                    <a:lstStyle/>
                    <a:p>
                      <a:pPr algn="l" fontAlgn="b"/>
                      <a:r>
                        <a:rPr lang="en-US" sz="1200" u="none" strike="noStrike">
                          <a:effectLst/>
                        </a:rPr>
                        <a:t>4.3.8 - Stimulus for enhanced partnerships</a:t>
                      </a:r>
                      <a:endParaRPr lang="en-US" sz="1200" b="1" i="0" u="none" strike="noStrike">
                        <a:solidFill>
                          <a:srgbClr val="000000"/>
                        </a:solidFill>
                        <a:effectLst/>
                        <a:latin typeface="Calibri"/>
                      </a:endParaRPr>
                    </a:p>
                  </a:txBody>
                  <a:tcPr marL="9525" marR="9525" marT="9525" marB="0" anchor="b"/>
                </a:tc>
              </a:tr>
              <a:tr h="166743">
                <a:tc>
                  <a:txBody>
                    <a:bodyPr/>
                    <a:lstStyle/>
                    <a:p>
                      <a:pPr algn="l" fontAlgn="b"/>
                      <a:r>
                        <a:rPr lang="en-US" sz="1200" u="none" strike="noStrike" dirty="0">
                          <a:effectLst/>
                        </a:rPr>
                        <a:t>4.3.9 - Increased recognition for tourism and public use</a:t>
                      </a:r>
                      <a:endParaRPr lang="en-US" sz="1200" b="1" i="0" u="none" strike="noStrike" dirty="0">
                        <a:solidFill>
                          <a:srgbClr val="000000"/>
                        </a:solidFill>
                        <a:effectLst/>
                        <a:latin typeface="Calibri"/>
                      </a:endParaRPr>
                    </a:p>
                  </a:txBody>
                  <a:tcPr marL="9525" marR="9525" marT="9525" marB="0" anchor="b"/>
                </a:tc>
              </a:tr>
              <a:tr h="166743">
                <a:tc>
                  <a:txBody>
                    <a:bodyPr/>
                    <a:lstStyle/>
                    <a:p>
                      <a:pPr algn="l" fontAlgn="b"/>
                      <a:r>
                        <a:rPr lang="en-US" sz="1200" u="none" strike="noStrike">
                          <a:effectLst/>
                        </a:rPr>
                        <a:t>4.3.10 - Stimulus for economic development in surrounding communities</a:t>
                      </a:r>
                      <a:endParaRPr lang="en-US" sz="1200" b="1" i="0" u="none" strike="noStrike">
                        <a:solidFill>
                          <a:srgbClr val="000000"/>
                        </a:solidFill>
                        <a:effectLst/>
                        <a:latin typeface="Calibri"/>
                      </a:endParaRPr>
                    </a:p>
                  </a:txBody>
                  <a:tcPr marL="9525" marR="9525" marT="9525" marB="0" anchor="b"/>
                </a:tc>
              </a:tr>
              <a:tr h="166743">
                <a:tc>
                  <a:txBody>
                    <a:bodyPr/>
                    <a:lstStyle/>
                    <a:p>
                      <a:pPr algn="l" fontAlgn="b"/>
                      <a:r>
                        <a:rPr lang="en-US" sz="1200" u="none" strike="noStrike" dirty="0">
                          <a:effectLst/>
                        </a:rPr>
                        <a:t>4.3.11 - Others </a:t>
                      </a:r>
                      <a:r>
                        <a:rPr lang="en-US" sz="1200" u="none" strike="noStrike" dirty="0" smtClean="0">
                          <a:effectLst/>
                        </a:rPr>
                        <a:t> (no detailed responses,</a:t>
                      </a:r>
                      <a:r>
                        <a:rPr lang="en-US" sz="1200" u="none" strike="noStrike" baseline="0" dirty="0" smtClean="0">
                          <a:effectLst/>
                        </a:rPr>
                        <a:t> comments)</a:t>
                      </a:r>
                      <a:endParaRPr lang="en-US" sz="1200" b="1" i="0" u="none" strike="noStrike" dirty="0">
                        <a:solidFill>
                          <a:srgbClr val="000000"/>
                        </a:solidFill>
                        <a:effectLst/>
                        <a:latin typeface="Calibri"/>
                      </a:endParaRPr>
                    </a:p>
                  </a:txBody>
                  <a:tcPr marL="9525" marR="9525" marT="9525" marB="0" anchor="b"/>
                </a:tc>
              </a:tr>
            </a:tbl>
          </a:graphicData>
        </a:graphic>
      </p:graphicFrame>
      <p:sp>
        <p:nvSpPr>
          <p:cNvPr id="13" name="Title 1"/>
          <p:cNvSpPr txBox="1">
            <a:spLocks/>
          </p:cNvSpPr>
          <p:nvPr/>
        </p:nvSpPr>
        <p:spPr>
          <a:xfrm>
            <a:off x="0" y="0"/>
            <a:ext cx="9140588" cy="685800"/>
          </a:xfrm>
          <a:prstGeom prst="rect">
            <a:avLst/>
          </a:prstGeom>
          <a:solidFill>
            <a:schemeClr val="accent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NOMINATIONS</a:t>
            </a:r>
            <a:endParaRPr lang="en-US" sz="4000" b="1"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689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33400"/>
          </a:xfrm>
        </p:spPr>
        <p:txBody>
          <a:bodyPr>
            <a:noAutofit/>
          </a:bodyPr>
          <a:lstStyle/>
          <a:p>
            <a:r>
              <a:rPr lang="en-US" sz="2400" b="1" dirty="0" smtClean="0">
                <a:solidFill>
                  <a:srgbClr val="FF0000"/>
                </a:solidFill>
              </a:rPr>
              <a:t>5.4</a:t>
            </a:r>
            <a:r>
              <a:rPr lang="en-US" sz="2400" dirty="0" smtClean="0">
                <a:solidFill>
                  <a:schemeClr val="accent3"/>
                </a:solidFill>
              </a:rPr>
              <a:t> </a:t>
            </a:r>
            <a:r>
              <a:rPr lang="en-US" sz="1600" dirty="0" smtClean="0">
                <a:solidFill>
                  <a:schemeClr val="accent3"/>
                </a:solidFill>
              </a:rPr>
              <a:t>– </a:t>
            </a:r>
            <a:r>
              <a:rPr lang="en-US" sz="1600" dirty="0" smtClean="0">
                <a:solidFill>
                  <a:srgbClr val="FF0000"/>
                </a:solidFill>
              </a:rPr>
              <a:t>Adequacy</a:t>
            </a:r>
            <a:r>
              <a:rPr lang="en-US" sz="1600" dirty="0" smtClean="0">
                <a:solidFill>
                  <a:schemeClr val="accent3"/>
                </a:solidFill>
              </a:rPr>
              <a:t> of legal framework</a:t>
            </a:r>
            <a:r>
              <a:rPr lang="en-US" sz="1600" i="1" dirty="0" smtClean="0">
                <a:solidFill>
                  <a:schemeClr val="accent3"/>
                </a:solidFill>
              </a:rPr>
              <a:t/>
            </a:r>
            <a:br>
              <a:rPr lang="en-US" sz="1600" i="1" dirty="0" smtClean="0">
                <a:solidFill>
                  <a:schemeClr val="accent3"/>
                </a:solidFill>
              </a:rPr>
            </a:br>
            <a:r>
              <a:rPr lang="en-US" sz="2400" b="1" dirty="0" smtClean="0">
                <a:solidFill>
                  <a:srgbClr val="FF0000"/>
                </a:solidFill>
              </a:rPr>
              <a:t>5.5 </a:t>
            </a:r>
            <a:r>
              <a:rPr lang="en-US" sz="1600" i="1" dirty="0" smtClean="0">
                <a:solidFill>
                  <a:schemeClr val="accent2"/>
                </a:solidFill>
              </a:rPr>
              <a:t>– </a:t>
            </a:r>
            <a:r>
              <a:rPr lang="en-US" sz="1600" dirty="0" smtClean="0">
                <a:solidFill>
                  <a:schemeClr val="accent2"/>
                </a:solidFill>
              </a:rPr>
              <a:t>Can the legal framework be </a:t>
            </a:r>
            <a:r>
              <a:rPr lang="en-US" sz="1600" dirty="0" smtClean="0">
                <a:solidFill>
                  <a:srgbClr val="FF0000"/>
                </a:solidFill>
              </a:rPr>
              <a:t>enforced</a:t>
            </a:r>
            <a:r>
              <a:rPr lang="en-US" sz="1600" dirty="0" smtClean="0">
                <a:solidFill>
                  <a:schemeClr val="accent2"/>
                </a:solidFill>
              </a:rPr>
              <a:t>?</a:t>
            </a:r>
            <a:endParaRPr lang="en-US" sz="1600" dirty="0">
              <a:solidFill>
                <a:schemeClr val="accent2"/>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11</a:t>
            </a:fld>
            <a:endParaRPr lang="en-US"/>
          </a:p>
        </p:txBody>
      </p:sp>
      <p:graphicFrame>
        <p:nvGraphicFramePr>
          <p:cNvPr id="13" name="Content Placeholder 12"/>
          <p:cNvGraphicFramePr>
            <a:graphicFrameLocks noGrp="1"/>
          </p:cNvGraphicFramePr>
          <p:nvPr>
            <p:ph sz="quarter" idx="1"/>
            <p:extLst>
              <p:ext uri="{D42A27DB-BD31-4B8C-83A1-F6EECF244321}">
                <p14:modId xmlns:p14="http://schemas.microsoft.com/office/powerpoint/2010/main" val="1492095250"/>
              </p:ext>
            </p:extLst>
          </p:nvPr>
        </p:nvGraphicFramePr>
        <p:xfrm>
          <a:off x="266129" y="3418851"/>
          <a:ext cx="4038600" cy="24187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a:graphicFrameLocks/>
          </p:cNvGraphicFramePr>
          <p:nvPr>
            <p:extLst>
              <p:ext uri="{D42A27DB-BD31-4B8C-83A1-F6EECF244321}">
                <p14:modId xmlns:p14="http://schemas.microsoft.com/office/powerpoint/2010/main" val="620439418"/>
              </p:ext>
            </p:extLst>
          </p:nvPr>
        </p:nvGraphicFramePr>
        <p:xfrm>
          <a:off x="4539587" y="1742314"/>
          <a:ext cx="4314825"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17" name="Title 1"/>
          <p:cNvSpPr txBox="1">
            <a:spLocks/>
          </p:cNvSpPr>
          <p:nvPr/>
        </p:nvSpPr>
        <p:spPr>
          <a:xfrm>
            <a:off x="141026" y="2248420"/>
            <a:ext cx="2678374" cy="9906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1400" i="1" dirty="0" smtClean="0">
                <a:solidFill>
                  <a:schemeClr val="accent3"/>
                </a:solidFill>
              </a:rPr>
              <a:t>5.4 </a:t>
            </a:r>
            <a:r>
              <a:rPr lang="en-US" sz="1400" dirty="0" smtClean="0">
                <a:solidFill>
                  <a:schemeClr val="accent3"/>
                </a:solidFill>
              </a:rPr>
              <a:t>- Is the legal framework (i.e. legislation and/or regulations) adequate for the identification, conservation and protection of the State Party's cultural and natural heritage? </a:t>
            </a:r>
            <a:r>
              <a:rPr lang="en-US" sz="1400" i="1" dirty="0" smtClean="0">
                <a:solidFill>
                  <a:schemeClr val="accent3"/>
                </a:solidFill>
              </a:rPr>
              <a:t/>
            </a:r>
            <a:br>
              <a:rPr lang="en-US" sz="1400" i="1" dirty="0" smtClean="0">
                <a:solidFill>
                  <a:schemeClr val="accent3"/>
                </a:solidFill>
              </a:rPr>
            </a:br>
            <a:endParaRPr lang="en-US" sz="1400" i="1" dirty="0">
              <a:solidFill>
                <a:schemeClr val="accent2"/>
              </a:solidFill>
            </a:endParaRPr>
          </a:p>
        </p:txBody>
      </p:sp>
      <p:sp>
        <p:nvSpPr>
          <p:cNvPr id="19" name="Title 1"/>
          <p:cNvSpPr txBox="1">
            <a:spLocks/>
          </p:cNvSpPr>
          <p:nvPr/>
        </p:nvSpPr>
        <p:spPr>
          <a:xfrm>
            <a:off x="5867400" y="4631140"/>
            <a:ext cx="2867025" cy="8382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1400" dirty="0" smtClean="0">
                <a:solidFill>
                  <a:schemeClr val="accent3"/>
                </a:solidFill>
              </a:rPr>
              <a:t/>
            </a:r>
            <a:br>
              <a:rPr lang="en-US" sz="1400" dirty="0" smtClean="0">
                <a:solidFill>
                  <a:schemeClr val="accent3"/>
                </a:solidFill>
              </a:rPr>
            </a:br>
            <a:r>
              <a:rPr lang="en-US" sz="1400" dirty="0" smtClean="0">
                <a:solidFill>
                  <a:schemeClr val="accent2"/>
                </a:solidFill>
              </a:rPr>
              <a:t>5.5 - Can the legal framework (i.e. legislation and/or regulations) for the identification, conservation and protection of the State Party’s cultural and natural heritage be enforced?</a:t>
            </a:r>
            <a:endParaRPr lang="en-US" sz="1400" dirty="0">
              <a:solidFill>
                <a:schemeClr val="accent2"/>
              </a:solidFill>
            </a:endParaRPr>
          </a:p>
        </p:txBody>
      </p:sp>
      <p:sp>
        <p:nvSpPr>
          <p:cNvPr id="20" name="Title 1"/>
          <p:cNvSpPr txBox="1">
            <a:spLocks/>
          </p:cNvSpPr>
          <p:nvPr/>
        </p:nvSpPr>
        <p:spPr>
          <a:xfrm>
            <a:off x="0" y="0"/>
            <a:ext cx="9140588" cy="685800"/>
          </a:xfrm>
          <a:prstGeom prst="rect">
            <a:avLst/>
          </a:prstGeom>
          <a:solidFill>
            <a:schemeClr val="accent6">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LEGAL FRAMEWORK</a:t>
            </a:r>
            <a:endParaRPr lang="en-US" sz="4000" b="1" i="1" dirty="0">
              <a:solidFill>
                <a:schemeClr val="bg1"/>
              </a:solidFill>
            </a:endParaRPr>
          </a:p>
        </p:txBody>
      </p:sp>
      <p:sp>
        <p:nvSpPr>
          <p:cNvPr id="14" name="Footer Placeholder 2"/>
          <p:cNvSpPr txBox="1">
            <a:spLocks/>
          </p:cNvSpPr>
          <p:nvPr/>
        </p:nvSpPr>
        <p:spPr>
          <a:xfrm>
            <a:off x="4570294" y="1769610"/>
            <a:ext cx="609600" cy="478810"/>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i="1" dirty="0" smtClean="0">
                <a:solidFill>
                  <a:schemeClr val="accent2"/>
                </a:solidFill>
              </a:rPr>
              <a:t>5.5.</a:t>
            </a:r>
            <a:endParaRPr lang="en-US" dirty="0">
              <a:solidFill>
                <a:schemeClr val="tx1"/>
              </a:solidFill>
            </a:endParaRPr>
          </a:p>
        </p:txBody>
      </p:sp>
      <p:sp>
        <p:nvSpPr>
          <p:cNvPr id="16" name="Footer Placeholder 2"/>
          <p:cNvSpPr txBox="1">
            <a:spLocks/>
          </p:cNvSpPr>
          <p:nvPr/>
        </p:nvSpPr>
        <p:spPr>
          <a:xfrm>
            <a:off x="304800" y="3505200"/>
            <a:ext cx="531694"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i="1" dirty="0" smtClean="0">
                <a:solidFill>
                  <a:schemeClr val="accent3"/>
                </a:solidFill>
              </a:rPr>
              <a:t>5.4.</a:t>
            </a:r>
            <a:endParaRPr lang="en-US" dirty="0">
              <a:solidFill>
                <a:schemeClr val="tx1"/>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0" y="6380162"/>
            <a:ext cx="8911988" cy="477838"/>
          </a:xfrm>
          <a:prstGeom prst="rect">
            <a:avLst/>
          </a:prstGeom>
          <a:noFill/>
          <a:extLst>
            <a:ext uri="{909E8E84-426E-40DD-AFC4-6F175D3DCCD1}">
              <a14:hiddenFill xmlns:a14="http://schemas.microsoft.com/office/drawing/2010/main">
                <a:solidFill>
                  <a:srgbClr val="FFFFFF"/>
                </a:solidFill>
              </a14:hiddenFill>
            </a:ext>
          </a:extLst>
        </p:spPr>
      </p:pic>
      <p:sp>
        <p:nvSpPr>
          <p:cNvPr id="24" name="Footer Placeholder 2"/>
          <p:cNvSpPr txBox="1">
            <a:spLocks/>
          </p:cNvSpPr>
          <p:nvPr/>
        </p:nvSpPr>
        <p:spPr>
          <a:xfrm>
            <a:off x="226895" y="6015037"/>
            <a:ext cx="4343399"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b="1" dirty="0" smtClean="0">
                <a:solidFill>
                  <a:schemeClr val="tx1"/>
                </a:solidFill>
              </a:rPr>
              <a:t>NUMBER </a:t>
            </a:r>
            <a:r>
              <a:rPr lang="en-US" sz="1600" dirty="0" smtClean="0">
                <a:solidFill>
                  <a:schemeClr val="tx1"/>
                </a:solidFill>
              </a:rPr>
              <a:t>and </a:t>
            </a:r>
            <a:r>
              <a:rPr lang="en-US" sz="1600" i="1" dirty="0" smtClean="0">
                <a:solidFill>
                  <a:schemeClr val="tx1"/>
                </a:solidFill>
              </a:rPr>
              <a:t>percentage</a:t>
            </a:r>
            <a:r>
              <a:rPr lang="en-US" sz="1600" dirty="0" smtClean="0">
                <a:solidFill>
                  <a:schemeClr val="tx1"/>
                </a:solidFill>
              </a:rPr>
              <a:t> of States Parties (</a:t>
            </a:r>
            <a:r>
              <a:rPr lang="en-US" sz="1600" b="1" dirty="0" smtClean="0">
                <a:solidFill>
                  <a:schemeClr val="tx1"/>
                </a:solidFill>
              </a:rPr>
              <a:t>SP</a:t>
            </a:r>
            <a:r>
              <a:rPr lang="en-US" sz="1600" dirty="0" smtClean="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1238431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noAutofit/>
          </a:bodyPr>
          <a:lstStyle/>
          <a:p>
            <a:r>
              <a:rPr lang="en-US" sz="2800" b="1" dirty="0" smtClean="0">
                <a:solidFill>
                  <a:srgbClr val="FF0000"/>
                </a:solidFill>
              </a:rPr>
              <a:t>10.1</a:t>
            </a:r>
            <a:r>
              <a:rPr lang="en-US" sz="1600" dirty="0" smtClean="0"/>
              <a:t> </a:t>
            </a:r>
            <a:r>
              <a:rPr lang="en-US" sz="1600" dirty="0" smtClean="0">
                <a:solidFill>
                  <a:schemeClr val="tx1"/>
                </a:solidFill>
              </a:rPr>
              <a:t>– Modalities of co-operation</a:t>
            </a:r>
            <a:endParaRPr lang="en-US" sz="1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12</a:t>
            </a:fld>
            <a:endParaRPr lang="en-US"/>
          </a:p>
        </p:txBody>
      </p:sp>
      <p:graphicFrame>
        <p:nvGraphicFramePr>
          <p:cNvPr id="15" name="Content Placeholder 14"/>
          <p:cNvGraphicFramePr>
            <a:graphicFrameLocks noGrp="1"/>
          </p:cNvGraphicFramePr>
          <p:nvPr>
            <p:ph sz="quarter" idx="1"/>
            <p:extLst>
              <p:ext uri="{D42A27DB-BD31-4B8C-83A1-F6EECF244321}">
                <p14:modId xmlns:p14="http://schemas.microsoft.com/office/powerpoint/2010/main" val="244738322"/>
              </p:ext>
            </p:extLst>
          </p:nvPr>
        </p:nvGraphicFramePr>
        <p:xfrm>
          <a:off x="205895" y="3534864"/>
          <a:ext cx="3111500" cy="2489835"/>
        </p:xfrm>
        <a:graphic>
          <a:graphicData uri="http://schemas.openxmlformats.org/drawingml/2006/table">
            <a:tbl>
              <a:tblPr>
                <a:tableStyleId>{5C22544A-7EE6-4342-B048-85BDC9FD1C3A}</a:tableStyleId>
              </a:tblPr>
              <a:tblGrid>
                <a:gridCol w="3111500"/>
              </a:tblGrid>
              <a:tr h="190500">
                <a:tc>
                  <a:txBody>
                    <a:bodyPr/>
                    <a:lstStyle/>
                    <a:p>
                      <a:pPr algn="l" fontAlgn="b"/>
                      <a:r>
                        <a:rPr lang="en-US" sz="1200" u="none" strike="noStrike" dirty="0">
                          <a:effectLst/>
                        </a:rPr>
                        <a:t>10.1.1 - No cooperation</a:t>
                      </a:r>
                      <a:endParaRPr lang="en-US" sz="1200" b="0" i="0" u="none" strike="noStrike" dirty="0">
                        <a:solidFill>
                          <a:srgbClr val="3F3F3F"/>
                        </a:solidFill>
                        <a:effectLst/>
                        <a:latin typeface="Calibri"/>
                      </a:endParaRPr>
                    </a:p>
                  </a:txBody>
                  <a:tcPr marL="9525" marR="9525" marT="9525" marB="0" anchor="b"/>
                </a:tc>
              </a:tr>
              <a:tr h="190500">
                <a:tc>
                  <a:txBody>
                    <a:bodyPr/>
                    <a:lstStyle/>
                    <a:p>
                      <a:pPr algn="l" fontAlgn="b"/>
                      <a:r>
                        <a:rPr lang="en-US" sz="1200" u="none" strike="noStrike" dirty="0">
                          <a:effectLst/>
                        </a:rPr>
                        <a:t>10.1.2 - Participation in other UN </a:t>
                      </a:r>
                      <a:r>
                        <a:rPr lang="en-US" sz="1200" u="none" strike="noStrike" dirty="0" err="1">
                          <a:effectLst/>
                        </a:rPr>
                        <a:t>programmes</a:t>
                      </a:r>
                      <a:endParaRPr lang="en-US" sz="1200" b="0" i="0" u="none" strike="noStrike" dirty="0">
                        <a:solidFill>
                          <a:srgbClr val="3F3F3F"/>
                        </a:solidFill>
                        <a:effectLst/>
                        <a:latin typeface="Calibri"/>
                      </a:endParaRPr>
                    </a:p>
                  </a:txBody>
                  <a:tcPr marL="9525" marR="9525" marT="9525" marB="0" anchor="b"/>
                </a:tc>
              </a:tr>
              <a:tr h="190500">
                <a:tc>
                  <a:txBody>
                    <a:bodyPr/>
                    <a:lstStyle/>
                    <a:p>
                      <a:pPr algn="l" fontAlgn="b"/>
                      <a:r>
                        <a:rPr lang="en-US" sz="1200" u="none" strike="noStrike">
                          <a:effectLst/>
                        </a:rPr>
                        <a:t>10.1.3 - Bi-lateral and multi-lateral agreements</a:t>
                      </a:r>
                      <a:endParaRPr lang="en-US" sz="1200" b="0" i="0" u="none" strike="noStrike">
                        <a:solidFill>
                          <a:srgbClr val="3F3F3F"/>
                        </a:solidFill>
                        <a:effectLst/>
                        <a:latin typeface="Calibri"/>
                      </a:endParaRPr>
                    </a:p>
                  </a:txBody>
                  <a:tcPr marL="9525" marR="9525" marT="9525" marB="0" anchor="b"/>
                </a:tc>
              </a:tr>
              <a:tr h="190500">
                <a:tc>
                  <a:txBody>
                    <a:bodyPr/>
                    <a:lstStyle/>
                    <a:p>
                      <a:pPr algn="l" fontAlgn="b"/>
                      <a:r>
                        <a:rPr lang="en-US" sz="1200" u="none" strike="noStrike">
                          <a:effectLst/>
                        </a:rPr>
                        <a:t>10.1.4 - Financial support</a:t>
                      </a:r>
                      <a:endParaRPr lang="en-US" sz="1200" b="0" i="0" u="none" strike="noStrike">
                        <a:solidFill>
                          <a:srgbClr val="3F3F3F"/>
                        </a:solidFill>
                        <a:effectLst/>
                        <a:latin typeface="Calibri"/>
                      </a:endParaRPr>
                    </a:p>
                  </a:txBody>
                  <a:tcPr marL="9525" marR="9525" marT="9525" marB="0" anchor="b"/>
                </a:tc>
              </a:tr>
              <a:tr h="381000">
                <a:tc>
                  <a:txBody>
                    <a:bodyPr/>
                    <a:lstStyle/>
                    <a:p>
                      <a:pPr algn="l" fontAlgn="b"/>
                      <a:r>
                        <a:rPr lang="en-US" sz="1200" u="none" strike="noStrike" dirty="0">
                          <a:effectLst/>
                        </a:rPr>
                        <a:t>10.1.5 - Contributions to private </a:t>
                      </a:r>
                      <a:r>
                        <a:rPr lang="en-US" sz="1200" u="none" strike="noStrike" dirty="0" err="1">
                          <a:effectLst/>
                        </a:rPr>
                        <a:t>organisations</a:t>
                      </a:r>
                      <a:r>
                        <a:rPr lang="en-US" sz="1200" u="none" strike="noStrike" dirty="0">
                          <a:effectLst/>
                        </a:rPr>
                        <a:t> for the preservation of cultural and natural heritage</a:t>
                      </a:r>
                      <a:endParaRPr lang="en-US" sz="1200" b="0" i="0" u="none" strike="noStrike" dirty="0">
                        <a:solidFill>
                          <a:srgbClr val="3F3F3F"/>
                        </a:solidFill>
                        <a:effectLst/>
                        <a:latin typeface="Calibri"/>
                      </a:endParaRPr>
                    </a:p>
                  </a:txBody>
                  <a:tcPr marL="9525" marR="9525" marT="9525" marB="0" anchor="b"/>
                </a:tc>
              </a:tr>
              <a:tr h="381000">
                <a:tc>
                  <a:txBody>
                    <a:bodyPr/>
                    <a:lstStyle/>
                    <a:p>
                      <a:pPr algn="l" fontAlgn="b"/>
                      <a:r>
                        <a:rPr lang="en-US" sz="1200" u="none" strike="noStrike">
                          <a:effectLst/>
                        </a:rPr>
                        <a:t>10.1.6 - Participation in foundations for international cooperation</a:t>
                      </a:r>
                      <a:endParaRPr lang="en-US" sz="1200" b="0" i="0" u="none" strike="noStrike">
                        <a:solidFill>
                          <a:srgbClr val="3F3F3F"/>
                        </a:solidFill>
                        <a:effectLst/>
                        <a:latin typeface="Calibri"/>
                      </a:endParaRPr>
                    </a:p>
                  </a:txBody>
                  <a:tcPr marL="9525" marR="9525" marT="9525" marB="0" anchor="b"/>
                </a:tc>
              </a:tr>
              <a:tr h="190500">
                <a:tc>
                  <a:txBody>
                    <a:bodyPr/>
                    <a:lstStyle/>
                    <a:p>
                      <a:pPr algn="l" fontAlgn="b"/>
                      <a:r>
                        <a:rPr lang="en-US" sz="1200" u="none" strike="noStrike">
                          <a:effectLst/>
                        </a:rPr>
                        <a:t>10.1.7 - Sharing expertise for capacity building</a:t>
                      </a:r>
                      <a:endParaRPr lang="en-US" sz="1200" b="0" i="0" u="none" strike="noStrike">
                        <a:solidFill>
                          <a:srgbClr val="3F3F3F"/>
                        </a:solidFill>
                        <a:effectLst/>
                        <a:latin typeface="Calibri"/>
                      </a:endParaRPr>
                    </a:p>
                  </a:txBody>
                  <a:tcPr marL="9525" marR="9525" marT="9525" marB="0" anchor="b"/>
                </a:tc>
              </a:tr>
              <a:tr h="381000">
                <a:tc>
                  <a:txBody>
                    <a:bodyPr/>
                    <a:lstStyle/>
                    <a:p>
                      <a:pPr algn="l" fontAlgn="b"/>
                      <a:r>
                        <a:rPr lang="en-US" sz="1200" u="none" strike="noStrike">
                          <a:effectLst/>
                        </a:rPr>
                        <a:t>10.1.8 - Hosting and/or attending international training courses/seminars</a:t>
                      </a:r>
                      <a:endParaRPr lang="en-US" sz="1200" b="0" i="0" u="none" strike="noStrike">
                        <a:solidFill>
                          <a:srgbClr val="3F3F3F"/>
                        </a:solidFill>
                        <a:effectLst/>
                        <a:latin typeface="Calibri"/>
                      </a:endParaRPr>
                    </a:p>
                  </a:txBody>
                  <a:tcPr marL="9525" marR="9525" marT="9525" marB="0" anchor="b"/>
                </a:tc>
              </a:tr>
              <a:tr h="190500">
                <a:tc>
                  <a:txBody>
                    <a:bodyPr/>
                    <a:lstStyle/>
                    <a:p>
                      <a:pPr algn="l" fontAlgn="b"/>
                      <a:r>
                        <a:rPr lang="en-US" sz="1200" u="none" strike="noStrike">
                          <a:effectLst/>
                        </a:rPr>
                        <a:t>10.1.9 - Distribution of material/information</a:t>
                      </a:r>
                      <a:endParaRPr lang="en-US" sz="1200" b="0" i="0" u="none" strike="noStrike">
                        <a:solidFill>
                          <a:srgbClr val="3F3F3F"/>
                        </a:solidFill>
                        <a:effectLst/>
                        <a:latin typeface="Calibri"/>
                      </a:endParaRPr>
                    </a:p>
                  </a:txBody>
                  <a:tcPr marL="9525" marR="9525" marT="9525" marB="0" anchor="b"/>
                </a:tc>
              </a:tr>
              <a:tr h="190500">
                <a:tc>
                  <a:txBody>
                    <a:bodyPr/>
                    <a:lstStyle/>
                    <a:p>
                      <a:pPr algn="l" fontAlgn="b"/>
                      <a:r>
                        <a:rPr lang="en-US" sz="1200" u="none" strike="noStrike" dirty="0" smtClean="0">
                          <a:effectLst/>
                        </a:rPr>
                        <a:t>10.1.10</a:t>
                      </a:r>
                      <a:r>
                        <a:rPr lang="en-US" sz="1200" u="none" strike="noStrike" baseline="0" dirty="0" smtClean="0">
                          <a:effectLst/>
                        </a:rPr>
                        <a:t> – Other (no detailed responses, comments)</a:t>
                      </a:r>
                      <a:endParaRPr lang="en-US" sz="1200" b="0" i="0" u="none" strike="noStrike" dirty="0">
                        <a:solidFill>
                          <a:srgbClr val="3F3F3F"/>
                        </a:solidFill>
                        <a:effectLst/>
                        <a:latin typeface="Calibri"/>
                      </a:endParaRPr>
                    </a:p>
                  </a:txBody>
                  <a:tcPr marL="9525" marR="9525" marT="9525" marB="0" anchor="b"/>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177190037"/>
              </p:ext>
            </p:extLst>
          </p:nvPr>
        </p:nvGraphicFramePr>
        <p:xfrm>
          <a:off x="3370336" y="2667000"/>
          <a:ext cx="5656449"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16" name="Title 1"/>
          <p:cNvSpPr txBox="1">
            <a:spLocks/>
          </p:cNvSpPr>
          <p:nvPr/>
        </p:nvSpPr>
        <p:spPr>
          <a:xfrm>
            <a:off x="205895" y="1676400"/>
            <a:ext cx="8733317" cy="9144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1400" dirty="0" smtClean="0">
                <a:solidFill>
                  <a:schemeClr val="tx1"/>
                </a:solidFill>
              </a:rPr>
              <a:t>10.1 – If your country co-operated with other States Parties for the identification, protection, conservation and preservation of the World Heritage located on their territories since the last periodic report, please indicate the type of co-operation that best describes your activities</a:t>
            </a:r>
            <a:endParaRPr lang="en-US" sz="1400" dirty="0">
              <a:solidFill>
                <a:schemeClr val="tx1"/>
              </a:solidFill>
            </a:endParaRPr>
          </a:p>
        </p:txBody>
      </p:sp>
      <p:sp>
        <p:nvSpPr>
          <p:cNvPr id="17" name="Title 1"/>
          <p:cNvSpPr txBox="1">
            <a:spLocks/>
          </p:cNvSpPr>
          <p:nvPr/>
        </p:nvSpPr>
        <p:spPr>
          <a:xfrm>
            <a:off x="0" y="0"/>
            <a:ext cx="9140588" cy="685800"/>
          </a:xfrm>
          <a:prstGeom prst="rect">
            <a:avLst/>
          </a:prstGeom>
          <a:solidFill>
            <a:schemeClr val="accent3">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INTERNATIONAL COOPERATION</a:t>
            </a:r>
            <a:endParaRPr lang="en-US" sz="4000" b="1" i="1" dirty="0">
              <a:solidFill>
                <a:schemeClr val="bg1"/>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38"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64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1066800"/>
            <a:ext cx="5536442" cy="1828800"/>
          </a:xfrm>
        </p:spPr>
        <p:txBody>
          <a:bodyPr/>
          <a:lstStyle/>
          <a:p>
            <a:r>
              <a:rPr lang="en-US" dirty="0" smtClean="0"/>
              <a:t>Thank you for your attention!</a:t>
            </a:r>
            <a:endParaRPr lang="en-US" dirty="0"/>
          </a:p>
        </p:txBody>
      </p:sp>
      <p:sp>
        <p:nvSpPr>
          <p:cNvPr id="4" name="Slide Number Placeholder 3"/>
          <p:cNvSpPr>
            <a:spLocks noGrp="1"/>
          </p:cNvSpPr>
          <p:nvPr>
            <p:ph type="sldNum" sz="quarter" idx="12"/>
          </p:nvPr>
        </p:nvSpPr>
        <p:spPr>
          <a:xfrm>
            <a:off x="10236" y="6248400"/>
            <a:ext cx="2133600" cy="365125"/>
          </a:xfrm>
        </p:spPr>
        <p:txBody>
          <a:bodyPr>
            <a:normAutofit/>
          </a:bodyPr>
          <a:lstStyle/>
          <a:p>
            <a:fld id="{DB1DE7A1-DCBE-4645-9088-FB691E9BF2EE}" type="slidenum">
              <a:rPr lang="en-US" smtClean="0"/>
              <a:t>13</a:t>
            </a:fld>
            <a:endParaRPr lang="en-US" dirty="0"/>
          </a:p>
        </p:txBody>
      </p:sp>
      <p:sp>
        <p:nvSpPr>
          <p:cNvPr id="7" name="Subtitle 6"/>
          <p:cNvSpPr>
            <a:spLocks noGrp="1"/>
          </p:cNvSpPr>
          <p:nvPr>
            <p:ph type="subTitle" idx="1"/>
          </p:nvPr>
        </p:nvSpPr>
        <p:spPr/>
        <p:txBody>
          <a:bodyPr/>
          <a:lstStyle/>
          <a:p>
            <a:r>
              <a:rPr lang="en-US" dirty="0" smtClean="0"/>
              <a:t> </a:t>
            </a:r>
            <a:endParaRPr lang="en-US" dirty="0"/>
          </a:p>
        </p:txBody>
      </p:sp>
      <p:pic>
        <p:nvPicPr>
          <p:cNvPr id="1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6300882"/>
            <a:ext cx="1359061" cy="458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69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85800"/>
          </a:xfrm>
        </p:spPr>
        <p:txBody>
          <a:bodyPr>
            <a:normAutofit/>
          </a:bodyPr>
          <a:lstStyle/>
          <a:p>
            <a:pPr algn="ctr"/>
            <a:r>
              <a:rPr lang="en-US" sz="1600" b="1" dirty="0" smtClean="0">
                <a:solidFill>
                  <a:schemeClr val="tx1"/>
                </a:solidFill>
              </a:rPr>
              <a:t>Countries and World Heritage sites that submitted the questionnaire for the Second Cycle of the Periodic Reporting Exercise for LAC Region by 23</a:t>
            </a:r>
            <a:r>
              <a:rPr lang="en-US" sz="1600" b="1" baseline="30000" dirty="0" smtClean="0">
                <a:solidFill>
                  <a:schemeClr val="tx1"/>
                </a:solidFill>
              </a:rPr>
              <a:t>rd</a:t>
            </a:r>
            <a:r>
              <a:rPr lang="en-US" sz="1600" b="1" dirty="0" smtClean="0">
                <a:solidFill>
                  <a:schemeClr val="tx1"/>
                </a:solidFill>
              </a:rPr>
              <a:t> November 2012, 12:00 GMT +1</a:t>
            </a:r>
            <a:endParaRPr lang="en-US" sz="1600" b="1" dirty="0">
              <a:solidFill>
                <a:schemeClr val="tx1"/>
              </a:solidFill>
            </a:endParaRPr>
          </a:p>
        </p:txBody>
      </p:sp>
      <p:sp>
        <p:nvSpPr>
          <p:cNvPr id="5" name="Slide Number Placeholder 4"/>
          <p:cNvSpPr>
            <a:spLocks noGrp="1"/>
          </p:cNvSpPr>
          <p:nvPr>
            <p:ph type="sldNum" sz="quarter" idx="12"/>
          </p:nvPr>
        </p:nvSpPr>
        <p:spPr/>
        <p:txBody>
          <a:bodyPr>
            <a:normAutofit fontScale="85000" lnSpcReduction="20000"/>
          </a:bodyPr>
          <a:lstStyle/>
          <a:p>
            <a:fld id="{DB1DE7A1-DCBE-4645-9088-FB691E9BF2EE}" type="slidenum">
              <a:rPr lang="en-US" smtClean="0"/>
              <a:pPr/>
              <a:t>2</a:t>
            </a:fld>
            <a:endParaRPr lang="en-US" dirty="0"/>
          </a:p>
        </p:txBody>
      </p:sp>
      <p:sp>
        <p:nvSpPr>
          <p:cNvPr id="3" name="Content Placeholder 2"/>
          <p:cNvSpPr>
            <a:spLocks noGrp="1"/>
          </p:cNvSpPr>
          <p:nvPr>
            <p:ph sz="quarter" idx="1"/>
          </p:nvPr>
        </p:nvSpPr>
        <p:spPr>
          <a:xfrm>
            <a:off x="76200" y="1600200"/>
            <a:ext cx="4038600" cy="707886"/>
          </a:xfrm>
        </p:spPr>
        <p:txBody>
          <a:bodyPr>
            <a:normAutofit/>
          </a:bodyPr>
          <a:lstStyle/>
          <a:p>
            <a:pPr marL="0" indent="0">
              <a:buNone/>
            </a:pPr>
            <a:r>
              <a:rPr lang="en-US" sz="1800" b="1" i="1" u="sng" dirty="0" smtClean="0"/>
              <a:t>Section I</a:t>
            </a:r>
            <a:r>
              <a:rPr lang="en-US" sz="1800" dirty="0" smtClean="0"/>
              <a:t>: 28 out of 32 countries submitted</a:t>
            </a:r>
          </a:p>
          <a:p>
            <a:endParaRPr lang="en-US" dirty="0" smtClean="0"/>
          </a:p>
          <a:p>
            <a:endParaRPr lang="en-US" dirty="0" smtClean="0"/>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07655950"/>
              </p:ext>
            </p:extLst>
          </p:nvPr>
        </p:nvGraphicFramePr>
        <p:xfrm>
          <a:off x="228600" y="2063681"/>
          <a:ext cx="4341694" cy="4278630"/>
        </p:xfrm>
        <a:graphic>
          <a:graphicData uri="http://schemas.openxmlformats.org/drawingml/2006/table">
            <a:tbl>
              <a:tblPr>
                <a:tableStyleId>{5C22544A-7EE6-4342-B048-85BDC9FD1C3A}</a:tableStyleId>
              </a:tblPr>
              <a:tblGrid>
                <a:gridCol w="2170847"/>
                <a:gridCol w="2170847"/>
              </a:tblGrid>
              <a:tr h="220730">
                <a:tc>
                  <a:txBody>
                    <a:bodyPr/>
                    <a:lstStyle/>
                    <a:p>
                      <a:pPr algn="l" fontAlgn="b"/>
                      <a:r>
                        <a:rPr lang="es-ES" sz="1600" b="0" u="none" strike="noStrike" dirty="0">
                          <a:effectLst/>
                        </a:rPr>
                        <a:t>Antigua and Barbuda</a:t>
                      </a:r>
                      <a:endParaRPr lang="en-US" sz="1600" b="0" i="0" u="none" strike="noStrike" dirty="0">
                        <a:solidFill>
                          <a:srgbClr val="000099"/>
                        </a:solidFill>
                        <a:effectLst/>
                        <a:latin typeface="Arial"/>
                      </a:endParaRPr>
                    </a:p>
                  </a:txBody>
                  <a:tcPr marL="9525" marR="9525" marT="9525" marB="0" anchor="b"/>
                </a:tc>
                <a:tc>
                  <a:txBody>
                    <a:bodyPr/>
                    <a:lstStyle/>
                    <a:p>
                      <a:pPr algn="l" fontAlgn="b"/>
                      <a:r>
                        <a:rPr lang="es-ES" sz="1600" b="0" u="none" strike="noStrike">
                          <a:effectLst/>
                        </a:rPr>
                        <a:t>Guyana</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dirty="0">
                          <a:effectLst/>
                        </a:rPr>
                        <a:t>Argentina</a:t>
                      </a:r>
                      <a:endParaRPr lang="en-US" sz="1600" b="0" i="0" u="none" strike="noStrike" dirty="0">
                        <a:solidFill>
                          <a:srgbClr val="000099"/>
                        </a:solidFill>
                        <a:effectLst/>
                        <a:latin typeface="Arial"/>
                      </a:endParaRPr>
                    </a:p>
                  </a:txBody>
                  <a:tcPr marL="9525" marR="9525" marT="9525" marB="0" anchor="b"/>
                </a:tc>
                <a:tc>
                  <a:txBody>
                    <a:bodyPr/>
                    <a:lstStyle/>
                    <a:p>
                      <a:pPr algn="l" fontAlgn="b"/>
                      <a:r>
                        <a:rPr lang="es-ES" sz="1600" b="0" u="none" strike="noStrike" dirty="0" err="1">
                          <a:effectLst/>
                        </a:rPr>
                        <a:t>Haiti</a:t>
                      </a:r>
                      <a:endParaRPr lang="en-US" sz="1600" b="0" i="0" u="none" strike="noStrike" dirty="0">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Barbados</a:t>
                      </a:r>
                      <a:endParaRPr lang="en-US" sz="1600" b="0" i="0" u="none" strike="noStrike">
                        <a:solidFill>
                          <a:srgbClr val="000099"/>
                        </a:solidFill>
                        <a:effectLst/>
                        <a:latin typeface="Arial"/>
                      </a:endParaRPr>
                    </a:p>
                  </a:txBody>
                  <a:tcPr marL="9525" marR="9525" marT="9525" marB="0" anchor="b"/>
                </a:tc>
                <a:tc>
                  <a:txBody>
                    <a:bodyPr/>
                    <a:lstStyle/>
                    <a:p>
                      <a:pPr algn="l" fontAlgn="b"/>
                      <a:r>
                        <a:rPr lang="es-ES" sz="1600" b="0" u="none" strike="noStrike">
                          <a:effectLst/>
                        </a:rPr>
                        <a:t>Jamaica</a:t>
                      </a:r>
                      <a:endParaRPr lang="en-US" sz="1600" b="0" i="0" u="none" strike="noStrike">
                        <a:solidFill>
                          <a:srgbClr val="000099"/>
                        </a:solidFill>
                        <a:effectLst/>
                        <a:latin typeface="Arial"/>
                      </a:endParaRPr>
                    </a:p>
                  </a:txBody>
                  <a:tcPr marL="9525" marR="9525" marT="9525" marB="0" anchor="b"/>
                </a:tc>
              </a:tr>
              <a:tr h="433162">
                <a:tc>
                  <a:txBody>
                    <a:bodyPr/>
                    <a:lstStyle/>
                    <a:p>
                      <a:pPr algn="l" fontAlgn="b"/>
                      <a:r>
                        <a:rPr lang="es-ES" sz="1600" b="0" u="none" strike="noStrike">
                          <a:effectLst/>
                        </a:rPr>
                        <a:t>Bolivia (Plurinational State of)</a:t>
                      </a:r>
                      <a:endParaRPr lang="en-US" sz="1600" b="0" i="0" u="none" strike="noStrike">
                        <a:solidFill>
                          <a:srgbClr val="000099"/>
                        </a:solidFill>
                        <a:effectLst/>
                        <a:latin typeface="Arial"/>
                      </a:endParaRPr>
                    </a:p>
                  </a:txBody>
                  <a:tcPr marL="9525" marR="9525" marT="9525" marB="0" anchor="b"/>
                </a:tc>
                <a:tc>
                  <a:txBody>
                    <a:bodyPr/>
                    <a:lstStyle/>
                    <a:p>
                      <a:pPr algn="l" fontAlgn="b"/>
                      <a:r>
                        <a:rPr lang="es-ES" sz="1600" b="0" u="none" strike="noStrike" dirty="0" err="1">
                          <a:effectLst/>
                        </a:rPr>
                        <a:t>Mexico</a:t>
                      </a:r>
                      <a:endParaRPr lang="en-US" sz="1600" b="0" i="0" u="none" strike="noStrike" dirty="0">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Brazil</a:t>
                      </a:r>
                      <a:endParaRPr lang="en-US" sz="1600" b="0" i="0" u="none" strike="noStrike">
                        <a:solidFill>
                          <a:srgbClr val="000099"/>
                        </a:solidFill>
                        <a:effectLst/>
                        <a:latin typeface="Arial"/>
                      </a:endParaRPr>
                    </a:p>
                  </a:txBody>
                  <a:tcPr marL="9525" marR="9525" marT="9525" marB="0" anchor="b"/>
                </a:tc>
                <a:tc>
                  <a:txBody>
                    <a:bodyPr/>
                    <a:lstStyle/>
                    <a:p>
                      <a:pPr algn="l" fontAlgn="b"/>
                      <a:r>
                        <a:rPr lang="es-ES" sz="1600" b="0" u="none" strike="noStrike">
                          <a:effectLst/>
                        </a:rPr>
                        <a:t>Nicaragua</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dirty="0">
                          <a:effectLst/>
                        </a:rPr>
                        <a:t>Colombia</a:t>
                      </a:r>
                      <a:endParaRPr lang="en-US" sz="1600" b="0" i="0" u="none" strike="noStrike" dirty="0">
                        <a:solidFill>
                          <a:srgbClr val="000099"/>
                        </a:solidFill>
                        <a:effectLst/>
                        <a:latin typeface="Arial"/>
                      </a:endParaRPr>
                    </a:p>
                  </a:txBody>
                  <a:tcPr marL="9525" marR="9525" marT="9525" marB="0" anchor="b"/>
                </a:tc>
                <a:tc>
                  <a:txBody>
                    <a:bodyPr/>
                    <a:lstStyle/>
                    <a:p>
                      <a:pPr algn="l" fontAlgn="b"/>
                      <a:r>
                        <a:rPr lang="es-ES" sz="1600" b="0" u="none" strike="noStrike">
                          <a:effectLst/>
                        </a:rPr>
                        <a:t>Paraguay</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Costa Rica</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dirty="0">
                          <a:effectLst/>
                        </a:rPr>
                        <a:t>Peru</a:t>
                      </a:r>
                      <a:endParaRPr lang="en-US" sz="1600" b="0" i="0" u="none" strike="noStrike" dirty="0">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Cuba</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Saint Kitts and Nevis</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Dominica</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Saint Lucia</a:t>
                      </a:r>
                      <a:endParaRPr lang="en-US" sz="1600" b="0" i="0" u="none" strike="noStrike">
                        <a:solidFill>
                          <a:srgbClr val="000099"/>
                        </a:solidFill>
                        <a:effectLst/>
                        <a:latin typeface="Arial"/>
                      </a:endParaRPr>
                    </a:p>
                  </a:txBody>
                  <a:tcPr marL="9525" marR="9525" marT="9525" marB="0" anchor="b"/>
                </a:tc>
              </a:tr>
              <a:tr h="433162">
                <a:tc>
                  <a:txBody>
                    <a:bodyPr/>
                    <a:lstStyle/>
                    <a:p>
                      <a:pPr algn="l" fontAlgn="b"/>
                      <a:r>
                        <a:rPr lang="es-ES" sz="1600" b="0" u="none" strike="noStrike">
                          <a:effectLst/>
                        </a:rPr>
                        <a:t>Dominican Republic</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Saint Vincent and the Grenadines</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Ecuador</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Suriname</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El Salvador</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Trinidad and Tobago</a:t>
                      </a:r>
                      <a:endParaRPr lang="en-US" sz="1600" b="0" i="0" u="none" strike="noStrike">
                        <a:solidFill>
                          <a:srgbClr val="000099"/>
                        </a:solidFill>
                        <a:effectLst/>
                        <a:latin typeface="Arial"/>
                      </a:endParaRPr>
                    </a:p>
                  </a:txBody>
                  <a:tcPr marL="9525" marR="9525" marT="9525" marB="0" anchor="b"/>
                </a:tc>
              </a:tr>
              <a:tr h="220730">
                <a:tc>
                  <a:txBody>
                    <a:bodyPr/>
                    <a:lstStyle/>
                    <a:p>
                      <a:pPr algn="l" fontAlgn="b"/>
                      <a:r>
                        <a:rPr lang="es-ES" sz="1600" b="0" u="none" strike="noStrike">
                          <a:effectLst/>
                        </a:rPr>
                        <a:t>Grenada</a:t>
                      </a:r>
                      <a:endParaRPr lang="en-US" sz="1600" b="0" i="0" u="none" strike="noStrike">
                        <a:solidFill>
                          <a:srgbClr val="000099"/>
                        </a:solidFill>
                        <a:effectLst/>
                        <a:latin typeface="Arial"/>
                      </a:endParaRPr>
                    </a:p>
                  </a:txBody>
                  <a:tcPr marL="9525" marR="9525" marT="9525" marB="0" anchor="b"/>
                </a:tc>
                <a:tc>
                  <a:txBody>
                    <a:bodyPr/>
                    <a:lstStyle/>
                    <a:p>
                      <a:pPr algn="l" fontAlgn="b"/>
                      <a:r>
                        <a:rPr lang="en-US" sz="1600" b="0" u="none" strike="noStrike">
                          <a:effectLst/>
                        </a:rPr>
                        <a:t>Uruguay</a:t>
                      </a:r>
                      <a:endParaRPr lang="en-US" sz="1600" b="0" i="0" u="none" strike="noStrike">
                        <a:solidFill>
                          <a:srgbClr val="000099"/>
                        </a:solidFill>
                        <a:effectLst/>
                        <a:latin typeface="Arial"/>
                      </a:endParaRPr>
                    </a:p>
                  </a:txBody>
                  <a:tcPr marL="9525" marR="9525" marT="9525" marB="0" anchor="b"/>
                </a:tc>
              </a:tr>
              <a:tr h="433162">
                <a:tc>
                  <a:txBody>
                    <a:bodyPr/>
                    <a:lstStyle/>
                    <a:p>
                      <a:pPr algn="l" fontAlgn="ctr"/>
                      <a:r>
                        <a:rPr lang="es-ES" sz="1600" b="0" u="none" strike="noStrike" dirty="0" smtClean="0">
                          <a:effectLst/>
                        </a:rPr>
                        <a:t>Guatemala</a:t>
                      </a:r>
                      <a:endParaRPr lang="en-US" sz="1600" b="0" i="0" u="none" strike="noStrike" dirty="0">
                        <a:solidFill>
                          <a:srgbClr val="000099"/>
                        </a:solidFill>
                        <a:effectLst/>
                        <a:latin typeface="Arial"/>
                      </a:endParaRPr>
                    </a:p>
                  </a:txBody>
                  <a:tcPr marL="9525" marR="9525" marT="9525" marB="0" anchor="ctr"/>
                </a:tc>
                <a:tc>
                  <a:txBody>
                    <a:bodyPr/>
                    <a:lstStyle/>
                    <a:p>
                      <a:pPr algn="l" fontAlgn="ctr"/>
                      <a:r>
                        <a:rPr lang="en-US" sz="1600" b="0" u="none" strike="noStrike" dirty="0">
                          <a:effectLst/>
                        </a:rPr>
                        <a:t>Venezuela (Bolivarian Republic of) </a:t>
                      </a:r>
                      <a:endParaRPr lang="en-US" sz="1600" b="0" i="0" u="none" strike="noStrike" dirty="0">
                        <a:solidFill>
                          <a:srgbClr val="000099"/>
                        </a:solidFill>
                        <a:effectLst/>
                        <a:latin typeface="Arial"/>
                      </a:endParaRPr>
                    </a:p>
                  </a:txBody>
                  <a:tcPr marL="9525" marR="9525" marT="9525" marB="0" anchor="ctr"/>
                </a:tc>
              </a:tr>
            </a:tbl>
          </a:graphicData>
        </a:graphic>
      </p:graphicFrame>
      <p:sp>
        <p:nvSpPr>
          <p:cNvPr id="12" name="Rectangle 11"/>
          <p:cNvSpPr/>
          <p:nvPr/>
        </p:nvSpPr>
        <p:spPr>
          <a:xfrm>
            <a:off x="4647033" y="1623745"/>
            <a:ext cx="4192167" cy="369332"/>
          </a:xfrm>
          <a:prstGeom prst="rect">
            <a:avLst/>
          </a:prstGeom>
        </p:spPr>
        <p:txBody>
          <a:bodyPr wrap="square">
            <a:spAutoFit/>
          </a:bodyPr>
          <a:lstStyle/>
          <a:p>
            <a:r>
              <a:rPr lang="en-US" b="1" i="1" u="sng" dirty="0" smtClean="0"/>
              <a:t>Section II</a:t>
            </a:r>
            <a:r>
              <a:rPr lang="en-US" dirty="0" smtClean="0"/>
              <a:t>: 114 out of 127 Sites submitted</a:t>
            </a:r>
          </a:p>
        </p:txBody>
      </p:sp>
      <p:sp>
        <p:nvSpPr>
          <p:cNvPr id="21" name="Title 1"/>
          <p:cNvSpPr txBox="1">
            <a:spLocks/>
          </p:cNvSpPr>
          <p:nvPr/>
        </p:nvSpPr>
        <p:spPr>
          <a:xfrm>
            <a:off x="0" y="0"/>
            <a:ext cx="9140588" cy="685800"/>
          </a:xfrm>
          <a:prstGeom prst="rect">
            <a:avLst/>
          </a:prstGeom>
          <a:solidFill>
            <a:schemeClr val="accent1">
              <a:lumMod val="50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COMPLETION OF PERIODIC REPORTING</a:t>
            </a:r>
            <a:endParaRPr lang="en-US" sz="4000" b="1" i="1" dirty="0">
              <a:solidFill>
                <a:schemeClr val="bg1"/>
              </a:solidFill>
            </a:endParaRPr>
          </a:p>
        </p:txBody>
      </p:sp>
      <p:pic>
        <p:nvPicPr>
          <p:cNvPr id="1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l="24393" t="7056" r="8054" b="7056"/>
          <a:stretch>
            <a:fillRect/>
          </a:stretch>
        </p:blipFill>
        <p:spPr bwMode="auto">
          <a:xfrm>
            <a:off x="4953000" y="2063681"/>
            <a:ext cx="3886200" cy="39564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683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2" y="609600"/>
            <a:ext cx="9140588" cy="685800"/>
          </a:xfrm>
        </p:spPr>
        <p:txBody>
          <a:bodyPr>
            <a:noAutofit/>
          </a:bodyPr>
          <a:lstStyle/>
          <a:p>
            <a:r>
              <a:rPr lang="en-US" sz="2800" b="1" dirty="0" smtClean="0">
                <a:solidFill>
                  <a:srgbClr val="FF0000"/>
                </a:solidFill>
              </a:rPr>
              <a:t>2.1</a:t>
            </a:r>
            <a:r>
              <a:rPr lang="en-US" sz="1600" dirty="0" smtClean="0"/>
              <a:t> </a:t>
            </a:r>
            <a:r>
              <a:rPr lang="en-US" sz="1600" dirty="0" smtClean="0">
                <a:solidFill>
                  <a:schemeClr val="tx1"/>
                </a:solidFill>
              </a:rPr>
              <a:t>– If the State Party has established inventories/lists/registers of </a:t>
            </a:r>
            <a:r>
              <a:rPr lang="en-US" sz="1600" dirty="0" smtClean="0">
                <a:solidFill>
                  <a:srgbClr val="FF0000"/>
                </a:solidFill>
              </a:rPr>
              <a:t>cultural</a:t>
            </a:r>
            <a:r>
              <a:rPr lang="en-US" sz="1600" dirty="0" smtClean="0">
                <a:solidFill>
                  <a:schemeClr val="tx1"/>
                </a:solidFill>
              </a:rPr>
              <a:t> heritage, at what </a:t>
            </a:r>
            <a:r>
              <a:rPr lang="en-US" sz="1600" dirty="0" smtClean="0">
                <a:solidFill>
                  <a:srgbClr val="FF0000"/>
                </a:solidFill>
              </a:rPr>
              <a:t>level(s)</a:t>
            </a:r>
            <a:r>
              <a:rPr lang="en-US" sz="1600" dirty="0" smtClean="0">
                <a:solidFill>
                  <a:schemeClr val="tx1"/>
                </a:solidFill>
              </a:rPr>
              <a:t> are they compiled and what is their </a:t>
            </a:r>
            <a:r>
              <a:rPr lang="en-US" sz="1600" dirty="0" smtClean="0">
                <a:solidFill>
                  <a:srgbClr val="FF0000"/>
                </a:solidFill>
              </a:rPr>
              <a:t>current status</a:t>
            </a:r>
            <a:r>
              <a:rPr lang="en-US" sz="1600" dirty="0" smtClean="0">
                <a:solidFill>
                  <a:schemeClr val="tx1"/>
                </a:solidFill>
              </a:rPr>
              <a:t>?</a:t>
            </a:r>
            <a:endParaRPr lang="en-US" sz="1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3</a:t>
            </a:fld>
            <a:endParaRPr lang="en-US"/>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429964526"/>
              </p:ext>
            </p:extLst>
          </p:nvPr>
        </p:nvGraphicFramePr>
        <p:xfrm>
          <a:off x="228600" y="1447801"/>
          <a:ext cx="9058250" cy="4851989"/>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a:xfrm>
            <a:off x="0" y="0"/>
            <a:ext cx="9140588" cy="685800"/>
          </a:xfrm>
          <a:prstGeom prst="rect">
            <a:avLst/>
          </a:prstGeom>
          <a:solidFill>
            <a:schemeClr val="bg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INVENTORIES</a:t>
            </a:r>
            <a:endParaRPr lang="en-US" sz="4000" b="1"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2"/>
          <p:cNvSpPr txBox="1">
            <a:spLocks/>
          </p:cNvSpPr>
          <p:nvPr/>
        </p:nvSpPr>
        <p:spPr>
          <a:xfrm>
            <a:off x="124536" y="6117228"/>
            <a:ext cx="5421083"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dirty="0" smtClean="0">
                <a:solidFill>
                  <a:schemeClr val="tx1"/>
                </a:solidFill>
              </a:rPr>
              <a:t>*No detailed responses, comments on answer “2.2.4. – Other”</a:t>
            </a:r>
            <a:endParaRPr lang="en-US" sz="1600" dirty="0">
              <a:solidFill>
                <a:schemeClr val="tx1"/>
              </a:solidFill>
            </a:endParaRPr>
          </a:p>
        </p:txBody>
      </p:sp>
    </p:spTree>
    <p:extLst>
      <p:ext uri="{BB962C8B-B14F-4D97-AF65-F5344CB8AC3E}">
        <p14:creationId xmlns:p14="http://schemas.microsoft.com/office/powerpoint/2010/main" val="97344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22" y="609600"/>
            <a:ext cx="9144000" cy="685800"/>
          </a:xfrm>
        </p:spPr>
        <p:txBody>
          <a:bodyPr>
            <a:normAutofit fontScale="90000"/>
          </a:bodyPr>
          <a:lstStyle/>
          <a:p>
            <a:r>
              <a:rPr lang="en-US" sz="3100" b="1" dirty="0" smtClean="0">
                <a:solidFill>
                  <a:srgbClr val="FF0000"/>
                </a:solidFill>
              </a:rPr>
              <a:t>2.2</a:t>
            </a:r>
            <a:r>
              <a:rPr lang="en-US" sz="1600" dirty="0" smtClean="0"/>
              <a:t> </a:t>
            </a:r>
            <a:r>
              <a:rPr lang="en-US" sz="1600" dirty="0">
                <a:solidFill>
                  <a:schemeClr val="tx1"/>
                </a:solidFill>
              </a:rPr>
              <a:t>– </a:t>
            </a:r>
            <a:r>
              <a:rPr lang="en-US" sz="1800" dirty="0">
                <a:solidFill>
                  <a:schemeClr val="tx1"/>
                </a:solidFill>
              </a:rPr>
              <a:t>If the State Party has established inventories/lists/registers of </a:t>
            </a:r>
            <a:r>
              <a:rPr lang="en-US" sz="1800" dirty="0" smtClean="0">
                <a:solidFill>
                  <a:srgbClr val="FF0000"/>
                </a:solidFill>
              </a:rPr>
              <a:t>natural</a:t>
            </a:r>
            <a:r>
              <a:rPr lang="en-US" sz="1800" dirty="0" smtClean="0">
                <a:solidFill>
                  <a:schemeClr val="tx1"/>
                </a:solidFill>
              </a:rPr>
              <a:t> heritage</a:t>
            </a:r>
            <a:r>
              <a:rPr lang="en-US" sz="1800" dirty="0">
                <a:solidFill>
                  <a:schemeClr val="tx1"/>
                </a:solidFill>
              </a:rPr>
              <a:t>, at what </a:t>
            </a:r>
            <a:r>
              <a:rPr lang="en-US" sz="1800" dirty="0">
                <a:solidFill>
                  <a:srgbClr val="FF0000"/>
                </a:solidFill>
              </a:rPr>
              <a:t>level(s) </a:t>
            </a:r>
            <a:r>
              <a:rPr lang="en-US" sz="1800" dirty="0">
                <a:solidFill>
                  <a:schemeClr val="tx1"/>
                </a:solidFill>
              </a:rPr>
              <a:t>are they compiled and what is their </a:t>
            </a:r>
            <a:r>
              <a:rPr lang="en-US" sz="1800" dirty="0">
                <a:solidFill>
                  <a:srgbClr val="FF0000"/>
                </a:solidFill>
              </a:rPr>
              <a:t>current status</a:t>
            </a:r>
            <a:r>
              <a:rPr lang="en-US" sz="1800" dirty="0">
                <a:solidFill>
                  <a:schemeClr val="tx1"/>
                </a:solidFill>
              </a:rPr>
              <a:t>?</a:t>
            </a: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4</a:t>
            </a:fld>
            <a:endParaRPr lang="en-US"/>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604744117"/>
              </p:ext>
            </p:extLst>
          </p:nvPr>
        </p:nvGraphicFramePr>
        <p:xfrm>
          <a:off x="381000" y="1600199"/>
          <a:ext cx="8534400" cy="4517029"/>
        </p:xfrm>
        <a:graphic>
          <a:graphicData uri="http://schemas.openxmlformats.org/drawingml/2006/chart">
            <c:chart xmlns:c="http://schemas.openxmlformats.org/drawingml/2006/chart" xmlns:r="http://schemas.openxmlformats.org/officeDocument/2006/relationships" r:id="rId2"/>
          </a:graphicData>
        </a:graphic>
      </p:graphicFrame>
      <p:sp>
        <p:nvSpPr>
          <p:cNvPr id="14" name="Title 1"/>
          <p:cNvSpPr txBox="1">
            <a:spLocks/>
          </p:cNvSpPr>
          <p:nvPr/>
        </p:nvSpPr>
        <p:spPr>
          <a:xfrm>
            <a:off x="0" y="0"/>
            <a:ext cx="9140588" cy="685800"/>
          </a:xfrm>
          <a:prstGeom prst="rect">
            <a:avLst/>
          </a:prstGeom>
          <a:solidFill>
            <a:schemeClr val="bg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INVENTORIES</a:t>
            </a:r>
            <a:endParaRPr lang="en-US" sz="4000" b="1" i="1" dirty="0">
              <a:solidFill>
                <a:schemeClr val="bg1"/>
              </a:solidFill>
            </a:endParaRPr>
          </a:p>
        </p:txBody>
      </p:sp>
      <p:sp>
        <p:nvSpPr>
          <p:cNvPr id="12" name="Footer Placeholder 2"/>
          <p:cNvSpPr txBox="1">
            <a:spLocks/>
          </p:cNvSpPr>
          <p:nvPr/>
        </p:nvSpPr>
        <p:spPr>
          <a:xfrm>
            <a:off x="124536" y="6117228"/>
            <a:ext cx="5421083"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dirty="0" smtClean="0">
                <a:solidFill>
                  <a:schemeClr val="tx1"/>
                </a:solidFill>
              </a:rPr>
              <a:t>*No detailed responses, comments on answer “2.2.4. – Other”</a:t>
            </a:r>
            <a:endParaRPr lang="en-US" sz="1600" dirty="0">
              <a:solidFill>
                <a:schemeClr val="tx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439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33400"/>
          </a:xfrm>
        </p:spPr>
        <p:txBody>
          <a:bodyPr>
            <a:normAutofit fontScale="90000"/>
          </a:bodyPr>
          <a:lstStyle/>
          <a:p>
            <a:r>
              <a:rPr lang="en-US" sz="3100" b="1" dirty="0" smtClean="0">
                <a:solidFill>
                  <a:srgbClr val="FF0000"/>
                </a:solidFill>
              </a:rPr>
              <a:t>2.3</a:t>
            </a:r>
            <a:r>
              <a:rPr lang="en-US" sz="1600" dirty="0" smtClean="0">
                <a:solidFill>
                  <a:schemeClr val="accent3"/>
                </a:solidFill>
              </a:rPr>
              <a:t> </a:t>
            </a:r>
            <a:r>
              <a:rPr lang="en-US" sz="1800" dirty="0" smtClean="0">
                <a:solidFill>
                  <a:schemeClr val="tx1"/>
                </a:solidFill>
              </a:rPr>
              <a:t>– Are </a:t>
            </a:r>
            <a:r>
              <a:rPr lang="en-US" sz="1800" dirty="0">
                <a:solidFill>
                  <a:schemeClr val="tx1"/>
                </a:solidFill>
              </a:rPr>
              <a:t>inventories/lists/registers adequate to capture the </a:t>
            </a:r>
            <a:r>
              <a:rPr lang="en-US" sz="1800" dirty="0">
                <a:solidFill>
                  <a:srgbClr val="FF0000"/>
                </a:solidFill>
              </a:rPr>
              <a:t>diversity</a:t>
            </a:r>
            <a:r>
              <a:rPr lang="en-US" sz="1800" dirty="0">
                <a:solidFill>
                  <a:schemeClr val="tx1"/>
                </a:solidFill>
              </a:rPr>
              <a:t> of cultural and natural heritage in the State Party</a:t>
            </a:r>
            <a:r>
              <a:rPr lang="en-US" sz="1800" dirty="0" smtClean="0">
                <a:solidFill>
                  <a:schemeClr val="tx1"/>
                </a:solidFill>
              </a:rPr>
              <a:t>?</a:t>
            </a:r>
            <a:endParaRPr lang="en-US" sz="18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5</a:t>
            </a:fld>
            <a:endParaRPr lang="en-US"/>
          </a:p>
        </p:txBody>
      </p:sp>
      <p:graphicFrame>
        <p:nvGraphicFramePr>
          <p:cNvPr id="12" name="Chart 11"/>
          <p:cNvGraphicFramePr>
            <a:graphicFrameLocks/>
          </p:cNvGraphicFramePr>
          <p:nvPr>
            <p:extLst>
              <p:ext uri="{D42A27DB-BD31-4B8C-83A1-F6EECF244321}">
                <p14:modId xmlns:p14="http://schemas.microsoft.com/office/powerpoint/2010/main" val="2129326668"/>
              </p:ext>
            </p:extLst>
          </p:nvPr>
        </p:nvGraphicFramePr>
        <p:xfrm>
          <a:off x="1037528" y="1981200"/>
          <a:ext cx="7065532"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itle 1"/>
          <p:cNvSpPr txBox="1">
            <a:spLocks/>
          </p:cNvSpPr>
          <p:nvPr/>
        </p:nvSpPr>
        <p:spPr>
          <a:xfrm>
            <a:off x="0" y="0"/>
            <a:ext cx="9140588" cy="685800"/>
          </a:xfrm>
          <a:prstGeom prst="rect">
            <a:avLst/>
          </a:prstGeom>
          <a:solidFill>
            <a:schemeClr val="bg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INVENTORIES</a:t>
            </a:r>
            <a:endParaRPr lang="en-US" sz="4000" b="1"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2"/>
          <p:cNvSpPr txBox="1">
            <a:spLocks/>
          </p:cNvSpPr>
          <p:nvPr/>
        </p:nvSpPr>
        <p:spPr>
          <a:xfrm>
            <a:off x="226895" y="6015037"/>
            <a:ext cx="4343399"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b="1" dirty="0" smtClean="0">
                <a:solidFill>
                  <a:schemeClr val="tx1"/>
                </a:solidFill>
              </a:rPr>
              <a:t>NUMBER </a:t>
            </a:r>
            <a:r>
              <a:rPr lang="en-US" sz="1600" dirty="0" smtClean="0">
                <a:solidFill>
                  <a:schemeClr val="tx1"/>
                </a:solidFill>
              </a:rPr>
              <a:t>and </a:t>
            </a:r>
            <a:r>
              <a:rPr lang="en-US" sz="1600" i="1" dirty="0" smtClean="0">
                <a:solidFill>
                  <a:schemeClr val="tx1"/>
                </a:solidFill>
              </a:rPr>
              <a:t>percentage</a:t>
            </a:r>
            <a:r>
              <a:rPr lang="en-US" sz="1600" dirty="0" smtClean="0">
                <a:solidFill>
                  <a:schemeClr val="tx1"/>
                </a:solidFill>
              </a:rPr>
              <a:t> of States Parties (</a:t>
            </a:r>
            <a:r>
              <a:rPr lang="en-US" sz="1600" b="1" dirty="0" smtClean="0">
                <a:solidFill>
                  <a:schemeClr val="tx1"/>
                </a:solidFill>
              </a:rPr>
              <a:t>SP</a:t>
            </a:r>
            <a:r>
              <a:rPr lang="en-US" sz="1600" dirty="0" smtClean="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4283569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85800"/>
          </a:xfrm>
          <a:ln>
            <a:solidFill>
              <a:schemeClr val="tx2">
                <a:lumMod val="20000"/>
                <a:lumOff val="80000"/>
              </a:schemeClr>
            </a:solidFill>
          </a:ln>
        </p:spPr>
        <p:txBody>
          <a:bodyPr>
            <a:noAutofit/>
          </a:bodyPr>
          <a:lstStyle/>
          <a:p>
            <a:pPr>
              <a:spcBef>
                <a:spcPts val="0"/>
              </a:spcBef>
            </a:pPr>
            <a:r>
              <a:rPr lang="en-US" sz="2400" b="1" dirty="0" smtClean="0">
                <a:solidFill>
                  <a:srgbClr val="FF0000"/>
                </a:solidFill>
              </a:rPr>
              <a:t>2.4</a:t>
            </a:r>
            <a:r>
              <a:rPr lang="en-US" sz="1600" dirty="0" smtClean="0">
                <a:solidFill>
                  <a:schemeClr val="accent3"/>
                </a:solidFill>
              </a:rPr>
              <a:t> - Are </a:t>
            </a:r>
            <a:r>
              <a:rPr lang="en-US" sz="1600" dirty="0">
                <a:solidFill>
                  <a:schemeClr val="accent3"/>
                </a:solidFill>
              </a:rPr>
              <a:t>inventories/lists/registers used to </a:t>
            </a:r>
            <a:r>
              <a:rPr lang="en-US" sz="1600" dirty="0">
                <a:solidFill>
                  <a:srgbClr val="FF0000"/>
                </a:solidFill>
              </a:rPr>
              <a:t>protect</a:t>
            </a:r>
            <a:r>
              <a:rPr lang="en-US" sz="1600" dirty="0">
                <a:solidFill>
                  <a:schemeClr val="accent3"/>
                </a:solidFill>
              </a:rPr>
              <a:t> the identified </a:t>
            </a:r>
            <a:r>
              <a:rPr lang="en-US" sz="1600" b="1" i="1" u="sng" dirty="0">
                <a:solidFill>
                  <a:schemeClr val="accent3"/>
                </a:solidFill>
              </a:rPr>
              <a:t>cultural</a:t>
            </a:r>
            <a:r>
              <a:rPr lang="en-US" sz="1600" dirty="0">
                <a:solidFill>
                  <a:schemeClr val="accent3"/>
                </a:solidFill>
              </a:rPr>
              <a:t> heritage</a:t>
            </a:r>
            <a:r>
              <a:rPr lang="en-US" sz="1600" dirty="0" smtClean="0">
                <a:solidFill>
                  <a:schemeClr val="accent3"/>
                </a:solidFill>
              </a:rPr>
              <a:t>?</a:t>
            </a:r>
            <a:r>
              <a:rPr lang="en-US" sz="1600" dirty="0"/>
              <a:t/>
            </a:r>
            <a:br>
              <a:rPr lang="en-US" sz="1600" dirty="0"/>
            </a:br>
            <a:r>
              <a:rPr lang="en-US" sz="2400" b="1" dirty="0" smtClean="0">
                <a:solidFill>
                  <a:srgbClr val="FF0000"/>
                </a:solidFill>
              </a:rPr>
              <a:t>2.5</a:t>
            </a:r>
            <a:r>
              <a:rPr lang="en-US" sz="1600" dirty="0" smtClean="0">
                <a:solidFill>
                  <a:schemeClr val="accent2">
                    <a:lumMod val="75000"/>
                  </a:schemeClr>
                </a:solidFill>
              </a:rPr>
              <a:t> - Are </a:t>
            </a:r>
            <a:r>
              <a:rPr lang="en-US" sz="1600" dirty="0">
                <a:solidFill>
                  <a:schemeClr val="accent2">
                    <a:lumMod val="75000"/>
                  </a:schemeClr>
                </a:solidFill>
              </a:rPr>
              <a:t>inventories/lists/registers used to </a:t>
            </a:r>
            <a:r>
              <a:rPr lang="en-US" sz="1600" dirty="0">
                <a:solidFill>
                  <a:srgbClr val="FF0000"/>
                </a:solidFill>
              </a:rPr>
              <a:t>protect</a:t>
            </a:r>
            <a:r>
              <a:rPr lang="en-US" sz="1600" dirty="0">
                <a:solidFill>
                  <a:schemeClr val="accent2">
                    <a:lumMod val="75000"/>
                  </a:schemeClr>
                </a:solidFill>
              </a:rPr>
              <a:t> the identified </a:t>
            </a:r>
            <a:r>
              <a:rPr lang="en-US" sz="1600" b="1" i="1" u="sng" dirty="0">
                <a:solidFill>
                  <a:schemeClr val="accent2">
                    <a:lumMod val="75000"/>
                  </a:schemeClr>
                </a:solidFill>
              </a:rPr>
              <a:t>natural</a:t>
            </a:r>
            <a:r>
              <a:rPr lang="en-US" sz="1600" dirty="0">
                <a:solidFill>
                  <a:schemeClr val="accent2">
                    <a:lumMod val="75000"/>
                  </a:schemeClr>
                </a:solidFill>
              </a:rPr>
              <a:t> heritage?</a:t>
            </a:r>
          </a:p>
        </p:txBody>
      </p:sp>
      <p:sp>
        <p:nvSpPr>
          <p:cNvPr id="3" name="Footer Placeholder 2"/>
          <p:cNvSpPr>
            <a:spLocks noGrp="1"/>
          </p:cNvSpPr>
          <p:nvPr>
            <p:ph type="ftr" sz="quarter" idx="11"/>
          </p:nvPr>
        </p:nvSpPr>
        <p:spPr>
          <a:xfrm>
            <a:off x="4724400" y="1981200"/>
            <a:ext cx="1524000" cy="365125"/>
          </a:xfrm>
        </p:spPr>
        <p:txBody>
          <a:bodyPr/>
          <a:lstStyle/>
          <a:p>
            <a:pPr algn="l"/>
            <a:r>
              <a:rPr lang="en-US" dirty="0" smtClean="0">
                <a:solidFill>
                  <a:schemeClr val="accent4">
                    <a:lumMod val="75000"/>
                  </a:schemeClr>
                </a:solidFill>
              </a:rPr>
              <a:t>2.5 </a:t>
            </a:r>
            <a:r>
              <a:rPr lang="en-US" dirty="0" smtClean="0">
                <a:solidFill>
                  <a:schemeClr val="accent2">
                    <a:lumMod val="75000"/>
                  </a:schemeClr>
                </a:solidFill>
              </a:rPr>
              <a:t>- </a:t>
            </a:r>
            <a:r>
              <a:rPr lang="en-US" b="1" i="1" u="sng" dirty="0" smtClean="0">
                <a:solidFill>
                  <a:schemeClr val="accent2">
                    <a:lumMod val="75000"/>
                  </a:schemeClr>
                </a:solidFill>
              </a:rPr>
              <a:t>Natural</a:t>
            </a:r>
            <a:endParaRPr lang="en-US" b="1" i="1" u="sng" dirty="0">
              <a:solidFill>
                <a:schemeClr val="accent2">
                  <a:lumMod val="75000"/>
                </a:schemeClr>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6</a:t>
            </a:fld>
            <a:endParaRPr lang="en-US"/>
          </a:p>
        </p:txBody>
      </p:sp>
      <p:graphicFrame>
        <p:nvGraphicFramePr>
          <p:cNvPr id="12" name="Chart 11"/>
          <p:cNvGraphicFramePr>
            <a:graphicFrameLocks/>
          </p:cNvGraphicFramePr>
          <p:nvPr>
            <p:extLst>
              <p:ext uri="{D42A27DB-BD31-4B8C-83A1-F6EECF244321}">
                <p14:modId xmlns:p14="http://schemas.microsoft.com/office/powerpoint/2010/main" val="2137322770"/>
              </p:ext>
            </p:extLst>
          </p:nvPr>
        </p:nvGraphicFramePr>
        <p:xfrm>
          <a:off x="380999" y="1828800"/>
          <a:ext cx="3962399" cy="4114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1317773782"/>
              </p:ext>
            </p:extLst>
          </p:nvPr>
        </p:nvGraphicFramePr>
        <p:xfrm>
          <a:off x="4570294" y="1828800"/>
          <a:ext cx="4191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itle 1"/>
          <p:cNvSpPr txBox="1">
            <a:spLocks/>
          </p:cNvSpPr>
          <p:nvPr/>
        </p:nvSpPr>
        <p:spPr>
          <a:xfrm>
            <a:off x="0" y="0"/>
            <a:ext cx="9140588" cy="685800"/>
          </a:xfrm>
          <a:prstGeom prst="rect">
            <a:avLst/>
          </a:prstGeom>
          <a:solidFill>
            <a:schemeClr val="bg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INVENTORIES</a:t>
            </a:r>
            <a:endParaRPr lang="en-US" sz="4000" b="1" i="1" dirty="0">
              <a:solidFill>
                <a:schemeClr val="bg1"/>
              </a:solidFill>
            </a:endParaRPr>
          </a:p>
        </p:txBody>
      </p:sp>
      <p:pic>
        <p:nvPicPr>
          <p:cNvPr id="1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
        <p:nvSpPr>
          <p:cNvPr id="20" name="Footer Placeholder 2"/>
          <p:cNvSpPr txBox="1">
            <a:spLocks/>
          </p:cNvSpPr>
          <p:nvPr/>
        </p:nvSpPr>
        <p:spPr>
          <a:xfrm>
            <a:off x="226895" y="6015037"/>
            <a:ext cx="4343399"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b="1" dirty="0" smtClean="0">
                <a:solidFill>
                  <a:schemeClr val="tx1"/>
                </a:solidFill>
              </a:rPr>
              <a:t>NUMBER </a:t>
            </a:r>
            <a:r>
              <a:rPr lang="en-US" sz="1600" dirty="0" smtClean="0">
                <a:solidFill>
                  <a:schemeClr val="tx1"/>
                </a:solidFill>
              </a:rPr>
              <a:t>and </a:t>
            </a:r>
            <a:r>
              <a:rPr lang="en-US" sz="1600" i="1" dirty="0" smtClean="0">
                <a:solidFill>
                  <a:schemeClr val="tx1"/>
                </a:solidFill>
              </a:rPr>
              <a:t>percentage</a:t>
            </a:r>
            <a:r>
              <a:rPr lang="en-US" sz="1600" dirty="0" smtClean="0">
                <a:solidFill>
                  <a:schemeClr val="tx1"/>
                </a:solidFill>
              </a:rPr>
              <a:t> of States Parties (</a:t>
            </a:r>
            <a:r>
              <a:rPr lang="en-US" sz="1600" b="1" dirty="0" smtClean="0">
                <a:solidFill>
                  <a:schemeClr val="tx1"/>
                </a:solidFill>
              </a:rPr>
              <a:t>SP</a:t>
            </a:r>
            <a:r>
              <a:rPr lang="en-US" sz="1600" dirty="0" smtClean="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1365513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normAutofit/>
          </a:bodyPr>
          <a:lstStyle/>
          <a:p>
            <a:r>
              <a:rPr lang="en-US" sz="2800" b="1" dirty="0" smtClean="0">
                <a:solidFill>
                  <a:srgbClr val="FF0000"/>
                </a:solidFill>
              </a:rPr>
              <a:t>2.6</a:t>
            </a:r>
            <a:r>
              <a:rPr lang="en-US" sz="1600" dirty="0" smtClean="0">
                <a:solidFill>
                  <a:schemeClr val="accent2"/>
                </a:solidFill>
              </a:rPr>
              <a:t> </a:t>
            </a:r>
            <a:r>
              <a:rPr lang="en-US" sz="1600" dirty="0" smtClean="0">
                <a:solidFill>
                  <a:schemeClr val="tx1"/>
                </a:solidFill>
              </a:rPr>
              <a:t>- Are </a:t>
            </a:r>
            <a:r>
              <a:rPr lang="en-US" sz="1600" dirty="0">
                <a:solidFill>
                  <a:schemeClr val="tx1"/>
                </a:solidFill>
              </a:rPr>
              <a:t>inventories/lists/registers </a:t>
            </a:r>
            <a:r>
              <a:rPr lang="en-US" sz="1600" dirty="0">
                <a:solidFill>
                  <a:srgbClr val="FF0000"/>
                </a:solidFill>
              </a:rPr>
              <a:t>used</a:t>
            </a:r>
            <a:r>
              <a:rPr lang="en-US" sz="1600" dirty="0">
                <a:solidFill>
                  <a:schemeClr val="tx1"/>
                </a:solidFill>
              </a:rPr>
              <a:t> for the identification of properties for the Tentative List</a:t>
            </a:r>
            <a:r>
              <a:rPr lang="en-US" sz="1600" dirty="0" smtClean="0">
                <a:solidFill>
                  <a:schemeClr val="tx1"/>
                </a:solidFill>
              </a:rPr>
              <a:t>?</a:t>
            </a:r>
            <a:endParaRPr lang="en-US" sz="1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7</a:t>
            </a:fld>
            <a:endParaRPr lang="en-US"/>
          </a:p>
        </p:txBody>
      </p:sp>
      <p:graphicFrame>
        <p:nvGraphicFramePr>
          <p:cNvPr id="13" name="Chart 12"/>
          <p:cNvGraphicFramePr>
            <a:graphicFrameLocks/>
          </p:cNvGraphicFramePr>
          <p:nvPr>
            <p:extLst>
              <p:ext uri="{D42A27DB-BD31-4B8C-83A1-F6EECF244321}">
                <p14:modId xmlns:p14="http://schemas.microsoft.com/office/powerpoint/2010/main" val="1884079535"/>
              </p:ext>
            </p:extLst>
          </p:nvPr>
        </p:nvGraphicFramePr>
        <p:xfrm>
          <a:off x="926034" y="1752600"/>
          <a:ext cx="7234711"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itle 1"/>
          <p:cNvSpPr txBox="1">
            <a:spLocks/>
          </p:cNvSpPr>
          <p:nvPr/>
        </p:nvSpPr>
        <p:spPr>
          <a:xfrm>
            <a:off x="0" y="0"/>
            <a:ext cx="9140588" cy="685800"/>
          </a:xfrm>
          <a:prstGeom prst="rect">
            <a:avLst/>
          </a:prstGeom>
          <a:solidFill>
            <a:schemeClr val="bg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INVENTORIES</a:t>
            </a:r>
            <a:endParaRPr lang="en-US" sz="4000" b="1"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2"/>
          <p:cNvSpPr txBox="1">
            <a:spLocks/>
          </p:cNvSpPr>
          <p:nvPr/>
        </p:nvSpPr>
        <p:spPr>
          <a:xfrm>
            <a:off x="226895" y="6015037"/>
            <a:ext cx="4343399"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b="1" dirty="0" smtClean="0">
                <a:solidFill>
                  <a:schemeClr val="tx1"/>
                </a:solidFill>
              </a:rPr>
              <a:t>NUMBER </a:t>
            </a:r>
            <a:r>
              <a:rPr lang="en-US" sz="1600" dirty="0" smtClean="0">
                <a:solidFill>
                  <a:schemeClr val="tx1"/>
                </a:solidFill>
              </a:rPr>
              <a:t>and </a:t>
            </a:r>
            <a:r>
              <a:rPr lang="en-US" sz="1600" i="1" dirty="0" smtClean="0">
                <a:solidFill>
                  <a:schemeClr val="tx1"/>
                </a:solidFill>
              </a:rPr>
              <a:t>percentage</a:t>
            </a:r>
            <a:r>
              <a:rPr lang="en-US" sz="1600" dirty="0" smtClean="0">
                <a:solidFill>
                  <a:schemeClr val="tx1"/>
                </a:solidFill>
              </a:rPr>
              <a:t> of States Parties (</a:t>
            </a:r>
            <a:r>
              <a:rPr lang="en-US" sz="1600" b="1" dirty="0" smtClean="0">
                <a:solidFill>
                  <a:schemeClr val="tx1"/>
                </a:solidFill>
              </a:rPr>
              <a:t>SP</a:t>
            </a:r>
            <a:r>
              <a:rPr lang="en-US" sz="1600" dirty="0" smtClean="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903838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noAutofit/>
          </a:bodyPr>
          <a:lstStyle/>
          <a:p>
            <a:r>
              <a:rPr lang="en-US" sz="2800" b="1" dirty="0" smtClean="0">
                <a:solidFill>
                  <a:srgbClr val="FF0000"/>
                </a:solidFill>
              </a:rPr>
              <a:t>3.3</a:t>
            </a:r>
            <a:r>
              <a:rPr lang="en-US" sz="1600" dirty="0" smtClean="0">
                <a:solidFill>
                  <a:schemeClr val="bg2">
                    <a:lumMod val="75000"/>
                  </a:schemeClr>
                </a:solidFill>
              </a:rPr>
              <a:t> </a:t>
            </a:r>
            <a:r>
              <a:rPr lang="en-US" sz="1600" dirty="0" smtClean="0">
                <a:solidFill>
                  <a:schemeClr val="tx1"/>
                </a:solidFill>
              </a:rPr>
              <a:t>– Level of </a:t>
            </a:r>
            <a:r>
              <a:rPr lang="en-US" sz="1600" dirty="0" smtClean="0">
                <a:solidFill>
                  <a:srgbClr val="FF0000"/>
                </a:solidFill>
              </a:rPr>
              <a:t>involvement</a:t>
            </a:r>
            <a:r>
              <a:rPr lang="en-US" sz="1600" dirty="0" smtClean="0">
                <a:solidFill>
                  <a:schemeClr val="tx1"/>
                </a:solidFill>
              </a:rPr>
              <a:t> in the preparation of the </a:t>
            </a:r>
            <a:r>
              <a:rPr lang="en-US" sz="1600" dirty="0" smtClean="0">
                <a:solidFill>
                  <a:srgbClr val="FF0000"/>
                </a:solidFill>
              </a:rPr>
              <a:t>Tentative List</a:t>
            </a:r>
            <a:endParaRPr lang="en-US" sz="1600" dirty="0">
              <a:solidFill>
                <a:srgbClr val="FF0000"/>
              </a:solidFill>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8</a:t>
            </a:fld>
            <a:endParaRPr lang="en-US"/>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295217419"/>
              </p:ext>
            </p:extLst>
          </p:nvPr>
        </p:nvGraphicFramePr>
        <p:xfrm>
          <a:off x="214988" y="1568557"/>
          <a:ext cx="8710612" cy="4867091"/>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a:xfrm>
            <a:off x="0" y="0"/>
            <a:ext cx="9140588" cy="685800"/>
          </a:xfrm>
          <a:prstGeom prst="rect">
            <a:avLst/>
          </a:prstGeom>
          <a:solidFill>
            <a:schemeClr val="tx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TENTATIVE LIST</a:t>
            </a:r>
            <a:endParaRPr lang="en-US" sz="4000" b="1"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865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85800"/>
          </a:xfrm>
        </p:spPr>
        <p:txBody>
          <a:bodyPr>
            <a:normAutofit fontScale="90000"/>
          </a:bodyPr>
          <a:lstStyle/>
          <a:p>
            <a:r>
              <a:rPr lang="en-US" sz="3100" b="1" dirty="0" smtClean="0">
                <a:solidFill>
                  <a:srgbClr val="FF0000"/>
                </a:solidFill>
              </a:rPr>
              <a:t>4.2</a:t>
            </a:r>
            <a:r>
              <a:rPr lang="en-US" sz="1600" dirty="0" smtClean="0">
                <a:solidFill>
                  <a:schemeClr val="accent2">
                    <a:lumMod val="75000"/>
                  </a:schemeClr>
                </a:solidFill>
              </a:rPr>
              <a:t> </a:t>
            </a:r>
            <a:r>
              <a:rPr lang="en-US" sz="1800" dirty="0" smtClean="0">
                <a:solidFill>
                  <a:schemeClr val="tx1"/>
                </a:solidFill>
              </a:rPr>
              <a:t>– Please rate level of </a:t>
            </a:r>
            <a:r>
              <a:rPr lang="en-US" sz="1800" dirty="0" smtClean="0">
                <a:solidFill>
                  <a:srgbClr val="FF0000"/>
                </a:solidFill>
              </a:rPr>
              <a:t>involvement</a:t>
            </a:r>
            <a:r>
              <a:rPr lang="en-US" sz="1800" dirty="0" smtClean="0">
                <a:solidFill>
                  <a:schemeClr val="tx1"/>
                </a:solidFill>
              </a:rPr>
              <a:t> of the following (if applicable) in the preparation of the most recent </a:t>
            </a:r>
            <a:r>
              <a:rPr lang="en-US" sz="1800" dirty="0" smtClean="0">
                <a:solidFill>
                  <a:srgbClr val="FF0000"/>
                </a:solidFill>
              </a:rPr>
              <a:t>nomination dossiers</a:t>
            </a:r>
            <a:endParaRPr lang="en-US" sz="1800" dirty="0">
              <a:solidFill>
                <a:srgbClr val="FF0000"/>
              </a:solidFill>
            </a:endParaRPr>
          </a:p>
        </p:txBody>
      </p:sp>
      <p:sp>
        <p:nvSpPr>
          <p:cNvPr id="4" name="Slide Number Placeholder 3"/>
          <p:cNvSpPr>
            <a:spLocks noGrp="1"/>
          </p:cNvSpPr>
          <p:nvPr>
            <p:ph type="sldNum" sz="quarter" idx="12"/>
          </p:nvPr>
        </p:nvSpPr>
        <p:spPr/>
        <p:txBody>
          <a:bodyPr>
            <a:normAutofit fontScale="85000" lnSpcReduction="20000"/>
          </a:bodyPr>
          <a:lstStyle/>
          <a:p>
            <a:fld id="{DB1DE7A1-DCBE-4645-9088-FB691E9BF2EE}" type="slidenum">
              <a:rPr lang="en-US" smtClean="0"/>
              <a:t>9</a:t>
            </a:fld>
            <a:endParaRPr lang="en-US"/>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005165494"/>
              </p:ext>
            </p:extLst>
          </p:nvPr>
        </p:nvGraphicFramePr>
        <p:xfrm>
          <a:off x="226894" y="1600199"/>
          <a:ext cx="8686800" cy="4876801"/>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a:xfrm>
            <a:off x="0" y="0"/>
            <a:ext cx="9140588" cy="685800"/>
          </a:xfrm>
          <a:prstGeom prst="rect">
            <a:avLst/>
          </a:prstGeom>
          <a:solidFill>
            <a:schemeClr val="accent2">
              <a:lumMod val="75000"/>
            </a:schemeClr>
          </a:solidFill>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b="1" i="1" dirty="0" smtClean="0">
                <a:solidFill>
                  <a:schemeClr val="bg1"/>
                </a:solidFill>
              </a:rPr>
              <a:t>NOMINATIONS</a:t>
            </a:r>
            <a:endParaRPr lang="en-US" sz="4000" b="1" i="1"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6380162"/>
            <a:ext cx="8972550" cy="47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1175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2454</TotalTime>
  <Words>711</Words>
  <Application>Microsoft Office PowerPoint</Application>
  <PresentationFormat>On-screen Show (4:3)</PresentationFormat>
  <Paragraphs>143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RESULTS OF SECTION I</vt:lpstr>
      <vt:lpstr>Countries and World Heritage sites that submitted the questionnaire for the Second Cycle of the Periodic Reporting Exercise for LAC Region by 23rd November 2012, 12:00 GMT +1</vt:lpstr>
      <vt:lpstr>2.1 – If the State Party has established inventories/lists/registers of cultural heritage, at what level(s) are they compiled and what is their current status?</vt:lpstr>
      <vt:lpstr>2.2 – If the State Party has established inventories/lists/registers of natural heritage, at what level(s) are they compiled and what is their current status?</vt:lpstr>
      <vt:lpstr>2.3 – Are inventories/lists/registers adequate to capture the diversity of cultural and natural heritage in the State Party?</vt:lpstr>
      <vt:lpstr>2.4 - Are inventories/lists/registers used to protect the identified cultural heritage? 2.5 - Are inventories/lists/registers used to protect the identified natural heritage?</vt:lpstr>
      <vt:lpstr>2.6 - Are inventories/lists/registers used for the identification of properties for the Tentative List?</vt:lpstr>
      <vt:lpstr>3.3 – Level of involvement in the preparation of the Tentative List</vt:lpstr>
      <vt:lpstr>4.2 – Please rate level of involvement of the following (if applicable) in the preparation of the most recent nomination dossiers</vt:lpstr>
      <vt:lpstr>4.3 - Please rate the perceived benefits in your country of inscribing properties on the World Heritage List</vt:lpstr>
      <vt:lpstr>5.4 – Adequacy of legal framework 5.5 – Can the legal framework be enforced?</vt:lpstr>
      <vt:lpstr>10.1 – Modalities of co-operation</vt:lpstr>
      <vt:lpstr>Thank you for your attention!</vt:lpstr>
    </vt:vector>
  </TitlesOfParts>
  <Company>UNESCO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SECTION I</dc:title>
  <dc:creator>Pajor, Daniel</dc:creator>
  <cp:lastModifiedBy>Pajor, Daniel</cp:lastModifiedBy>
  <cp:revision>91</cp:revision>
  <cp:lastPrinted>2012-11-23T09:57:29Z</cp:lastPrinted>
  <dcterms:created xsi:type="dcterms:W3CDTF">2012-11-20T13:44:46Z</dcterms:created>
  <dcterms:modified xsi:type="dcterms:W3CDTF">2012-11-29T16:59:52Z</dcterms:modified>
</cp:coreProperties>
</file>