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260" r:id="rId3"/>
    <p:sldId id="259" r:id="rId4"/>
    <p:sldId id="262" r:id="rId5"/>
    <p:sldId id="280" r:id="rId6"/>
    <p:sldId id="263" r:id="rId7"/>
    <p:sldId id="277" r:id="rId8"/>
    <p:sldId id="269" r:id="rId9"/>
    <p:sldId id="267" r:id="rId10"/>
    <p:sldId id="270" r:id="rId11"/>
    <p:sldId id="271" r:id="rId12"/>
    <p:sldId id="272" r:id="rId13"/>
    <p:sldId id="273" r:id="rId14"/>
    <p:sldId id="274" r:id="rId15"/>
    <p:sldId id="282" r:id="rId16"/>
    <p:sldId id="276" r:id="rId17"/>
    <p:sldId id="278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4" r:id="rId27"/>
    <p:sldId id="291" r:id="rId28"/>
    <p:sldId id="292" r:id="rId29"/>
    <p:sldId id="293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5D435-78D2-47B9-BA1B-2D2CA950B4F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A754-8070-4EA0-B6BA-38020B87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A754-8070-4EA0-B6BA-38020B87D8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A754-8070-4EA0-B6BA-38020B87D8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A754-8070-4EA0-B6BA-38020B87D8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6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52A064-103C-4D68-95A0-73900E1D01C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BA1234-26EF-4D6A-82AD-D7EED71E91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143000"/>
            <a:ext cx="5536442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Periodic reporting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web PLATFORM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047999"/>
            <a:ext cx="6540873" cy="1119051"/>
          </a:xfrm>
        </p:spPr>
        <p:txBody>
          <a:bodyPr>
            <a:normAutofit/>
          </a:bodyPr>
          <a:lstStyle/>
          <a:p>
            <a:r>
              <a:rPr lang="en-US" sz="2000" dirty="0"/>
              <a:t>Final meeting of the Second Cycle of the Periodic Reporting Exercise for the Latin America and Caribbean </a:t>
            </a:r>
            <a:r>
              <a:rPr lang="en-US" sz="2000" dirty="0" smtClean="0"/>
              <a:t>Region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Santiago de Chile, 2-5 December 2012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6" y="6248400"/>
            <a:ext cx="2133600" cy="365125"/>
          </a:xfrm>
        </p:spPr>
        <p:txBody>
          <a:bodyPr>
            <a:normAutofit/>
          </a:bodyPr>
          <a:lstStyle/>
          <a:p>
            <a:fld id="{DB1DE7A1-DCBE-4645-9088-FB691E9BF2EE}" type="slidenum">
              <a:rPr lang="en-US" smtClean="0"/>
              <a:t>1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42754" y="6358354"/>
            <a:ext cx="5329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Latin America and the Caribbean Unit</a:t>
            </a:r>
          </a:p>
          <a:p>
            <a:r>
              <a:rPr lang="en-US" sz="800" dirty="0"/>
              <a:t>World Heritage </a:t>
            </a:r>
            <a:r>
              <a:rPr lang="en-US" sz="800" dirty="0" smtClean="0"/>
              <a:t>Centre</a:t>
            </a:r>
            <a:endParaRPr lang="en-US" sz="800" dirty="0"/>
          </a:p>
        </p:txBody>
      </p:sp>
      <p:pic>
        <p:nvPicPr>
          <p:cNvPr id="19" name="Image 1" descr="Description: Description: Description: Description: Description: unesco_temple_alone_28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73" y="6381136"/>
            <a:ext cx="66955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whc.unesco.org/uploads/thumbs/page_114-125-125-2012101015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136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Modules: thematic groups’ interface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2" t="10764" r="13721" b="14147"/>
          <a:stretch/>
        </p:blipFill>
        <p:spPr bwMode="auto">
          <a:xfrm>
            <a:off x="254976" y="1608994"/>
            <a:ext cx="7651785" cy="49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51889" y="3648807"/>
            <a:ext cx="351697" cy="28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11200" r="13808" b="4790"/>
          <a:stretch/>
        </p:blipFill>
        <p:spPr bwMode="auto">
          <a:xfrm>
            <a:off x="261849" y="1599124"/>
            <a:ext cx="6912673" cy="501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13433" y="3402620"/>
            <a:ext cx="729768" cy="28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Tools: Discussion Board</a:t>
            </a:r>
          </a:p>
        </p:txBody>
      </p:sp>
    </p:spTree>
    <p:extLst>
      <p:ext uri="{BB962C8B-B14F-4D97-AF65-F5344CB8AC3E}">
        <p14:creationId xmlns:p14="http://schemas.microsoft.com/office/powerpoint/2010/main" val="24286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8165" r="14207" b="3052"/>
          <a:stretch/>
        </p:blipFill>
        <p:spPr bwMode="auto">
          <a:xfrm>
            <a:off x="228601" y="1606611"/>
            <a:ext cx="6726114" cy="51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49763" y="3323488"/>
            <a:ext cx="509959" cy="28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Tools: Documents</a:t>
            </a:r>
          </a:p>
        </p:txBody>
      </p:sp>
    </p:spTree>
    <p:extLst>
      <p:ext uri="{BB962C8B-B14F-4D97-AF65-F5344CB8AC3E}">
        <p14:creationId xmlns:p14="http://schemas.microsoft.com/office/powerpoint/2010/main" val="2683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t="10740" r="22740" b="5475"/>
          <a:stretch/>
        </p:blipFill>
        <p:spPr bwMode="auto">
          <a:xfrm>
            <a:off x="1586971" y="1604220"/>
            <a:ext cx="6744451" cy="523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05300" y="2978830"/>
            <a:ext cx="653896" cy="28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Tools: Calendar</a:t>
            </a:r>
          </a:p>
        </p:txBody>
      </p:sp>
    </p:spTree>
    <p:extLst>
      <p:ext uri="{BB962C8B-B14F-4D97-AF65-F5344CB8AC3E}">
        <p14:creationId xmlns:p14="http://schemas.microsoft.com/office/powerpoint/2010/main" val="24381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10644" r="25874" b="3193"/>
          <a:stretch/>
        </p:blipFill>
        <p:spPr bwMode="auto">
          <a:xfrm>
            <a:off x="296007" y="1597039"/>
            <a:ext cx="7045319" cy="50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87321" y="2725616"/>
            <a:ext cx="443468" cy="211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Tools: Contacts</a:t>
            </a:r>
          </a:p>
        </p:txBody>
      </p:sp>
    </p:spTree>
    <p:extLst>
      <p:ext uri="{BB962C8B-B14F-4D97-AF65-F5344CB8AC3E}">
        <p14:creationId xmlns:p14="http://schemas.microsoft.com/office/powerpoint/2010/main" val="5799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143000"/>
            <a:ext cx="5536442" cy="1828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thematic 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248400" cy="6858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Final meeting of the Second Cycle of the Periodic Reporting Exercise for the Latin America and Caribbean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6" y="6248400"/>
            <a:ext cx="2133600" cy="365125"/>
          </a:xfrm>
        </p:spPr>
        <p:txBody>
          <a:bodyPr>
            <a:normAutofit/>
          </a:bodyPr>
          <a:lstStyle/>
          <a:p>
            <a:fld id="{DB1DE7A1-DCBE-4645-9088-FB691E9BF2EE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90503" y="6085115"/>
            <a:ext cx="6753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Latin America and the Caribbean Unit</a:t>
            </a:r>
          </a:p>
          <a:p>
            <a:r>
              <a:rPr lang="en-US" sz="800" dirty="0"/>
              <a:t>World Heritage Centre</a:t>
            </a:r>
          </a:p>
          <a:p>
            <a:r>
              <a:rPr lang="en-US" sz="800" dirty="0"/>
              <a:t>Santiago de Chile</a:t>
            </a:r>
          </a:p>
          <a:p>
            <a:r>
              <a:rPr lang="en-US" sz="800" dirty="0" smtClean="0"/>
              <a:t>2</a:t>
            </a:r>
            <a:r>
              <a:rPr lang="en-US" sz="800" baseline="30000" dirty="0" smtClean="0"/>
              <a:t>nd</a:t>
            </a:r>
            <a:r>
              <a:rPr lang="en-US" sz="800" dirty="0" smtClean="0"/>
              <a:t> </a:t>
            </a:r>
            <a:r>
              <a:rPr lang="en-US" sz="800" dirty="0"/>
              <a:t>– 5</a:t>
            </a:r>
            <a:r>
              <a:rPr lang="en-US" sz="800" baseline="30000" dirty="0"/>
              <a:t>th</a:t>
            </a:r>
            <a:r>
              <a:rPr lang="en-US" sz="800" dirty="0"/>
              <a:t> </a:t>
            </a:r>
            <a:r>
              <a:rPr lang="en-US" sz="800" dirty="0" smtClean="0"/>
              <a:t>Deceiver 2012</a:t>
            </a:r>
            <a:endParaRPr lang="en-US" sz="800" dirty="0"/>
          </a:p>
        </p:txBody>
      </p:sp>
      <p:pic>
        <p:nvPicPr>
          <p:cNvPr id="19" name="Image 1" descr="Description: Description: Description: Description: Description: unesco_temple_alone_28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73" y="6381136"/>
            <a:ext cx="66955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whc.unesco.org/uploads/thumbs/page_114-125-125-2012101015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136"/>
            <a:ext cx="4095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78526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GRUPOS TEMATICOS: CARIBE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8305" y="1743663"/>
            <a:ext cx="7631723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pPr marL="685800" indent="-685800">
              <a:buFont typeface="Wingdings" pitchFamily="2" charset="2"/>
              <a:buChar char="§"/>
            </a:pPr>
            <a:r>
              <a:rPr lang="en-US" sz="5400" dirty="0" err="1"/>
              <a:t>Centros</a:t>
            </a:r>
            <a:r>
              <a:rPr lang="en-US" sz="5400" dirty="0"/>
              <a:t> </a:t>
            </a:r>
            <a:r>
              <a:rPr lang="en-US" sz="5400" dirty="0" err="1"/>
              <a:t>Históricos</a:t>
            </a:r>
            <a:endParaRPr lang="en-US" sz="5400" dirty="0"/>
          </a:p>
          <a:p>
            <a:pPr marL="685800" indent="-685800">
              <a:buFont typeface="Wingdings" pitchFamily="2" charset="2"/>
              <a:buChar char="§"/>
            </a:pPr>
            <a:r>
              <a:rPr lang="en-US" sz="5400" dirty="0" err="1">
                <a:solidFill>
                  <a:srgbClr val="FF0000"/>
                </a:solidFill>
              </a:rPr>
              <a:t>Paisajes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culturales</a:t>
            </a:r>
            <a:endParaRPr lang="en-US" sz="5400" dirty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5400" dirty="0"/>
              <a:t>Areas </a:t>
            </a:r>
            <a:r>
              <a:rPr lang="en-US" sz="5400" dirty="0" err="1"/>
              <a:t>naturales</a:t>
            </a:r>
            <a:r>
              <a:rPr lang="en-US" sz="5400" dirty="0"/>
              <a:t> </a:t>
            </a:r>
            <a:r>
              <a:rPr lang="en-US" sz="5400" dirty="0" err="1"/>
              <a:t>protegidas</a:t>
            </a:r>
            <a:endParaRPr lang="en-US" sz="5400" dirty="0"/>
          </a:p>
          <a:p>
            <a:pPr marL="685800" indent="-685800">
              <a:buFont typeface="Wingdings" pitchFamily="2" charset="2"/>
              <a:buChar char="§"/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ruta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del </a:t>
            </a:r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esclavo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  <a:p>
            <a:pPr marL="685800" indent="-685800">
              <a:buFont typeface="Wingdings" pitchFamily="2" charset="2"/>
              <a:buChar char="§"/>
            </a:pPr>
            <a:r>
              <a:rPr lang="en-US" sz="5400" dirty="0" err="1"/>
              <a:t>Fortificaciones</a:t>
            </a:r>
            <a:endParaRPr lang="en-US" sz="5400" dirty="0"/>
          </a:p>
          <a:p>
            <a:pPr marL="685800" indent="-685800">
              <a:buFont typeface="Wingdings" pitchFamily="2" charset="2"/>
              <a:buChar char="§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32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9085" y="1887199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685800" indent="-685800">
              <a:buFont typeface="Wingdings" pitchFamily="2" charset="2"/>
              <a:buChar char="v"/>
            </a:pPr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Patrimonio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natural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5400" dirty="0" err="1">
                <a:solidFill>
                  <a:srgbClr val="FF0000"/>
                </a:solidFill>
              </a:rPr>
              <a:t>Patrimonio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moderno</a:t>
            </a:r>
            <a:endParaRPr lang="en-US" sz="5400" dirty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Centros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2">
                    <a:lumMod val="50000"/>
                  </a:schemeClr>
                </a:solidFill>
              </a:rPr>
              <a:t>históricos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GRUPOS TEMATICOS</a:t>
            </a:r>
            <a:br>
              <a:rPr lang="en-US" b="1" dirty="0" smtClean="0"/>
            </a:br>
            <a:r>
              <a:rPr lang="en-US" b="1" dirty="0" smtClean="0"/>
              <a:t>SUDAMERICA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4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2" y="228600"/>
            <a:ext cx="8153400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Mexico y </a:t>
            </a:r>
            <a:r>
              <a:rPr lang="fr-FR" b="1" dirty="0" err="1" smtClean="0"/>
              <a:t>America</a:t>
            </a:r>
            <a:r>
              <a:rPr lang="fr-FR" b="1" dirty="0" smtClean="0"/>
              <a:t> Central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953589" y="1567543"/>
            <a:ext cx="66098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800" dirty="0" err="1">
                <a:solidFill>
                  <a:srgbClr val="FF0000"/>
                </a:solidFill>
              </a:rPr>
              <a:t>Sitios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arqueológicos</a:t>
            </a:r>
            <a:endParaRPr lang="en-US" sz="4800" dirty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800" dirty="0" err="1">
                <a:solidFill>
                  <a:schemeClr val="bg2">
                    <a:lumMod val="50000"/>
                  </a:schemeClr>
                </a:solidFill>
              </a:rPr>
              <a:t>Patrimonio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 natural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Conjuntos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</a:rPr>
              <a:t>monumentales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800" dirty="0" err="1">
                <a:solidFill>
                  <a:schemeClr val="bg2">
                    <a:lumMod val="50000"/>
                  </a:schemeClr>
                </a:solidFill>
              </a:rPr>
              <a:t>Itinerarios</a:t>
            </a: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</a:rPr>
              <a:t>culturales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800" dirty="0" err="1">
                <a:solidFill>
                  <a:schemeClr val="bg2">
                    <a:lumMod val="10000"/>
                  </a:schemeClr>
                </a:solidFill>
              </a:rPr>
              <a:t>Patrimonio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</a:rPr>
              <a:t>moderno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2" y="228600"/>
            <a:ext cx="8153400" cy="9906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CHILE – GRUPOS TEMATICOS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7" y="1397722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fr-FR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732" y="1670964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AREAS NATURALES PROTEGIDAS</a:t>
            </a:r>
            <a:endParaRPr lang="fr-F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697" y="2114836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fr-FR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6732" y="2322763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PAISAJES CULTURALES</a:t>
            </a:r>
            <a:endParaRPr lang="fr-F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228" y="3547769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3665" y="3746611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PATRIMONIO MODERNO</a:t>
            </a:r>
            <a:endParaRPr lang="fr-FR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2697" y="2812862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fr-FR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6732" y="3020789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RUTA DEL ESCLAVO</a:t>
            </a:r>
            <a:endParaRPr lang="fr-F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885" y="4233995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fr-FR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228" y="5798385"/>
            <a:ext cx="666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7</a:t>
            </a:r>
            <a:endParaRPr lang="fr-FR" sz="660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6732" y="5922499"/>
            <a:ext cx="755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POLITICAS GENERALES DE PATRIMONIO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(PUNTOS FOCALES NACIONALES)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518360" y="1670965"/>
            <a:ext cx="1031966" cy="413561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7582989" y="3154493"/>
            <a:ext cx="15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GESTORES 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DE SITIO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783" y="4418660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CENTROS HISTORICOS</a:t>
            </a:r>
            <a:endParaRPr lang="fr-FR" sz="2400" b="1" dirty="0"/>
          </a:p>
        </p:txBody>
      </p:sp>
      <p:sp>
        <p:nvSpPr>
          <p:cNvPr id="3" name="Right Brace 2"/>
          <p:cNvSpPr/>
          <p:nvPr/>
        </p:nvSpPr>
        <p:spPr>
          <a:xfrm>
            <a:off x="7236822" y="5807798"/>
            <a:ext cx="404944" cy="96002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3136" y="6066041"/>
            <a:ext cx="156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3 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sub-grupos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79" y="4883034"/>
            <a:ext cx="6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3595" y="5067699"/>
            <a:ext cx="615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SITIOS ARQUEOLOGICOS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27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8173" r="14061" b="3360"/>
          <a:stretch/>
        </p:blipFill>
        <p:spPr bwMode="auto">
          <a:xfrm>
            <a:off x="304799" y="1600200"/>
            <a:ext cx="6653825" cy="50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228600"/>
            <a:ext cx="8382001" cy="769441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Homepage Periodic Reporting Platform</a:t>
            </a:r>
            <a:endParaRPr lang="fr-FR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3" t="43135" r="16185" b="53197"/>
          <a:stretch/>
        </p:blipFill>
        <p:spPr bwMode="auto">
          <a:xfrm>
            <a:off x="5257800" y="1040539"/>
            <a:ext cx="3844232" cy="48346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181600" y="1600200"/>
            <a:ext cx="10668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MATRIZ GRUPOS TEMATICOS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63413"/>
              </p:ext>
            </p:extLst>
          </p:nvPr>
        </p:nvGraphicFramePr>
        <p:xfrm>
          <a:off x="195944" y="1645920"/>
          <a:ext cx="8634546" cy="497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200"/>
                <a:gridCol w="1133200"/>
                <a:gridCol w="1400682"/>
                <a:gridCol w="1183349"/>
                <a:gridCol w="1210734"/>
                <a:gridCol w="1077940"/>
                <a:gridCol w="1495441"/>
              </a:tblGrid>
              <a:tr h="856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48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fr-FR" sz="4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44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Credibilidad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Conservación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Comunicación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Comunidades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Gestión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Formación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Relación con otras Convenciones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44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 err="1">
                          <a:effectLst/>
                        </a:rPr>
                        <a:t>Credibility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 err="1">
                          <a:effectLst/>
                        </a:rPr>
                        <a:t>Conservation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 err="1">
                          <a:effectLst/>
                        </a:rPr>
                        <a:t>Communication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 err="1">
                          <a:effectLst/>
                        </a:rPr>
                        <a:t>Communities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</a:rPr>
                        <a:t>Management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</a:rPr>
                        <a:t>Training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</a:rPr>
                        <a:t>Link </a:t>
                      </a:r>
                      <a:r>
                        <a:rPr lang="es-ES_tradnl" sz="1400" b="1" i="1" dirty="0" err="1">
                          <a:effectLst/>
                        </a:rPr>
                        <a:t>with</a:t>
                      </a:r>
                      <a:r>
                        <a:rPr lang="es-ES_tradnl" sz="1400" b="1" i="1" dirty="0">
                          <a:effectLst/>
                        </a:rPr>
                        <a:t> </a:t>
                      </a:r>
                      <a:r>
                        <a:rPr lang="es-ES_tradnl" sz="1400" b="1" i="1" dirty="0" err="1">
                          <a:effectLst/>
                        </a:rPr>
                        <a:t>other</a:t>
                      </a:r>
                      <a:r>
                        <a:rPr lang="es-ES_tradnl" sz="1400" b="1" i="1" dirty="0">
                          <a:effectLst/>
                        </a:rPr>
                        <a:t> </a:t>
                      </a:r>
                      <a:r>
                        <a:rPr lang="es-ES_tradnl" sz="1400" b="1" i="1" dirty="0" err="1">
                          <a:effectLst/>
                        </a:rPr>
                        <a:t>Conventions</a:t>
                      </a:r>
                      <a:endParaRPr lang="fr-F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  <a:tr h="224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66" marR="622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943" y="398439"/>
            <a:ext cx="87782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fr-FR" dirty="0"/>
          </a:p>
          <a:p>
            <a:r>
              <a:rPr lang="es-ES_tradnl" dirty="0"/>
              <a:t> </a:t>
            </a:r>
            <a:endParaRPr lang="fr-FR" dirty="0"/>
          </a:p>
          <a:p>
            <a:r>
              <a:rPr lang="es-ES_tradnl" b="1" dirty="0"/>
              <a:t>Moderador</a:t>
            </a:r>
            <a:r>
              <a:rPr lang="es-ES_tradnl" dirty="0"/>
              <a:t>: Enrique Fernández Hernández (Cuba)</a:t>
            </a:r>
            <a:endParaRPr lang="fr-FR" dirty="0"/>
          </a:p>
          <a:p>
            <a:r>
              <a:rPr lang="es-ES_tradnl" dirty="0"/>
              <a:t> </a:t>
            </a:r>
            <a:endParaRPr lang="fr-FR" dirty="0"/>
          </a:p>
          <a:p>
            <a:r>
              <a:rPr lang="es-ES_tradnl" b="1" dirty="0"/>
              <a:t>Miembros:</a:t>
            </a: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Javier </a:t>
            </a:r>
            <a:r>
              <a:rPr lang="en-US" sz="2000" dirty="0"/>
              <a:t>Alejandro </a:t>
            </a:r>
            <a:r>
              <a:rPr lang="en-US" sz="2000" dirty="0" err="1"/>
              <a:t>Tolosano</a:t>
            </a:r>
            <a:r>
              <a:rPr lang="en-US" sz="2000" dirty="0"/>
              <a:t> (Argentina, Peninsula </a:t>
            </a:r>
            <a:r>
              <a:rPr lang="en-US" sz="2000" dirty="0" err="1"/>
              <a:t>Valdès</a:t>
            </a:r>
            <a:r>
              <a:rPr lang="en-US" sz="2000" dirty="0"/>
              <a:t>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Maria Carolina Alves de Camargos (Brasil, Instituto Chico Mendes)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Santiago Felipe Duarte Gómez (Colombia, Los </a:t>
            </a:r>
            <a:r>
              <a:rPr lang="es-ES" sz="2000" dirty="0" err="1"/>
              <a:t>Katios</a:t>
            </a:r>
            <a:r>
              <a:rPr lang="es-ES" sz="2000" dirty="0"/>
              <a:t>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 err="1"/>
              <a:t>Geiner</a:t>
            </a:r>
            <a:r>
              <a:rPr lang="es-ES" sz="2000" dirty="0"/>
              <a:t> Golfín Duarte (Costa Rica, Isla del Coco)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Luis Sánchez Arguedas (Costa Rica, La Amistad)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 err="1"/>
              <a:t>Yamilka</a:t>
            </a:r>
            <a:r>
              <a:rPr lang="es-ES" sz="2000" dirty="0"/>
              <a:t> </a:t>
            </a:r>
            <a:r>
              <a:rPr lang="es-ES" sz="2000" dirty="0" err="1"/>
              <a:t>Joubert</a:t>
            </a:r>
            <a:r>
              <a:rPr lang="es-ES" sz="2000" dirty="0"/>
              <a:t> Martínez (Cuba, Parque Alejandro de Humboldt)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/>
              <a:t>David Williams (Dominica, </a:t>
            </a:r>
            <a:r>
              <a:rPr lang="es-ES" sz="2000" dirty="0" err="1"/>
              <a:t>Morne</a:t>
            </a:r>
            <a:r>
              <a:rPr lang="es-ES" sz="2000" dirty="0"/>
              <a:t> </a:t>
            </a:r>
            <a:r>
              <a:rPr lang="es-ES" sz="2000" dirty="0" err="1"/>
              <a:t>Trois</a:t>
            </a:r>
            <a:r>
              <a:rPr lang="es-ES" sz="2000" dirty="0"/>
              <a:t> </a:t>
            </a:r>
            <a:r>
              <a:rPr lang="es-ES" sz="2000" dirty="0" err="1"/>
              <a:t>Pitons</a:t>
            </a:r>
            <a:r>
              <a:rPr lang="es-ES" sz="2000" dirty="0"/>
              <a:t> </a:t>
            </a:r>
            <a:r>
              <a:rPr lang="es-ES" sz="2000" dirty="0" err="1"/>
              <a:t>National</a:t>
            </a:r>
            <a:r>
              <a:rPr lang="es-ES" sz="2000" dirty="0"/>
              <a:t> Park)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Mauricio Irias (Honduras, Rio Platano)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Cecilia García Chavelas (Mexico, Gulf of California)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Eddy Arcia (Panama, Parque nacional de Coiba)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 err="1"/>
              <a:t>Yahaira</a:t>
            </a:r>
            <a:r>
              <a:rPr lang="es-ES" sz="2000" dirty="0"/>
              <a:t> Luna (</a:t>
            </a:r>
            <a:r>
              <a:rPr lang="es-ES" sz="2000" dirty="0" err="1"/>
              <a:t>Panama</a:t>
            </a:r>
            <a:r>
              <a:rPr lang="es-ES" sz="2000" dirty="0"/>
              <a:t>, Talamanca-La Amistad)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José Carlos Nieto Navarrete (Peru, Parque nacional de Manu)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Víctor Hugo Macedo Cuenca (Peru, Parque nacional del rio Abiseo)</a:t>
            </a:r>
            <a:endParaRPr lang="fr-FR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000" dirty="0"/>
              <a:t>Dominique </a:t>
            </a:r>
            <a:r>
              <a:rPr lang="fr-FR" sz="2000" dirty="0" err="1"/>
              <a:t>Agustine</a:t>
            </a:r>
            <a:r>
              <a:rPr lang="fr-FR" sz="2000" dirty="0"/>
              <a:t> (Saint Lucia, Pitons Management Area)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dirty="0"/>
              <a:t>Claudine Sakimin (Suriname)</a:t>
            </a:r>
            <a:endParaRPr lang="fr-F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 </a:t>
            </a:r>
            <a:endParaRPr lang="fr-FR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>
                <a:solidFill>
                  <a:srgbClr val="FF0000"/>
                </a:solidFill>
              </a:rPr>
              <a:t>GRUPO I PATRIMONIO CULTURAL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9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61190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 smtClean="0">
                <a:solidFill>
                  <a:srgbClr val="FF0000"/>
                </a:solidFill>
              </a:rPr>
              <a:t/>
            </a:r>
            <a:br>
              <a:rPr lang="es-ES_tradnl" b="1" dirty="0" smtClean="0">
                <a:solidFill>
                  <a:srgbClr val="FF0000"/>
                </a:solidFill>
              </a:rPr>
            </a:br>
            <a:r>
              <a:rPr lang="es-ES_tradnl" b="1" dirty="0" smtClean="0">
                <a:solidFill>
                  <a:srgbClr val="FF0000"/>
                </a:solidFill>
              </a:rPr>
              <a:t>GRUPO II </a:t>
            </a:r>
            <a:r>
              <a:rPr lang="es-ES_tradnl" b="1" dirty="0">
                <a:solidFill>
                  <a:srgbClr val="FF0000"/>
                </a:solidFill>
              </a:rPr>
              <a:t>PAISAJES CULTURALES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767" y="827690"/>
            <a:ext cx="819041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s-ES_tradnl" dirty="0"/>
              <a:t> </a:t>
            </a:r>
            <a:endParaRPr lang="fr-FR" dirty="0"/>
          </a:p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sz="2400" b="1" dirty="0" smtClean="0"/>
              <a:t>Moderador</a:t>
            </a:r>
            <a:r>
              <a:rPr lang="es-ES_tradnl" sz="2400" dirty="0"/>
              <a:t>: Ignacio Gómez Arriola (México, Paisaje </a:t>
            </a:r>
            <a:r>
              <a:rPr lang="es-ES_tradnl" sz="2400" dirty="0" err="1"/>
              <a:t>Agavero</a:t>
            </a:r>
            <a:r>
              <a:rPr lang="es-ES_tradnl" sz="2400" dirty="0"/>
              <a:t>)</a:t>
            </a:r>
            <a:endParaRPr lang="fr-FR" sz="2400" dirty="0"/>
          </a:p>
          <a:p>
            <a:r>
              <a:rPr lang="es-ES_tradnl" sz="2400" dirty="0"/>
              <a:t> </a:t>
            </a:r>
            <a:endParaRPr lang="fr-FR" sz="2400" dirty="0"/>
          </a:p>
          <a:p>
            <a:r>
              <a:rPr lang="es-ES_tradnl" sz="2400" b="1" dirty="0"/>
              <a:t>Miembros</a:t>
            </a:r>
            <a:r>
              <a:rPr lang="es-ES_tradnl" sz="2400" dirty="0"/>
              <a:t>:</a:t>
            </a:r>
            <a:endParaRPr lang="fr-FR" sz="2400" dirty="0"/>
          </a:p>
          <a:p>
            <a:r>
              <a:rPr lang="es-ES_tradnl" sz="2400" dirty="0"/>
              <a:t> 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2400" dirty="0"/>
              <a:t>Sergio </a:t>
            </a:r>
            <a:r>
              <a:rPr lang="es-ES_tradnl" sz="2400" dirty="0" err="1"/>
              <a:t>Dobrusin</a:t>
            </a:r>
            <a:r>
              <a:rPr lang="es-ES_tradnl" sz="2400" dirty="0"/>
              <a:t> (Argentina, Misiones </a:t>
            </a:r>
            <a:r>
              <a:rPr lang="es-ES_tradnl" sz="2400" dirty="0" err="1"/>
              <a:t>jesuiticas</a:t>
            </a:r>
            <a:r>
              <a:rPr lang="es-ES_tradnl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2400" dirty="0" err="1"/>
              <a:t>Nestor</a:t>
            </a:r>
            <a:r>
              <a:rPr lang="es-ES_tradnl" sz="2400" dirty="0"/>
              <a:t> José (Argentina, Quebrada de Humahuaca)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2400" dirty="0"/>
              <a:t>Edgardo </a:t>
            </a:r>
            <a:r>
              <a:rPr lang="es-ES_tradnl" sz="2400" dirty="0" err="1"/>
              <a:t>Venturini</a:t>
            </a:r>
            <a:r>
              <a:rPr lang="es-ES_tradnl" sz="2400" dirty="0"/>
              <a:t> (Argentina, Manzanas y estancias </a:t>
            </a:r>
            <a:r>
              <a:rPr lang="es-ES_tradnl" sz="2400" dirty="0" err="1"/>
              <a:t>jesuiticas</a:t>
            </a:r>
            <a:r>
              <a:rPr lang="es-ES_tradnl" sz="2400" dirty="0"/>
              <a:t> de </a:t>
            </a:r>
            <a:r>
              <a:rPr lang="es-ES_tradnl" sz="2400" dirty="0" err="1"/>
              <a:t>Cordoba</a:t>
            </a:r>
            <a:r>
              <a:rPr lang="es-ES_tradnl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Felipe </a:t>
            </a:r>
            <a:r>
              <a:rPr lang="es-ES" sz="2400" dirty="0" err="1"/>
              <a:t>Ravinet</a:t>
            </a:r>
            <a:r>
              <a:rPr lang="es-ES" sz="2400" dirty="0"/>
              <a:t> de la Fuente (Chile, </a:t>
            </a:r>
            <a:r>
              <a:rPr lang="es-ES" sz="2400" dirty="0" err="1"/>
              <a:t>Sewell</a:t>
            </a:r>
            <a:r>
              <a:rPr lang="es-ES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Silvio Zerga Zegarra (Chile, Salitreras)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Nidia Cabrera Huerta (Cuba, Valle de Vinales)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Norman </a:t>
            </a:r>
            <a:r>
              <a:rPr lang="es-ES" sz="2400" dirty="0" err="1"/>
              <a:t>Munoz</a:t>
            </a:r>
            <a:r>
              <a:rPr lang="es-ES" sz="2400" dirty="0"/>
              <a:t> (Guatemala, Antigua)</a:t>
            </a:r>
            <a:endParaRPr lang="fr-FR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800" dirty="0"/>
              <a:t>Joel</a:t>
            </a:r>
            <a:r>
              <a:rPr lang="es-ES" sz="2400" dirty="0"/>
              <a:t> Perea (</a:t>
            </a:r>
            <a:r>
              <a:rPr lang="es-ES" sz="2400" dirty="0" err="1"/>
              <a:t>Mexico</a:t>
            </a:r>
            <a:r>
              <a:rPr lang="es-ES" sz="2400" dirty="0"/>
              <a:t>, Sierra gorda de Querétaro)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1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 smtClean="0">
                <a:solidFill>
                  <a:srgbClr val="FF0000"/>
                </a:solidFill>
              </a:rPr>
              <a:t>GRUPO III </a:t>
            </a:r>
            <a:r>
              <a:rPr lang="es-ES" b="1" dirty="0">
                <a:solidFill>
                  <a:srgbClr val="FF0000"/>
                </a:solidFill>
              </a:rPr>
              <a:t>RUTA DEL ESCLAVO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19" y="1632857"/>
            <a:ext cx="7419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 </a:t>
            </a:r>
            <a:endParaRPr lang="fr-FR" sz="2800" dirty="0"/>
          </a:p>
          <a:p>
            <a:r>
              <a:rPr lang="es-ES" sz="2800" b="1" dirty="0"/>
              <a:t>Moderador</a:t>
            </a:r>
            <a:r>
              <a:rPr lang="es-ES" sz="2800" dirty="0"/>
              <a:t>: Nilson Acosta Reyes (Cuba)</a:t>
            </a:r>
            <a:endParaRPr lang="fr-FR" sz="2800" dirty="0"/>
          </a:p>
          <a:p>
            <a:r>
              <a:rPr lang="es-ES" sz="2800" b="1" dirty="0" smtClean="0"/>
              <a:t>Miembros</a:t>
            </a:r>
            <a:r>
              <a:rPr lang="es-ES" sz="2800" dirty="0"/>
              <a:t>:</a:t>
            </a:r>
            <a:endParaRPr lang="fr-FR" sz="2800" dirty="0"/>
          </a:p>
          <a:p>
            <a:r>
              <a:rPr lang="es-ES" sz="2800" dirty="0"/>
              <a:t> </a:t>
            </a:r>
            <a:endParaRPr lang="fr-F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Mark Cummins (Barbados, Bridgetown)</a:t>
            </a:r>
            <a:endParaRPr lang="fr-F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800" dirty="0"/>
              <a:t>Henri-Robert </a:t>
            </a:r>
            <a:r>
              <a:rPr lang="es-ES" sz="2800" dirty="0" err="1"/>
              <a:t>Jolibois</a:t>
            </a:r>
            <a:r>
              <a:rPr lang="es-ES" sz="2800" dirty="0"/>
              <a:t> (</a:t>
            </a:r>
            <a:r>
              <a:rPr lang="es-ES" sz="2800" dirty="0" err="1"/>
              <a:t>Haiti</a:t>
            </a:r>
            <a:r>
              <a:rPr lang="es-ES" sz="2800" dirty="0"/>
              <a:t>)</a:t>
            </a:r>
            <a:endParaRPr lang="fr-F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Laleta</a:t>
            </a:r>
            <a:r>
              <a:rPr lang="en-US" sz="2800" dirty="0"/>
              <a:t> Davis-</a:t>
            </a:r>
            <a:r>
              <a:rPr lang="en-US" sz="2800" dirty="0" err="1"/>
              <a:t>Mattis</a:t>
            </a:r>
            <a:r>
              <a:rPr lang="en-US" sz="2800" dirty="0"/>
              <a:t> (Jamaica)</a:t>
            </a:r>
            <a:endParaRPr lang="fr-F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Cameron Gill (Saint Kitts and Nevis)</a:t>
            </a:r>
            <a:endParaRPr lang="fr-F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800" dirty="0"/>
              <a:t>Stephen </a:t>
            </a:r>
            <a:r>
              <a:rPr lang="es-ES" sz="2800" dirty="0" err="1"/>
              <a:t>Fokke</a:t>
            </a:r>
            <a:r>
              <a:rPr lang="es-ES" sz="2800" dirty="0"/>
              <a:t> (</a:t>
            </a:r>
            <a:r>
              <a:rPr lang="es-ES" sz="2800" dirty="0" err="1"/>
              <a:t>Suriname</a:t>
            </a:r>
            <a:r>
              <a:rPr lang="es-ES" sz="2800" dirty="0"/>
              <a:t>, Paramaribo)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645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GRUPO IV - PATRIMONIO </a:t>
            </a:r>
            <a:r>
              <a:rPr lang="es-ES" b="1" dirty="0">
                <a:solidFill>
                  <a:srgbClr val="FF0000"/>
                </a:solidFill>
              </a:rPr>
              <a:t>MODERNO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330" y="1619794"/>
            <a:ext cx="80728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fr-FR" dirty="0"/>
          </a:p>
          <a:p>
            <a:r>
              <a:rPr lang="es-ES" sz="2400" b="1" dirty="0"/>
              <a:t>Moderador</a:t>
            </a:r>
            <a:r>
              <a:rPr lang="es-ES" sz="2400" dirty="0"/>
              <a:t>: </a:t>
            </a:r>
            <a:r>
              <a:rPr lang="es-ES" sz="2400" dirty="0" err="1"/>
              <a:t>Maria</a:t>
            </a:r>
            <a:r>
              <a:rPr lang="es-ES" sz="2400" dirty="0"/>
              <a:t> Eugenia </a:t>
            </a:r>
            <a:r>
              <a:rPr lang="es-ES" sz="2400" dirty="0" err="1"/>
              <a:t>Bacci</a:t>
            </a:r>
            <a:r>
              <a:rPr lang="es-ES" sz="2400" dirty="0"/>
              <a:t> (Venezuela, Ciudad Universitaria)</a:t>
            </a:r>
            <a:endParaRPr lang="fr-FR" sz="2400" dirty="0"/>
          </a:p>
          <a:p>
            <a:r>
              <a:rPr lang="es-ES" sz="2400" dirty="0"/>
              <a:t> </a:t>
            </a:r>
            <a:endParaRPr lang="fr-FR" sz="2400" dirty="0"/>
          </a:p>
          <a:p>
            <a:r>
              <a:rPr lang="es-ES" sz="2400" b="1" dirty="0"/>
              <a:t>Miembros</a:t>
            </a:r>
            <a:r>
              <a:rPr lang="es-ES" sz="2400" dirty="0"/>
              <a:t>:</a:t>
            </a:r>
            <a:endParaRPr lang="fr-FR" sz="2400" dirty="0"/>
          </a:p>
          <a:p>
            <a:r>
              <a:rPr lang="es-ES" sz="2400" dirty="0"/>
              <a:t> 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400" dirty="0"/>
              <a:t>Ana Clara Giannecchini (Brazil, IPHAN)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Dela </a:t>
            </a:r>
            <a:r>
              <a:rPr lang="es-ES" sz="2400" dirty="0" err="1"/>
              <a:t>Lagunes</a:t>
            </a:r>
            <a:r>
              <a:rPr lang="es-ES" sz="2400" dirty="0"/>
              <a:t> (</a:t>
            </a:r>
            <a:r>
              <a:rPr lang="es-ES" sz="2400" dirty="0" err="1"/>
              <a:t>Mexico</a:t>
            </a:r>
            <a:r>
              <a:rPr lang="es-ES" sz="2400" dirty="0"/>
              <a:t>, Campus central de la ciudad Universitaria UNAM)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Adolfo </a:t>
            </a:r>
            <a:r>
              <a:rPr lang="es-ES" sz="2400" dirty="0" err="1"/>
              <a:t>Yañez</a:t>
            </a:r>
            <a:r>
              <a:rPr lang="es-ES" sz="2400" dirty="0"/>
              <a:t> Rodríguez (</a:t>
            </a:r>
            <a:r>
              <a:rPr lang="es-ES" sz="2400" dirty="0" err="1"/>
              <a:t>Mexico</a:t>
            </a:r>
            <a:r>
              <a:rPr lang="es-ES" sz="2400" dirty="0"/>
              <a:t>, Centro de </a:t>
            </a:r>
            <a:r>
              <a:rPr lang="es-ES" sz="2400" dirty="0" err="1"/>
              <a:t>categoria</a:t>
            </a:r>
            <a:r>
              <a:rPr lang="es-ES" sz="2400" dirty="0"/>
              <a:t> 2 de Zacatecas)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Nelson Inda (Uruguay, Colonia de Sacramento)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Juan Carlos León (Venezuela, Director de Protección integral, Instituto de</a:t>
            </a:r>
            <a:r>
              <a:rPr lang="es-ES" sz="2400" dirty="0"/>
              <a:t> Patrimonio Cultural)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738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V. GRUPO CENTROS HISTORICOS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092" y="1648382"/>
            <a:ext cx="85518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TW" sz="2400" b="1" dirty="0"/>
              <a:t>Moderador</a:t>
            </a:r>
            <a:r>
              <a:rPr lang="pt-BR" altLang="zh-TW" sz="2400" dirty="0"/>
              <a:t>: </a:t>
            </a:r>
            <a:endParaRPr lang="pt-BR" altLang="zh-TW" sz="2400" dirty="0" smtClean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TW" sz="2400" dirty="0" smtClean="0"/>
              <a:t>Diana </a:t>
            </a:r>
            <a:r>
              <a:rPr lang="pt-BR" altLang="zh-TW" sz="2400" dirty="0"/>
              <a:t>Martinez (Republica dominicana, Santo Domingo)</a:t>
            </a:r>
            <a:endParaRPr lang="fr-FR" altLang="zh-TW" sz="2400" dirty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b="1" dirty="0" smtClean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 err="1" smtClean="0"/>
              <a:t>Miembros</a:t>
            </a:r>
            <a:r>
              <a:rPr lang="en-US" altLang="zh-TW" sz="2400" dirty="0"/>
              <a:t>: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TW" sz="2400" dirty="0"/>
              <a:t>Veronica Rojas (Bolivia, Sucre)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TW" sz="2400" dirty="0"/>
              <a:t>Luis Osvaldo Cruz Llanos (Bolivia, Potosi)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altLang="zh-TW" sz="2400" dirty="0"/>
              <a:t>Jorge Castro Muñoz (Chile, Valparaiso)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altLang="zh-TW" sz="2400" dirty="0"/>
              <a:t>Fabio Carranco (Ecuador, Quito)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TW" sz="2400" dirty="0"/>
              <a:t>Daniel Astudillo (Ecuador, Santa Ana)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TW" sz="2400" dirty="0"/>
              <a:t>Carlos </a:t>
            </a:r>
            <a:r>
              <a:rPr lang="es-ES" altLang="zh-TW" sz="2400" dirty="0" err="1"/>
              <a:t>Hiriart</a:t>
            </a:r>
            <a:r>
              <a:rPr lang="es-ES" altLang="zh-TW" sz="2400" dirty="0"/>
              <a:t> (</a:t>
            </a:r>
            <a:r>
              <a:rPr lang="es-ES" altLang="zh-TW" sz="2400" dirty="0" err="1"/>
              <a:t>Mexico</a:t>
            </a:r>
            <a:r>
              <a:rPr lang="es-ES" altLang="zh-TW" sz="2400" dirty="0"/>
              <a:t>, Morelia)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TW" sz="2400" dirty="0" err="1"/>
              <a:t>Ayzel</a:t>
            </a:r>
            <a:r>
              <a:rPr lang="es-ES" altLang="zh-TW" sz="2400" dirty="0"/>
              <a:t> Ramona Palacios García (Nicaragua, Catedral de </a:t>
            </a:r>
            <a:r>
              <a:rPr lang="es-ES" altLang="zh-TW" sz="2400" dirty="0" err="1"/>
              <a:t>Leon</a:t>
            </a:r>
            <a:r>
              <a:rPr lang="es-ES" altLang="zh-TW" sz="2400" dirty="0"/>
              <a:t>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TW" sz="2400" dirty="0" err="1"/>
              <a:t>Jazmin</a:t>
            </a:r>
            <a:r>
              <a:rPr lang="es-ES" altLang="zh-TW" sz="2400" dirty="0"/>
              <a:t> Escobar (Paraguay)</a:t>
            </a:r>
            <a:endParaRPr lang="fr-FR" altLang="zh-TW" sz="2400" dirty="0"/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altLang="zh-TW" sz="2400" dirty="0"/>
              <a:t>David de </a:t>
            </a:r>
            <a:r>
              <a:rPr lang="es-ES" altLang="zh-TW" sz="2400" dirty="0" err="1"/>
              <a:t>Lambarrí</a:t>
            </a:r>
            <a:r>
              <a:rPr lang="es-ES" altLang="zh-TW" sz="2400" dirty="0"/>
              <a:t> Samanez (</a:t>
            </a:r>
            <a:r>
              <a:rPr lang="es-ES" altLang="zh-TW" sz="2400" dirty="0" err="1"/>
              <a:t>Peru</a:t>
            </a:r>
            <a:r>
              <a:rPr lang="es-ES" altLang="zh-TW" sz="2400" dirty="0"/>
              <a:t>, Centro </a:t>
            </a:r>
            <a:r>
              <a:rPr lang="es-ES" altLang="zh-TW" sz="2400" dirty="0" err="1"/>
              <a:t>historico</a:t>
            </a:r>
            <a:r>
              <a:rPr lang="es-ES" altLang="zh-TW" sz="2400" dirty="0"/>
              <a:t> de Lima)</a:t>
            </a:r>
          </a:p>
        </p:txBody>
      </p:sp>
    </p:spTree>
    <p:extLst>
      <p:ext uri="{BB962C8B-B14F-4D97-AF65-F5344CB8AC3E}">
        <p14:creationId xmlns:p14="http://schemas.microsoft.com/office/powerpoint/2010/main" val="32341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VI. </a:t>
            </a:r>
            <a:r>
              <a:rPr lang="pt-BR" b="1" dirty="0">
                <a:solidFill>
                  <a:srgbClr val="FF0000"/>
                </a:solidFill>
              </a:rPr>
              <a:t>GRUPO SITIOS ARQUEOLOGICOS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54034" y="1593670"/>
            <a:ext cx="7184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 </a:t>
            </a:r>
            <a:endParaRPr lang="fr-FR" sz="2400" dirty="0"/>
          </a:p>
          <a:p>
            <a:r>
              <a:rPr lang="pt-BR" sz="2400" b="1" dirty="0"/>
              <a:t>Moderador</a:t>
            </a:r>
            <a:r>
              <a:rPr lang="pt-BR" sz="2400" dirty="0"/>
              <a:t>: José Agustin Crasborn Chavarria (Guatemala, Quiriguà)</a:t>
            </a:r>
            <a:endParaRPr lang="fr-FR" sz="2400" dirty="0"/>
          </a:p>
          <a:p>
            <a:r>
              <a:rPr lang="pt-BR" sz="2400" dirty="0"/>
              <a:t> </a:t>
            </a:r>
            <a:endParaRPr lang="fr-FR" sz="2400" dirty="0"/>
          </a:p>
          <a:p>
            <a:r>
              <a:rPr lang="pt-BR" sz="2400" b="1" dirty="0"/>
              <a:t>Miembros:</a:t>
            </a:r>
            <a:endParaRPr lang="fr-FR" sz="2400" dirty="0"/>
          </a:p>
          <a:p>
            <a:r>
              <a:rPr lang="pt-BR" sz="2400" dirty="0"/>
              <a:t> 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Carlos Serrano (Colombia, San </a:t>
            </a:r>
            <a:r>
              <a:rPr lang="es-ES" sz="2400" dirty="0" err="1"/>
              <a:t>Agustin</a:t>
            </a:r>
            <a:r>
              <a:rPr lang="es-ES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Jorge Oswaldo Gomez Barrillas (Guatemala, Tikal) 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Roberto Gallardo (El Salvador, Joya de </a:t>
            </a:r>
            <a:r>
              <a:rPr lang="es-ES" sz="2400" dirty="0" err="1"/>
              <a:t>Cerén</a:t>
            </a:r>
            <a:r>
              <a:rPr lang="es-ES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 err="1"/>
              <a:t>Veronica</a:t>
            </a:r>
            <a:r>
              <a:rPr lang="es-ES" sz="2400" dirty="0"/>
              <a:t> Ortega (</a:t>
            </a:r>
            <a:r>
              <a:rPr lang="es-ES" sz="2400" dirty="0" err="1"/>
              <a:t>Mexico</a:t>
            </a:r>
            <a:r>
              <a:rPr lang="es-ES" sz="2400" dirty="0"/>
              <a:t>, </a:t>
            </a:r>
            <a:r>
              <a:rPr lang="es-ES" sz="2400" dirty="0" err="1"/>
              <a:t>Teotihuacan</a:t>
            </a:r>
            <a:r>
              <a:rPr lang="es-ES" sz="2400" dirty="0" smtClean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 smtClean="0"/>
              <a:t>José </a:t>
            </a:r>
            <a:r>
              <a:rPr lang="es-ES" sz="2400" dirty="0" err="1" smtClean="0"/>
              <a:t>Huchim</a:t>
            </a:r>
            <a:r>
              <a:rPr lang="es-ES" sz="2400" dirty="0" smtClean="0"/>
              <a:t> (</a:t>
            </a:r>
            <a:r>
              <a:rPr lang="es-ES" sz="2400" dirty="0" err="1" smtClean="0"/>
              <a:t>Mexico</a:t>
            </a:r>
            <a:r>
              <a:rPr lang="es-ES" sz="2400" smtClean="0"/>
              <a:t>, Uxmal)</a:t>
            </a:r>
            <a:endParaRPr lang="es-ES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13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48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VII. GRUPO PUNTOS FOCALES HISPANOHABLANTES 1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" y="1224279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 </a:t>
            </a:r>
            <a:endParaRPr lang="fr-FR" sz="2400" dirty="0"/>
          </a:p>
          <a:p>
            <a:r>
              <a:rPr lang="es-ES" sz="2400" b="1" dirty="0"/>
              <a:t>Moderador</a:t>
            </a:r>
            <a:r>
              <a:rPr lang="es-ES" sz="2400" dirty="0"/>
              <a:t>: Tania Villegas (Ecuador)</a:t>
            </a:r>
            <a:endParaRPr lang="fr-FR" sz="2400" dirty="0"/>
          </a:p>
          <a:p>
            <a:r>
              <a:rPr lang="es-ES" sz="2400" dirty="0"/>
              <a:t> </a:t>
            </a:r>
            <a:endParaRPr lang="fr-FR" sz="2400" dirty="0"/>
          </a:p>
          <a:p>
            <a:r>
              <a:rPr lang="pt-BR" sz="2400" b="1" dirty="0"/>
              <a:t>Miembros:</a:t>
            </a:r>
            <a:endParaRPr lang="fr-FR" sz="2400" dirty="0"/>
          </a:p>
          <a:p>
            <a:r>
              <a:rPr lang="pt-BR" sz="2400" dirty="0"/>
              <a:t> 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Maria Florencia Noya Dive (Argentina)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Marcos Michel (Bolivia)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2400" dirty="0" err="1"/>
              <a:t>Andrei</a:t>
            </a:r>
            <a:r>
              <a:rPr lang="es-ES_tradnl" sz="2400" dirty="0"/>
              <a:t> Rosen</a:t>
            </a:r>
            <a:r>
              <a:rPr lang="en-US" sz="2400" dirty="0" err="1"/>
              <a:t>thal</a:t>
            </a:r>
            <a:r>
              <a:rPr lang="en-US" sz="2400" dirty="0"/>
              <a:t> </a:t>
            </a:r>
            <a:r>
              <a:rPr lang="en-US" sz="2400" dirty="0" err="1"/>
              <a:t>Schlee</a:t>
            </a:r>
            <a:r>
              <a:rPr lang="en-US" sz="2400" dirty="0"/>
              <a:t> (Brazil)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Susana </a:t>
            </a:r>
            <a:r>
              <a:rPr lang="en-US" sz="2400" dirty="0" err="1"/>
              <a:t>Simonetti</a:t>
            </a:r>
            <a:r>
              <a:rPr lang="en-US" sz="2400" dirty="0"/>
              <a:t> (Chile)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Paula Bueno (Colombia)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Roger Blanco (Costa Rica)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Stephanie Arellano (Ecuador)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Virgilio Paredes (Honduras)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 err="1"/>
              <a:t>Maria</a:t>
            </a:r>
            <a:r>
              <a:rPr lang="es-ES" sz="2400" dirty="0"/>
              <a:t> </a:t>
            </a:r>
            <a:r>
              <a:rPr lang="es-ES" sz="2400" dirty="0" err="1"/>
              <a:t>Pia</a:t>
            </a:r>
            <a:r>
              <a:rPr lang="es-ES" sz="2400" dirty="0"/>
              <a:t> Gallina (</a:t>
            </a:r>
            <a:r>
              <a:rPr lang="es-ES" sz="2400" dirty="0" err="1"/>
              <a:t>Mexico</a:t>
            </a:r>
            <a:r>
              <a:rPr lang="es-ES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Pedro Gamboa (</a:t>
            </a:r>
            <a:r>
              <a:rPr lang="es-ES" sz="2400" dirty="0" err="1"/>
              <a:t>Peru</a:t>
            </a:r>
            <a:r>
              <a:rPr lang="es-ES" sz="2400" dirty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930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39454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VII.	GRUPO PUNTOS FOCALES HISPANOHABLANTES 2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4" y="1567543"/>
            <a:ext cx="85169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Moderador</a:t>
            </a:r>
            <a:r>
              <a:rPr lang="es-ES" sz="2400" dirty="0"/>
              <a:t>: </a:t>
            </a:r>
            <a:r>
              <a:rPr lang="es-ES" sz="2400" dirty="0" err="1"/>
              <a:t>Edda</a:t>
            </a:r>
            <a:r>
              <a:rPr lang="es-ES" sz="2400" dirty="0"/>
              <a:t> </a:t>
            </a:r>
            <a:r>
              <a:rPr lang="es-ES" sz="2400" dirty="0" err="1"/>
              <a:t>Grullon</a:t>
            </a:r>
            <a:r>
              <a:rPr lang="es-ES" sz="2400" dirty="0"/>
              <a:t> (Republica dominicana)</a:t>
            </a:r>
            <a:endParaRPr lang="fr-FR" sz="2400" dirty="0"/>
          </a:p>
          <a:p>
            <a:r>
              <a:rPr lang="es-ES" sz="2400" dirty="0"/>
              <a:t> </a:t>
            </a:r>
            <a:endParaRPr lang="fr-FR" sz="2400" dirty="0"/>
          </a:p>
          <a:p>
            <a:r>
              <a:rPr lang="es-ES" sz="2400" b="1" dirty="0"/>
              <a:t>Miembros:</a:t>
            </a:r>
            <a:endParaRPr lang="fr-F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 </a:t>
            </a:r>
            <a:r>
              <a:rPr lang="es-ES" sz="2400" dirty="0" err="1" smtClean="0"/>
              <a:t>Ines</a:t>
            </a:r>
            <a:r>
              <a:rPr lang="es-ES" sz="2400" dirty="0" smtClean="0"/>
              <a:t> </a:t>
            </a:r>
            <a:r>
              <a:rPr lang="es-ES" sz="2400" dirty="0" err="1"/>
              <a:t>Pazmino</a:t>
            </a:r>
            <a:r>
              <a:rPr lang="es-ES" sz="2400" dirty="0"/>
              <a:t> (Ecuador)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Marco Rosero (Ecuador)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Rosa </a:t>
            </a:r>
            <a:r>
              <a:rPr lang="es-ES" sz="2400" dirty="0" err="1"/>
              <a:t>Maria</a:t>
            </a:r>
            <a:r>
              <a:rPr lang="es-ES" sz="2400" dirty="0"/>
              <a:t> Chan (Guatemala)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 err="1"/>
              <a:t>Kessel</a:t>
            </a:r>
            <a:r>
              <a:rPr lang="es-ES" sz="2400" dirty="0"/>
              <a:t> </a:t>
            </a:r>
            <a:r>
              <a:rPr lang="es-ES" sz="2400" dirty="0" err="1"/>
              <a:t>Ramon</a:t>
            </a:r>
            <a:r>
              <a:rPr lang="es-ES" sz="2400" dirty="0"/>
              <a:t> Rosales </a:t>
            </a:r>
            <a:r>
              <a:rPr lang="es-ES" sz="2400" dirty="0" err="1"/>
              <a:t>Menjivar</a:t>
            </a:r>
            <a:r>
              <a:rPr lang="es-ES" sz="2400" dirty="0"/>
              <a:t> (Honduras)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Francisco </a:t>
            </a:r>
            <a:r>
              <a:rPr lang="es-ES" sz="2400" dirty="0" err="1"/>
              <a:t>Vidargas</a:t>
            </a:r>
            <a:r>
              <a:rPr lang="es-ES" sz="2400" dirty="0"/>
              <a:t> (</a:t>
            </a:r>
            <a:r>
              <a:rPr lang="es-ES" sz="2400" dirty="0" err="1"/>
              <a:t>Mexico</a:t>
            </a:r>
            <a:r>
              <a:rPr lang="es-ES" sz="2400" dirty="0"/>
              <a:t>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/>
              <a:t>Blanca Arauz Castillo (Nicaragua)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Sandra Cerrud (Panama)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Cristina Escobar (Paraguay)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Ana Maria Hoyle (Peru)</a:t>
            </a:r>
            <a:endParaRPr lang="fr-FR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Raul </a:t>
            </a:r>
            <a:r>
              <a:rPr lang="en-US" sz="2400" dirty="0" err="1"/>
              <a:t>Grioni</a:t>
            </a:r>
            <a:r>
              <a:rPr lang="en-US" sz="2400" dirty="0"/>
              <a:t> (Venezuela)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0680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0" y="314742"/>
            <a:ext cx="9213669" cy="990600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VII. </a:t>
            </a:r>
            <a:r>
              <a:rPr lang="fr-FR" sz="4000" b="1" dirty="0" smtClean="0">
                <a:solidFill>
                  <a:srgbClr val="FF0000"/>
                </a:solidFill>
              </a:rPr>
              <a:t>GRUPO </a:t>
            </a:r>
            <a:r>
              <a:rPr lang="fr-FR" sz="4000" b="1" dirty="0">
                <a:solidFill>
                  <a:srgbClr val="FF0000"/>
                </a:solidFill>
              </a:rPr>
              <a:t>ANGLOPHONE </a:t>
            </a:r>
            <a:r>
              <a:rPr lang="fr-FR" sz="4000" b="1" dirty="0" smtClean="0">
                <a:solidFill>
                  <a:srgbClr val="FF0000"/>
                </a:solidFill>
              </a:rPr>
              <a:t>--FOCAL </a:t>
            </a:r>
            <a:r>
              <a:rPr lang="fr-FR" sz="4000" b="1" dirty="0">
                <a:solidFill>
                  <a:srgbClr val="FF0000"/>
                </a:solidFill>
              </a:rPr>
              <a:t>POINTS </a:t>
            </a:r>
            <a:r>
              <a:rPr lang="fr-FR" sz="4000" b="1" dirty="0"/>
              <a:t/>
            </a:r>
            <a:br>
              <a:rPr lang="fr-FR" sz="4000" b="1" dirty="0"/>
            </a:b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235131" y="1788666"/>
            <a:ext cx="8294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r>
              <a:rPr lang="fr-FR" sz="2400" b="1" dirty="0" err="1"/>
              <a:t>Moderator</a:t>
            </a:r>
            <a:r>
              <a:rPr lang="fr-FR" sz="2400" dirty="0"/>
              <a:t>: Greg Murphy (Antigua and Barbuda, </a:t>
            </a:r>
            <a:r>
              <a:rPr lang="fr-FR" sz="2400" dirty="0" err="1"/>
              <a:t>Secretary</a:t>
            </a:r>
            <a:r>
              <a:rPr lang="fr-FR" sz="2400" dirty="0"/>
              <a:t> General – National Commission)</a:t>
            </a:r>
          </a:p>
          <a:p>
            <a:endParaRPr lang="fr-FR" sz="2400" dirty="0"/>
          </a:p>
          <a:p>
            <a:r>
              <a:rPr lang="fr-FR" sz="2400" b="1" dirty="0" err="1"/>
              <a:t>Members</a:t>
            </a:r>
            <a:r>
              <a:rPr lang="fr-FR" sz="2400" dirty="0"/>
              <a:t>: </a:t>
            </a:r>
          </a:p>
          <a:p>
            <a:endParaRPr lang="fr-FR" sz="2400" dirty="0"/>
          </a:p>
          <a:p>
            <a:r>
              <a:rPr lang="fr-FR" sz="2400" dirty="0"/>
              <a:t>•	</a:t>
            </a:r>
            <a:r>
              <a:rPr lang="fr-FR" sz="2400" dirty="0" err="1"/>
              <a:t>Sheron</a:t>
            </a:r>
            <a:r>
              <a:rPr lang="fr-FR" sz="2400" dirty="0"/>
              <a:t> Johnson (</a:t>
            </a:r>
            <a:r>
              <a:rPr lang="fr-FR" sz="2400" dirty="0" err="1"/>
              <a:t>Barbados</a:t>
            </a:r>
            <a:r>
              <a:rPr lang="fr-FR" sz="2400" dirty="0"/>
              <a:t>, Senior Cultural Policy </a:t>
            </a:r>
            <a:r>
              <a:rPr lang="fr-FR" sz="2400" dirty="0" err="1"/>
              <a:t>Officer</a:t>
            </a:r>
            <a:r>
              <a:rPr lang="fr-FR" sz="2400" dirty="0"/>
              <a:t>)</a:t>
            </a:r>
          </a:p>
          <a:p>
            <a:r>
              <a:rPr lang="fr-FR" sz="2400" dirty="0"/>
              <a:t>•	Michael </a:t>
            </a:r>
            <a:r>
              <a:rPr lang="fr-FR" sz="2400" dirty="0" err="1"/>
              <a:t>Jessamy</a:t>
            </a:r>
            <a:r>
              <a:rPr lang="fr-FR" sz="2400" dirty="0"/>
              <a:t> (Grenada)</a:t>
            </a:r>
          </a:p>
          <a:p>
            <a:r>
              <a:rPr lang="fr-FR" sz="2400" dirty="0"/>
              <a:t>•	Lennox Hernandez (Guyana)</a:t>
            </a:r>
          </a:p>
          <a:p>
            <a:r>
              <a:rPr lang="fr-FR" sz="2400" dirty="0"/>
              <a:t>•	Karen Augustin (Saint Lucia)</a:t>
            </a:r>
          </a:p>
          <a:p>
            <a:r>
              <a:rPr lang="fr-FR" sz="2400" dirty="0"/>
              <a:t>•	Osie Patrice Morris (Saint Vincent and the Grenadines</a:t>
            </a:r>
          </a:p>
        </p:txBody>
      </p:sp>
    </p:spTree>
    <p:extLst>
      <p:ext uri="{BB962C8B-B14F-4D97-AF65-F5344CB8AC3E}">
        <p14:creationId xmlns:p14="http://schemas.microsoft.com/office/powerpoint/2010/main" val="422888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Resources / Functions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8031" r="14146" b="3416"/>
          <a:stretch/>
        </p:blipFill>
        <p:spPr bwMode="auto">
          <a:xfrm>
            <a:off x="43353" y="1583564"/>
            <a:ext cx="6814647" cy="519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39584" r="17047" b="26228"/>
          <a:stretch/>
        </p:blipFill>
        <p:spPr bwMode="auto">
          <a:xfrm>
            <a:off x="6324600" y="78131"/>
            <a:ext cx="2731130" cy="32746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3429000"/>
            <a:ext cx="1676400" cy="19812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3000" y="78131"/>
            <a:ext cx="1371600" cy="33508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29400" y="3352800"/>
            <a:ext cx="2426330" cy="20574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53000" y="3352800"/>
            <a:ext cx="1371600" cy="20574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29400" y="3352800"/>
            <a:ext cx="76200" cy="762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497" y="966651"/>
            <a:ext cx="6270433" cy="3405052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MUCHAS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GRACIAS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6" y="6248400"/>
            <a:ext cx="2133600" cy="365125"/>
          </a:xfrm>
        </p:spPr>
        <p:txBody>
          <a:bodyPr>
            <a:normAutofit/>
          </a:bodyPr>
          <a:lstStyle/>
          <a:p>
            <a:fld id="{DB1DE7A1-DCBE-4645-9088-FB691E9BF2EE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0882"/>
            <a:ext cx="1359061" cy="4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8860" r="14131" b="5842"/>
          <a:stretch/>
        </p:blipFill>
        <p:spPr bwMode="auto">
          <a:xfrm>
            <a:off x="228599" y="1578430"/>
            <a:ext cx="6952989" cy="511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Working Areas </a:t>
            </a:r>
            <a:r>
              <a:rPr lang="en-US" b="1" dirty="0" smtClean="0">
                <a:solidFill>
                  <a:srgbClr val="FF0000"/>
                </a:solidFill>
              </a:rPr>
              <a:t>- LAC Repository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61023" r="21257" b="26228"/>
          <a:stretch/>
        </p:blipFill>
        <p:spPr bwMode="auto">
          <a:xfrm>
            <a:off x="5379723" y="2205445"/>
            <a:ext cx="3815862" cy="22339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26578" y="2215662"/>
            <a:ext cx="3754314" cy="8176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61023" r="21257" b="26228"/>
          <a:stretch/>
        </p:blipFill>
        <p:spPr bwMode="auto">
          <a:xfrm>
            <a:off x="5105400" y="2127067"/>
            <a:ext cx="3815862" cy="22339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2396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Category 2 Centers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0450" r="26292" b="6965"/>
          <a:stretch/>
        </p:blipFill>
        <p:spPr bwMode="auto">
          <a:xfrm>
            <a:off x="193431" y="1590496"/>
            <a:ext cx="4765431" cy="507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696916" y="2725616"/>
            <a:ext cx="3701561" cy="14019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11363" r="14363" b="7955"/>
          <a:stretch/>
        </p:blipFill>
        <p:spPr bwMode="auto">
          <a:xfrm>
            <a:off x="228360" y="1644163"/>
            <a:ext cx="7161864" cy="498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61023" r="21257" b="26228"/>
          <a:stretch/>
        </p:blipFill>
        <p:spPr bwMode="auto">
          <a:xfrm>
            <a:off x="5105400" y="2127067"/>
            <a:ext cx="3815862" cy="22339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314700" y="3376246"/>
            <a:ext cx="2171700" cy="65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2396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Working Areas: Questionnaires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63286"/>
            <a:ext cx="8153400" cy="9906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Video</a:t>
            </a:r>
            <a:r>
              <a:rPr lang="fr-FR" b="1" dirty="0" smtClean="0">
                <a:solidFill>
                  <a:srgbClr val="FF0000"/>
                </a:solidFill>
              </a:rPr>
              <a:t>-trainings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1708484"/>
            <a:ext cx="8216766" cy="51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8007" r="14132" b="8575"/>
          <a:stretch/>
        </p:blipFill>
        <p:spPr bwMode="auto">
          <a:xfrm>
            <a:off x="244149" y="1576754"/>
            <a:ext cx="6979298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61023" r="21257" b="26228"/>
          <a:stretch/>
        </p:blipFill>
        <p:spPr bwMode="auto">
          <a:xfrm>
            <a:off x="5105400" y="2127067"/>
            <a:ext cx="3815862" cy="22339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2662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Working Groups: Thematic groups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2743200"/>
            <a:ext cx="3725008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94992" y="4223240"/>
            <a:ext cx="39565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399" y="4317027"/>
            <a:ext cx="536332" cy="219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19651" y="4317027"/>
            <a:ext cx="46306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11273" r="13623" b="10417"/>
          <a:stretch/>
        </p:blipFill>
        <p:spPr bwMode="auto">
          <a:xfrm>
            <a:off x="272564" y="1601444"/>
            <a:ext cx="7499835" cy="50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165463"/>
            <a:ext cx="8590085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Tools Thematic groups: Subgroups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95849" y="3701572"/>
            <a:ext cx="1696917" cy="219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384</Words>
  <Application>Microsoft Office PowerPoint</Application>
  <PresentationFormat>On-screen Show (4:3)</PresentationFormat>
  <Paragraphs>315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Periodic reporting  web PLATFORM </vt:lpstr>
      <vt:lpstr>PowerPoint Presentation</vt:lpstr>
      <vt:lpstr>Resources / Functions</vt:lpstr>
      <vt:lpstr>Working Areas - LAC Repository</vt:lpstr>
      <vt:lpstr>Category 2 Centers</vt:lpstr>
      <vt:lpstr>Working Areas: Questionnaires</vt:lpstr>
      <vt:lpstr>Video-trainings</vt:lpstr>
      <vt:lpstr>Working Groups: Thematic groups</vt:lpstr>
      <vt:lpstr>Tools Thematic groups: Subgroups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thematic groups</vt:lpstr>
      <vt:lpstr>PowerPoint Presentation</vt:lpstr>
      <vt:lpstr>GRUPOS TEMATICOS SUDAMERICA</vt:lpstr>
      <vt:lpstr>Mexico y America Central</vt:lpstr>
      <vt:lpstr>CHILE – GRUPOS TEMATICOS</vt:lpstr>
      <vt:lpstr>MATRIZ GRUPOS TEMATICOS</vt:lpstr>
      <vt:lpstr> GRUPO I PATRIMONIO CULTURAL </vt:lpstr>
      <vt:lpstr> GRUPO II PAISAJES CULTURALES </vt:lpstr>
      <vt:lpstr>GRUPO III RUTA DEL ESCLAVO </vt:lpstr>
      <vt:lpstr> GRUPO IV - PATRIMONIO MODERNO </vt:lpstr>
      <vt:lpstr>V. GRUPO CENTROS HISTORICOS</vt:lpstr>
      <vt:lpstr>VI. GRUPO SITIOS ARQUEOLOGICOS </vt:lpstr>
      <vt:lpstr>VII. GRUPO PUNTOS FOCALES HISPANOHABLANTES 1 </vt:lpstr>
      <vt:lpstr>VII. GRUPO PUNTOS FOCALES HISPANOHABLANTES 2 </vt:lpstr>
      <vt:lpstr>VII. GRUPO ANGLOPHONE --FOCAL POINTS  </vt:lpstr>
      <vt:lpstr>Thank you for your attention!  MUCHAS GRACIAS!</vt:lpstr>
    </vt:vector>
  </TitlesOfParts>
  <Company>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Lancellotti, Loreta</dc:creator>
  <cp:lastModifiedBy>GUEST WHC</cp:lastModifiedBy>
  <cp:revision>67</cp:revision>
  <dcterms:created xsi:type="dcterms:W3CDTF">2012-11-27T15:32:58Z</dcterms:created>
  <dcterms:modified xsi:type="dcterms:W3CDTF">2012-12-05T08:39:55Z</dcterms:modified>
</cp:coreProperties>
</file>